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95" r:id="rId2"/>
    <p:sldId id="258" r:id="rId3"/>
    <p:sldId id="259" r:id="rId4"/>
    <p:sldId id="296" r:id="rId5"/>
    <p:sldId id="297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98" r:id="rId15"/>
    <p:sldId id="269" r:id="rId16"/>
    <p:sldId id="270" r:id="rId17"/>
    <p:sldId id="271" r:id="rId18"/>
    <p:sldId id="272" r:id="rId19"/>
    <p:sldId id="301" r:id="rId20"/>
    <p:sldId id="299" r:id="rId21"/>
    <p:sldId id="300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  <p:sldId id="282" r:id="rId32"/>
    <p:sldId id="283" r:id="rId33"/>
    <p:sldId id="286" r:id="rId34"/>
    <p:sldId id="287" r:id="rId35"/>
    <p:sldId id="288" r:id="rId36"/>
    <p:sldId id="289" r:id="rId37"/>
  </p:sldIdLst>
  <p:sldSz cx="12192000" cy="6858000"/>
  <p:notesSz cx="12192000" cy="68580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055" autoAdjust="0"/>
  </p:normalViewPr>
  <p:slideViewPr>
    <p:cSldViewPr>
      <p:cViewPr varScale="1">
        <p:scale>
          <a:sx n="68" d="100"/>
          <a:sy n="68" d="100"/>
        </p:scale>
        <p:origin x="792" y="6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2191999" cy="6857997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640" y="2440000"/>
            <a:ext cx="6233159" cy="145668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00" b="1" i="0">
                <a:solidFill>
                  <a:srgbClr val="00285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7/19/2024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1" i="0">
                <a:solidFill>
                  <a:srgbClr val="00285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32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7/19/2024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1" i="0">
                <a:solidFill>
                  <a:srgbClr val="00285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7/19/2024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1" i="0">
                <a:solidFill>
                  <a:srgbClr val="00285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7/19/2024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7/19/2024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0" y="6012177"/>
            <a:ext cx="12191999" cy="845819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756615" y="215265"/>
            <a:ext cx="10770539" cy="102763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00" b="1" i="0">
                <a:solidFill>
                  <a:srgbClr val="00285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05739" y="1335735"/>
            <a:ext cx="10696575" cy="295338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7/19/2024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hyperlink" Target="https://tkk.elte.hu/osszefuggo_egyeni_iskolai_gyakorlat_rtak" TargetMode="Externa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hyperlink" Target="mailto:szakzaras@tkk.elte.hu" TargetMode="External"/><Relationship Id="rId1" Type="http://schemas.openxmlformats.org/officeDocument/2006/relationships/slideLayout" Target="../slideLayouts/slideLayout5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hyperlink" Target="mailto:rtak.gyak@tkk.elte.hu" TargetMode="Externa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hyperlink" Target="mailto:rtak.gyak@tkk.elte.hu" TargetMode="Externa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hyperlink" Target="https://tkk.elte.hu/munkatarsak" TargetMode="External"/><Relationship Id="rId2" Type="http://schemas.openxmlformats.org/officeDocument/2006/relationships/hyperlink" Target="http://tkk.elte.hu/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9.png"/><Relationship Id="rId4" Type="http://schemas.openxmlformats.org/officeDocument/2006/relationships/hyperlink" Target="mailto:rtak.gyak@tkk.elte.hu" TargetMode="Externa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hyperlink" Target="mailto:Rtak.gyak@tkk.elte.hu" TargetMode="Externa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tkk.elte.hu/szaktargyi_tanitasi_gyakorlat_rtak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2191999" cy="6857997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956056" rIns="0" bIns="0" rtlCol="0">
            <a:spAutoFit/>
          </a:bodyPr>
          <a:lstStyle/>
          <a:p>
            <a:pPr marL="58419" marR="5080">
              <a:lnSpc>
                <a:spcPts val="7059"/>
              </a:lnSpc>
              <a:spcBef>
                <a:spcPts val="225"/>
              </a:spcBef>
            </a:pPr>
            <a:r>
              <a:rPr sz="5900" spc="-415" dirty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sz="5900" spc="110" dirty="0">
                <a:solidFill>
                  <a:srgbClr val="FFFFFF"/>
                </a:solidFill>
                <a:latin typeface="Arial"/>
                <a:cs typeface="Arial"/>
              </a:rPr>
              <a:t>ájé</a:t>
            </a:r>
            <a:r>
              <a:rPr sz="5900" spc="-15" dirty="0">
                <a:solidFill>
                  <a:srgbClr val="FFFFFF"/>
                </a:solidFill>
                <a:latin typeface="Arial"/>
                <a:cs typeface="Arial"/>
              </a:rPr>
              <a:t>k</a:t>
            </a:r>
            <a:r>
              <a:rPr sz="5900" spc="50" dirty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5900" spc="114" dirty="0">
                <a:solidFill>
                  <a:srgbClr val="FFFFFF"/>
                </a:solidFill>
                <a:latin typeface="Arial"/>
                <a:cs typeface="Arial"/>
              </a:rPr>
              <a:t>z</a:t>
            </a:r>
            <a:r>
              <a:rPr sz="5900" spc="110" dirty="0">
                <a:solidFill>
                  <a:srgbClr val="FFFFFF"/>
                </a:solidFill>
                <a:latin typeface="Arial"/>
                <a:cs typeface="Arial"/>
              </a:rPr>
              <a:t>tat</a:t>
            </a:r>
            <a:r>
              <a:rPr sz="5900" spc="114" dirty="0">
                <a:solidFill>
                  <a:srgbClr val="FFFFFF"/>
                </a:solidFill>
                <a:latin typeface="Arial"/>
                <a:cs typeface="Arial"/>
              </a:rPr>
              <a:t>ó</a:t>
            </a:r>
            <a:r>
              <a:rPr sz="5900" spc="-24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5900" dirty="0">
                <a:solidFill>
                  <a:srgbClr val="FFFFFF"/>
                </a:solidFill>
                <a:latin typeface="Arial"/>
                <a:cs typeface="Arial"/>
              </a:rPr>
              <a:t>az</a:t>
            </a:r>
            <a:r>
              <a:rPr sz="5900" spc="-2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5900" spc="-515" dirty="0">
                <a:solidFill>
                  <a:srgbClr val="FFFFFF"/>
                </a:solidFill>
                <a:latin typeface="Arial"/>
                <a:cs typeface="Arial"/>
              </a:rPr>
              <a:t>RTAK </a:t>
            </a:r>
            <a:r>
              <a:rPr sz="5900" spc="140" dirty="0">
                <a:solidFill>
                  <a:srgbClr val="FFFFFF"/>
                </a:solidFill>
                <a:latin typeface="Arial"/>
                <a:cs typeface="Arial"/>
              </a:rPr>
              <a:t>gyakorlatairól</a:t>
            </a:r>
            <a:endParaRPr sz="5900" dirty="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57201" y="4395761"/>
            <a:ext cx="7924800" cy="1266372"/>
          </a:xfrm>
          <a:prstGeom prst="rect">
            <a:avLst/>
          </a:prstGeom>
        </p:spPr>
        <p:txBody>
          <a:bodyPr vert="horz" wrap="square" lIns="0" tIns="9588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55"/>
              </a:spcBef>
            </a:pPr>
            <a:r>
              <a:rPr sz="1600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1600" spc="8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hu-HU" sz="1600" spc="80" dirty="0">
                <a:solidFill>
                  <a:srgbClr val="FFFFFF"/>
                </a:solidFill>
                <a:latin typeface="Arial"/>
                <a:cs typeface="Arial"/>
              </a:rPr>
              <a:t>2023-tól felvett </a:t>
            </a:r>
            <a:r>
              <a:rPr sz="1600" spc="-120" dirty="0">
                <a:solidFill>
                  <a:srgbClr val="FFFFFF"/>
                </a:solidFill>
                <a:latin typeface="Arial"/>
                <a:cs typeface="Arial"/>
              </a:rPr>
              <a:t>RTAK-</a:t>
            </a:r>
            <a:r>
              <a:rPr sz="1600" dirty="0" err="1">
                <a:solidFill>
                  <a:srgbClr val="FFFFFF"/>
                </a:solidFill>
                <a:latin typeface="Arial"/>
                <a:cs typeface="Arial"/>
              </a:rPr>
              <a:t>os</a:t>
            </a:r>
            <a:r>
              <a:rPr sz="1600" spc="8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FFFFFF"/>
                </a:solidFill>
                <a:latin typeface="Arial"/>
                <a:cs typeface="Arial"/>
              </a:rPr>
              <a:t>hallgatók</a:t>
            </a:r>
            <a:r>
              <a:rPr sz="1600" spc="5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FFFFFF"/>
                </a:solidFill>
                <a:latin typeface="Arial"/>
                <a:cs typeface="Arial"/>
              </a:rPr>
              <a:t>szaktárgyi</a:t>
            </a:r>
            <a:r>
              <a:rPr sz="1600" spc="8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FFFFFF"/>
                </a:solidFill>
                <a:latin typeface="Arial"/>
                <a:cs typeface="Arial"/>
              </a:rPr>
              <a:t>tanítási</a:t>
            </a:r>
            <a:r>
              <a:rPr sz="1600" spc="6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FFFFFF"/>
                </a:solidFill>
                <a:latin typeface="Arial"/>
                <a:cs typeface="Arial"/>
              </a:rPr>
              <a:t>és</a:t>
            </a:r>
            <a:r>
              <a:rPr sz="1600" spc="8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dirty="0" err="1">
                <a:solidFill>
                  <a:srgbClr val="FFFFFF"/>
                </a:solidFill>
                <a:latin typeface="Arial"/>
                <a:cs typeface="Arial"/>
              </a:rPr>
              <a:t>összefüggő</a:t>
            </a:r>
            <a:r>
              <a:rPr sz="1600" spc="9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spc="-10" dirty="0" err="1">
                <a:solidFill>
                  <a:schemeClr val="bg1"/>
                </a:solidFill>
                <a:latin typeface="Arial"/>
                <a:cs typeface="Arial"/>
              </a:rPr>
              <a:t>egyéni</a:t>
            </a:r>
            <a:r>
              <a:rPr lang="hu-HU" sz="1600" spc="-10" dirty="0">
                <a:solidFill>
                  <a:schemeClr val="bg1"/>
                </a:solidFill>
                <a:latin typeface="Arial"/>
                <a:cs typeface="Arial"/>
              </a:rPr>
              <a:t> i</a:t>
            </a:r>
            <a:r>
              <a:rPr sz="1600" dirty="0" err="1">
                <a:solidFill>
                  <a:schemeClr val="bg1"/>
                </a:solidFill>
                <a:latin typeface="Arial"/>
                <a:cs typeface="Arial"/>
              </a:rPr>
              <a:t>skolai</a:t>
            </a:r>
            <a:r>
              <a:rPr sz="1600" spc="100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sz="1600" dirty="0" err="1">
                <a:solidFill>
                  <a:srgbClr val="FFFFFF"/>
                </a:solidFill>
                <a:latin typeface="Arial"/>
                <a:cs typeface="Arial"/>
              </a:rPr>
              <a:t>gyakorlata</a:t>
            </a:r>
            <a:r>
              <a:rPr sz="1600" spc="1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hu-HU" sz="1600" dirty="0">
                <a:solidFill>
                  <a:srgbClr val="FFFFFF"/>
                </a:solidFill>
                <a:latin typeface="Arial"/>
                <a:cs typeface="Arial"/>
              </a:rPr>
              <a:t>a 2024/2025. tanév őszi félévében</a:t>
            </a:r>
            <a:endParaRPr sz="16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8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1600" spc="-100" dirty="0">
                <a:solidFill>
                  <a:srgbClr val="FFFFFF"/>
                </a:solidFill>
                <a:latin typeface="Arial Black"/>
                <a:cs typeface="Arial Black"/>
              </a:rPr>
              <a:t>Budapest,</a:t>
            </a:r>
            <a:r>
              <a:rPr sz="1600" spc="-70" dirty="0">
                <a:solidFill>
                  <a:srgbClr val="FFFFFF"/>
                </a:solidFill>
                <a:latin typeface="Arial Black"/>
                <a:cs typeface="Arial Black"/>
              </a:rPr>
              <a:t> </a:t>
            </a:r>
            <a:r>
              <a:rPr sz="1600" spc="-145" dirty="0">
                <a:solidFill>
                  <a:srgbClr val="FFFFFF"/>
                </a:solidFill>
                <a:latin typeface="Arial Black"/>
                <a:cs typeface="Arial Black"/>
              </a:rPr>
              <a:t>202</a:t>
            </a:r>
            <a:r>
              <a:rPr lang="hu-HU" sz="1600" spc="-145" dirty="0">
                <a:solidFill>
                  <a:srgbClr val="FFFFFF"/>
                </a:solidFill>
                <a:latin typeface="Arial Black"/>
                <a:cs typeface="Arial Black"/>
              </a:rPr>
              <a:t>4</a:t>
            </a:r>
            <a:r>
              <a:rPr sz="1600" spc="-145" dirty="0">
                <a:solidFill>
                  <a:srgbClr val="FFFFFF"/>
                </a:solidFill>
                <a:latin typeface="Arial Black"/>
                <a:cs typeface="Arial Black"/>
              </a:rPr>
              <a:t>.</a:t>
            </a:r>
            <a:r>
              <a:rPr sz="1600" spc="-90" dirty="0">
                <a:solidFill>
                  <a:srgbClr val="FFFFFF"/>
                </a:solidFill>
                <a:latin typeface="Arial Black"/>
                <a:cs typeface="Arial Black"/>
              </a:rPr>
              <a:t> </a:t>
            </a:r>
            <a:r>
              <a:rPr lang="hu-HU" sz="1600" spc="-90" dirty="0">
                <a:solidFill>
                  <a:srgbClr val="FFFFFF"/>
                </a:solidFill>
                <a:latin typeface="Arial Black"/>
                <a:cs typeface="Arial Black"/>
              </a:rPr>
              <a:t>nyár</a:t>
            </a:r>
            <a:endParaRPr sz="1600" dirty="0">
              <a:latin typeface="Arial Black"/>
              <a:cs typeface="Arial Black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62152" y="1557985"/>
            <a:ext cx="10546715" cy="215582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4965" indent="-342265">
              <a:lnSpc>
                <a:spcPts val="2625"/>
              </a:lnSpc>
              <a:spcBef>
                <a:spcPts val="10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400" dirty="0">
                <a:latin typeface="Calibri"/>
                <a:cs typeface="Calibri"/>
              </a:rPr>
              <a:t>A</a:t>
            </a:r>
            <a:r>
              <a:rPr sz="2400" spc="-7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tanárjelölt</a:t>
            </a:r>
            <a:r>
              <a:rPr sz="2400" spc="-6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szakmai</a:t>
            </a:r>
            <a:r>
              <a:rPr sz="2400" spc="-7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fejlődésének</a:t>
            </a:r>
            <a:r>
              <a:rPr sz="2400" spc="-4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támogatása,</a:t>
            </a:r>
            <a:r>
              <a:rPr sz="2400" spc="-7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megalapozása</a:t>
            </a:r>
            <a:endParaRPr sz="2400">
              <a:latin typeface="Calibri"/>
              <a:cs typeface="Calibri"/>
            </a:endParaRPr>
          </a:p>
          <a:p>
            <a:pPr marL="354965" indent="-342265">
              <a:lnSpc>
                <a:spcPts val="2335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400" dirty="0">
                <a:latin typeface="Calibri"/>
                <a:cs typeface="Calibri"/>
              </a:rPr>
              <a:t>A</a:t>
            </a:r>
            <a:r>
              <a:rPr sz="2400" spc="-8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pedagógusidentitás</a:t>
            </a:r>
            <a:r>
              <a:rPr sz="2400" spc="-6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megerősítése</a:t>
            </a:r>
            <a:endParaRPr sz="2400">
              <a:latin typeface="Calibri"/>
              <a:cs typeface="Calibri"/>
            </a:endParaRPr>
          </a:p>
          <a:p>
            <a:pPr marL="354965" indent="-342265">
              <a:lnSpc>
                <a:spcPts val="2305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400" dirty="0">
                <a:latin typeface="Calibri"/>
                <a:cs typeface="Calibri"/>
              </a:rPr>
              <a:t>Aktív</a:t>
            </a:r>
            <a:r>
              <a:rPr sz="2400" spc="-7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részvétel</a:t>
            </a:r>
            <a:r>
              <a:rPr sz="2400" spc="-3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az</a:t>
            </a:r>
            <a:r>
              <a:rPr sz="2400" spc="-5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iskola</a:t>
            </a:r>
            <a:r>
              <a:rPr sz="2400" spc="-6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világában,</a:t>
            </a:r>
            <a:r>
              <a:rPr sz="2400" spc="-4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</a:t>
            </a:r>
            <a:r>
              <a:rPr sz="2400" spc="-5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pedagógusközösség</a:t>
            </a:r>
            <a:r>
              <a:rPr sz="2400" spc="-4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életében</a:t>
            </a:r>
            <a:endParaRPr sz="2400">
              <a:latin typeface="Calibri"/>
              <a:cs typeface="Calibri"/>
            </a:endParaRPr>
          </a:p>
          <a:p>
            <a:pPr marL="354965" marR="5080" indent="-342900">
              <a:lnSpc>
                <a:spcPts val="2300"/>
              </a:lnSpc>
              <a:spcBef>
                <a:spcPts val="27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400" dirty="0">
                <a:latin typeface="Calibri"/>
                <a:cs typeface="Calibri"/>
              </a:rPr>
              <a:t>A</a:t>
            </a:r>
            <a:r>
              <a:rPr sz="2400" spc="-9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hallgató</a:t>
            </a:r>
            <a:r>
              <a:rPr sz="2400" spc="-7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komplex</a:t>
            </a:r>
            <a:r>
              <a:rPr sz="2400" spc="-7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fejlődése</a:t>
            </a:r>
            <a:r>
              <a:rPr sz="2400" spc="-6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tervezésben,</a:t>
            </a:r>
            <a:r>
              <a:rPr sz="2400" spc="-6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szervezésben,</a:t>
            </a:r>
            <a:r>
              <a:rPr sz="2400" spc="-6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tanításban,</a:t>
            </a:r>
            <a:r>
              <a:rPr sz="2400" spc="-7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nevelésben,</a:t>
            </a:r>
            <a:r>
              <a:rPr sz="2400" spc="-55" dirty="0">
                <a:latin typeface="Calibri"/>
                <a:cs typeface="Calibri"/>
              </a:rPr>
              <a:t> </a:t>
            </a:r>
            <a:r>
              <a:rPr sz="2400" spc="-50" dirty="0">
                <a:latin typeface="Calibri"/>
                <a:cs typeface="Calibri"/>
              </a:rPr>
              <a:t>a </a:t>
            </a:r>
            <a:r>
              <a:rPr sz="2400" dirty="0">
                <a:latin typeface="Calibri"/>
                <a:cs typeface="Calibri"/>
              </a:rPr>
              <a:t>tanári</a:t>
            </a:r>
            <a:r>
              <a:rPr sz="2400" spc="-5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kompetenciákban</a:t>
            </a:r>
            <a:endParaRPr sz="2400">
              <a:latin typeface="Calibri"/>
              <a:cs typeface="Calibri"/>
            </a:endParaRPr>
          </a:p>
          <a:p>
            <a:pPr marL="354965" indent="-342265">
              <a:lnSpc>
                <a:spcPts val="2039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400" dirty="0">
                <a:latin typeface="Calibri"/>
                <a:cs typeface="Calibri"/>
              </a:rPr>
              <a:t>A</a:t>
            </a:r>
            <a:r>
              <a:rPr sz="2400" spc="-7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pedagógiai</a:t>
            </a:r>
            <a:r>
              <a:rPr sz="2400" spc="-6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eszköztár</a:t>
            </a:r>
            <a:r>
              <a:rPr sz="2400" spc="-4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bővítése</a:t>
            </a:r>
            <a:endParaRPr sz="2400">
              <a:latin typeface="Calibri"/>
              <a:cs typeface="Calibri"/>
            </a:endParaRPr>
          </a:p>
          <a:p>
            <a:pPr marL="354965" indent="-342265">
              <a:lnSpc>
                <a:spcPts val="259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400" dirty="0">
                <a:latin typeface="Calibri"/>
                <a:cs typeface="Calibri"/>
              </a:rPr>
              <a:t>Pozitív</a:t>
            </a:r>
            <a:r>
              <a:rPr sz="2400" spc="-6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élmények</a:t>
            </a:r>
            <a:r>
              <a:rPr sz="2400" spc="-7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segítése,</a:t>
            </a:r>
            <a:r>
              <a:rPr sz="2400" spc="-6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</a:t>
            </a:r>
            <a:r>
              <a:rPr sz="2400" spc="-5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motiváció</a:t>
            </a:r>
            <a:r>
              <a:rPr sz="2400" spc="-7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megerősítése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756615" y="215265"/>
            <a:ext cx="10770539" cy="652947"/>
          </a:xfrm>
          <a:prstGeom prst="rect">
            <a:avLst/>
          </a:prstGeom>
        </p:spPr>
        <p:txBody>
          <a:bodyPr vert="horz" wrap="square" lIns="0" tIns="219912" rIns="0" bIns="0" rtlCol="0">
            <a:spAutoFit/>
          </a:bodyPr>
          <a:lstStyle/>
          <a:p>
            <a:pPr marL="172720">
              <a:lnSpc>
                <a:spcPct val="100000"/>
              </a:lnSpc>
              <a:spcBef>
                <a:spcPts val="95"/>
              </a:spcBef>
            </a:pPr>
            <a:r>
              <a:rPr sz="2800" dirty="0"/>
              <a:t>AZ</a:t>
            </a:r>
            <a:r>
              <a:rPr sz="2800" spc="-110" dirty="0"/>
              <a:t> </a:t>
            </a:r>
            <a:r>
              <a:rPr sz="2800" spc="-10" dirty="0"/>
              <a:t>ÖSSZEFÜGGŐ</a:t>
            </a:r>
            <a:r>
              <a:rPr lang="hu-HU" sz="2800" spc="-10" dirty="0"/>
              <a:t>,</a:t>
            </a:r>
            <a:r>
              <a:rPr sz="2800" spc="-85" dirty="0"/>
              <a:t> </a:t>
            </a:r>
            <a:r>
              <a:rPr sz="2800" dirty="0"/>
              <a:t>EGYÉNI</a:t>
            </a:r>
            <a:r>
              <a:rPr sz="2800" spc="-105" dirty="0"/>
              <a:t> </a:t>
            </a:r>
            <a:r>
              <a:rPr sz="2800" dirty="0"/>
              <a:t>ISKOLAI</a:t>
            </a:r>
            <a:r>
              <a:rPr sz="2800" spc="-114" dirty="0"/>
              <a:t> </a:t>
            </a:r>
            <a:r>
              <a:rPr sz="2800" spc="-65" dirty="0"/>
              <a:t>GYAKORLAT</a:t>
            </a:r>
            <a:r>
              <a:rPr sz="2800" spc="-70" dirty="0"/>
              <a:t> </a:t>
            </a:r>
            <a:r>
              <a:rPr sz="2800" spc="-10" dirty="0"/>
              <a:t>CÉLJA</a:t>
            </a:r>
            <a:endParaRPr sz="2800" dirty="0"/>
          </a:p>
        </p:txBody>
      </p:sp>
      <p:sp>
        <p:nvSpPr>
          <p:cNvPr id="4" name="object 4"/>
          <p:cNvSpPr/>
          <p:nvPr/>
        </p:nvSpPr>
        <p:spPr>
          <a:xfrm>
            <a:off x="838200" y="1144524"/>
            <a:ext cx="10676255" cy="0"/>
          </a:xfrm>
          <a:custGeom>
            <a:avLst/>
            <a:gdLst/>
            <a:ahLst/>
            <a:cxnLst/>
            <a:rect l="l" t="t" r="r" b="b"/>
            <a:pathLst>
              <a:path w="10676255">
                <a:moveTo>
                  <a:pt x="0" y="0"/>
                </a:moveTo>
                <a:lnTo>
                  <a:pt x="10676128" y="0"/>
                </a:lnTo>
              </a:path>
            </a:pathLst>
          </a:custGeom>
          <a:ln w="9525">
            <a:solidFill>
              <a:srgbClr val="00285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766047" y="4218432"/>
            <a:ext cx="2747772" cy="1694688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3400" y="1242898"/>
            <a:ext cx="9935210" cy="429387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469265" marR="5080" indent="-457200">
              <a:lnSpc>
                <a:spcPct val="100000"/>
              </a:lnSpc>
              <a:spcBef>
                <a:spcPts val="95"/>
              </a:spcBef>
              <a:buFont typeface="Arial"/>
              <a:buChar char="•"/>
              <a:tabLst>
                <a:tab pos="469265" algn="l"/>
                <a:tab pos="469900" algn="l"/>
              </a:tabLst>
            </a:pPr>
            <a:r>
              <a:rPr sz="2800" b="1" dirty="0">
                <a:latin typeface="Calibri"/>
                <a:cs typeface="Calibri"/>
              </a:rPr>
              <a:t>Mentor</a:t>
            </a:r>
            <a:r>
              <a:rPr sz="2800" b="1" spc="-120" dirty="0">
                <a:latin typeface="Calibri"/>
                <a:cs typeface="Calibri"/>
              </a:rPr>
              <a:t> </a:t>
            </a:r>
            <a:r>
              <a:rPr sz="2800" b="1" spc="-25" dirty="0">
                <a:latin typeface="Calibri"/>
                <a:cs typeface="Calibri"/>
              </a:rPr>
              <a:t>támogatásával</a:t>
            </a:r>
            <a:r>
              <a:rPr sz="2800" b="1" spc="-95" dirty="0">
                <a:latin typeface="Calibri"/>
                <a:cs typeface="Calibri"/>
              </a:rPr>
              <a:t> </a:t>
            </a:r>
            <a:r>
              <a:rPr sz="2800" b="1" spc="-10" dirty="0">
                <a:latin typeface="Calibri"/>
                <a:cs typeface="Calibri"/>
              </a:rPr>
              <a:t>végzett,</a:t>
            </a:r>
            <a:r>
              <a:rPr sz="2800" b="1" spc="-90" dirty="0">
                <a:latin typeface="Calibri"/>
                <a:cs typeface="Calibri"/>
              </a:rPr>
              <a:t> </a:t>
            </a:r>
            <a:r>
              <a:rPr sz="2800" b="1" spc="-10" dirty="0">
                <a:latin typeface="Calibri"/>
                <a:cs typeface="Calibri"/>
              </a:rPr>
              <a:t>féléves</a:t>
            </a:r>
            <a:r>
              <a:rPr sz="2800" b="1" spc="-105" dirty="0">
                <a:latin typeface="Calibri"/>
                <a:cs typeface="Calibri"/>
              </a:rPr>
              <a:t> </a:t>
            </a:r>
            <a:r>
              <a:rPr sz="2800" b="1" spc="-20" dirty="0">
                <a:latin typeface="Calibri"/>
                <a:cs typeface="Calibri"/>
              </a:rPr>
              <a:t>összefüggő</a:t>
            </a:r>
            <a:r>
              <a:rPr sz="2800" b="1" spc="-114" dirty="0">
                <a:latin typeface="Calibri"/>
                <a:cs typeface="Calibri"/>
              </a:rPr>
              <a:t> </a:t>
            </a:r>
            <a:r>
              <a:rPr sz="2800" b="1" dirty="0">
                <a:latin typeface="Calibri"/>
                <a:cs typeface="Calibri"/>
              </a:rPr>
              <a:t>egyéni</a:t>
            </a:r>
            <a:r>
              <a:rPr sz="2800" b="1" spc="-100" dirty="0">
                <a:latin typeface="Calibri"/>
                <a:cs typeface="Calibri"/>
              </a:rPr>
              <a:t> </a:t>
            </a:r>
            <a:r>
              <a:rPr sz="2800" b="1" spc="-10" dirty="0">
                <a:latin typeface="Calibri"/>
                <a:cs typeface="Calibri"/>
              </a:rPr>
              <a:t>iskolai gyakorlat,</a:t>
            </a:r>
            <a:r>
              <a:rPr sz="2800" b="1" spc="-105" dirty="0">
                <a:latin typeface="Calibri"/>
                <a:cs typeface="Calibri"/>
              </a:rPr>
              <a:t> </a:t>
            </a:r>
            <a:r>
              <a:rPr sz="2800" b="1" dirty="0">
                <a:latin typeface="Calibri"/>
                <a:cs typeface="Calibri"/>
              </a:rPr>
              <a:t>teljes</a:t>
            </a:r>
            <a:r>
              <a:rPr sz="2800" b="1" spc="-145" dirty="0">
                <a:latin typeface="Calibri"/>
                <a:cs typeface="Calibri"/>
              </a:rPr>
              <a:t> </a:t>
            </a:r>
            <a:r>
              <a:rPr sz="2800" b="1" dirty="0">
                <a:latin typeface="Calibri"/>
                <a:cs typeface="Calibri"/>
              </a:rPr>
              <a:t>szakmai</a:t>
            </a:r>
            <a:r>
              <a:rPr sz="2800" b="1" spc="-130" dirty="0">
                <a:latin typeface="Calibri"/>
                <a:cs typeface="Calibri"/>
              </a:rPr>
              <a:t> </a:t>
            </a:r>
            <a:r>
              <a:rPr sz="2800" b="1" spc="-10" dirty="0">
                <a:latin typeface="Calibri"/>
                <a:cs typeface="Calibri"/>
              </a:rPr>
              <a:t>felelősséggel</a:t>
            </a:r>
            <a:endParaRPr sz="2800" dirty="0">
              <a:latin typeface="Calibri"/>
              <a:cs typeface="Calibri"/>
            </a:endParaRPr>
          </a:p>
          <a:p>
            <a:pPr marL="469265" indent="-456565">
              <a:lnSpc>
                <a:spcPct val="100000"/>
              </a:lnSpc>
              <a:spcBef>
                <a:spcPts val="5"/>
              </a:spcBef>
              <a:buFont typeface="Arial"/>
              <a:buChar char="•"/>
              <a:tabLst>
                <a:tab pos="469265" algn="l"/>
                <a:tab pos="469900" algn="l"/>
              </a:tabLst>
            </a:pPr>
            <a:r>
              <a:rPr sz="2800" spc="-25" dirty="0">
                <a:latin typeface="Calibri"/>
                <a:cs typeface="Calibri"/>
              </a:rPr>
              <a:t>Részvétel</a:t>
            </a:r>
            <a:r>
              <a:rPr sz="2800" spc="-8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az</a:t>
            </a:r>
            <a:r>
              <a:rPr sz="2800" spc="-7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iskola</a:t>
            </a:r>
            <a:r>
              <a:rPr sz="2800" spc="-5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világában,</a:t>
            </a:r>
            <a:r>
              <a:rPr sz="2800" spc="-6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a</a:t>
            </a:r>
            <a:r>
              <a:rPr sz="2800" spc="-65" dirty="0">
                <a:latin typeface="Calibri"/>
                <a:cs typeface="Calibri"/>
              </a:rPr>
              <a:t> </a:t>
            </a:r>
            <a:r>
              <a:rPr sz="2800" spc="-25" dirty="0">
                <a:latin typeface="Calibri"/>
                <a:cs typeface="Calibri"/>
              </a:rPr>
              <a:t>pedagógusközösség</a:t>
            </a:r>
            <a:r>
              <a:rPr sz="2800" spc="-4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életében</a:t>
            </a:r>
            <a:endParaRPr sz="2800" dirty="0">
              <a:latin typeface="Calibri"/>
              <a:cs typeface="Calibri"/>
            </a:endParaRPr>
          </a:p>
          <a:p>
            <a:pPr marL="469265" indent="-456565">
              <a:lnSpc>
                <a:spcPct val="100000"/>
              </a:lnSpc>
              <a:buFont typeface="Arial"/>
              <a:buChar char="•"/>
              <a:tabLst>
                <a:tab pos="469265" algn="l"/>
                <a:tab pos="469900" algn="l"/>
              </a:tabLst>
            </a:pPr>
            <a:r>
              <a:rPr sz="2800" dirty="0">
                <a:latin typeface="Calibri"/>
                <a:cs typeface="Calibri"/>
              </a:rPr>
              <a:t>A</a:t>
            </a:r>
            <a:r>
              <a:rPr sz="2800" spc="-7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félév</a:t>
            </a:r>
            <a:r>
              <a:rPr sz="2800" spc="-9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során</a:t>
            </a:r>
            <a:r>
              <a:rPr sz="2800" spc="-6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egy</a:t>
            </a:r>
            <a:r>
              <a:rPr sz="2800" spc="-90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szaktárgy</a:t>
            </a:r>
            <a:r>
              <a:rPr sz="2800" spc="-8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tanítása</a:t>
            </a:r>
            <a:endParaRPr sz="2800" dirty="0">
              <a:latin typeface="Calibri"/>
              <a:cs typeface="Calibri"/>
            </a:endParaRPr>
          </a:p>
          <a:p>
            <a:pPr marL="469265" indent="-456565">
              <a:lnSpc>
                <a:spcPct val="100000"/>
              </a:lnSpc>
              <a:buFont typeface="Arial"/>
              <a:buChar char="•"/>
              <a:tabLst>
                <a:tab pos="469265" algn="l"/>
                <a:tab pos="469900" algn="l"/>
              </a:tabLst>
            </a:pPr>
            <a:r>
              <a:rPr sz="2800" dirty="0">
                <a:latin typeface="Calibri"/>
                <a:cs typeface="Calibri"/>
              </a:rPr>
              <a:t>Min.</a:t>
            </a:r>
            <a:r>
              <a:rPr sz="2800" spc="-25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50%-</a:t>
            </a:r>
            <a:r>
              <a:rPr sz="2800" dirty="0">
                <a:latin typeface="Calibri"/>
                <a:cs typeface="Calibri"/>
              </a:rPr>
              <a:t>ban,</a:t>
            </a:r>
            <a:r>
              <a:rPr sz="2800" spc="-2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max.</a:t>
            </a:r>
            <a:r>
              <a:rPr sz="2800" spc="-40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60%-</a:t>
            </a:r>
            <a:r>
              <a:rPr sz="2800" dirty="0">
                <a:latin typeface="Calibri"/>
                <a:cs typeface="Calibri"/>
              </a:rPr>
              <a:t>ban</a:t>
            </a:r>
            <a:r>
              <a:rPr sz="2800" spc="-2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a</a:t>
            </a:r>
            <a:r>
              <a:rPr sz="2800" spc="-50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szaktárgyi</a:t>
            </a:r>
            <a:r>
              <a:rPr sz="2800" spc="-60" dirty="0">
                <a:latin typeface="Calibri"/>
                <a:cs typeface="Calibri"/>
              </a:rPr>
              <a:t> </a:t>
            </a:r>
            <a:r>
              <a:rPr sz="2800" spc="-30" dirty="0">
                <a:latin typeface="Calibri"/>
                <a:cs typeface="Calibri"/>
              </a:rPr>
              <a:t>tevékenységek</a:t>
            </a:r>
            <a:r>
              <a:rPr sz="2800" spc="-6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(RTAK)</a:t>
            </a:r>
            <a:endParaRPr sz="2800" dirty="0">
              <a:latin typeface="Calibri"/>
              <a:cs typeface="Calibri"/>
            </a:endParaRPr>
          </a:p>
          <a:p>
            <a:pPr marL="469265" marR="291465" indent="-457200">
              <a:lnSpc>
                <a:spcPct val="100000"/>
              </a:lnSpc>
              <a:buFont typeface="Arial"/>
              <a:buChar char="•"/>
              <a:tabLst>
                <a:tab pos="469265" algn="l"/>
                <a:tab pos="469900" algn="l"/>
              </a:tabLst>
            </a:pPr>
            <a:r>
              <a:rPr sz="2800" dirty="0">
                <a:latin typeface="Calibri"/>
                <a:cs typeface="Calibri"/>
              </a:rPr>
              <a:t>Min.</a:t>
            </a:r>
            <a:r>
              <a:rPr sz="2800" spc="-25" dirty="0">
                <a:latin typeface="Calibri"/>
                <a:cs typeface="Calibri"/>
              </a:rPr>
              <a:t> 40%-</a:t>
            </a:r>
            <a:r>
              <a:rPr sz="2800" dirty="0">
                <a:latin typeface="Calibri"/>
                <a:cs typeface="Calibri"/>
              </a:rPr>
              <a:t>ban,</a:t>
            </a:r>
            <a:r>
              <a:rPr sz="2800" spc="-2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max.</a:t>
            </a:r>
            <a:r>
              <a:rPr sz="2800" spc="-35" dirty="0">
                <a:latin typeface="Calibri"/>
                <a:cs typeface="Calibri"/>
              </a:rPr>
              <a:t> </a:t>
            </a:r>
            <a:r>
              <a:rPr sz="2800" spc="-25" dirty="0">
                <a:latin typeface="Calibri"/>
                <a:cs typeface="Calibri"/>
              </a:rPr>
              <a:t>50%-</a:t>
            </a:r>
            <a:r>
              <a:rPr sz="2800" dirty="0">
                <a:latin typeface="Calibri"/>
                <a:cs typeface="Calibri"/>
              </a:rPr>
              <a:t>ban</a:t>
            </a:r>
            <a:r>
              <a:rPr sz="2800" spc="-2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nem</a:t>
            </a:r>
            <a:r>
              <a:rPr sz="2800" spc="-50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szaktárgyi</a:t>
            </a:r>
            <a:r>
              <a:rPr sz="2800" spc="-65" dirty="0">
                <a:latin typeface="Calibri"/>
                <a:cs typeface="Calibri"/>
              </a:rPr>
              <a:t> </a:t>
            </a:r>
            <a:r>
              <a:rPr sz="2800" spc="-30" dirty="0">
                <a:latin typeface="Calibri"/>
                <a:cs typeface="Calibri"/>
              </a:rPr>
              <a:t>tevékenységek,</a:t>
            </a:r>
            <a:r>
              <a:rPr sz="2800" spc="-65" dirty="0">
                <a:latin typeface="Calibri"/>
                <a:cs typeface="Calibri"/>
              </a:rPr>
              <a:t> </a:t>
            </a:r>
            <a:r>
              <a:rPr sz="2800" spc="-25" dirty="0">
                <a:latin typeface="Calibri"/>
                <a:cs typeface="Calibri"/>
              </a:rPr>
              <a:t>pl. </a:t>
            </a:r>
            <a:r>
              <a:rPr sz="2800" spc="-20" dirty="0">
                <a:latin typeface="Calibri"/>
                <a:cs typeface="Calibri"/>
              </a:rPr>
              <a:t>osztályfőnöki</a:t>
            </a:r>
            <a:r>
              <a:rPr sz="2800" spc="-5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és</a:t>
            </a:r>
            <a:r>
              <a:rPr sz="2800" spc="-6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szabadidős</a:t>
            </a:r>
            <a:r>
              <a:rPr sz="2800" spc="-30" dirty="0">
                <a:latin typeface="Calibri"/>
                <a:cs typeface="Calibri"/>
              </a:rPr>
              <a:t> tevékenységek</a:t>
            </a:r>
            <a:r>
              <a:rPr sz="2800" spc="-7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(RTAK)</a:t>
            </a:r>
            <a:endParaRPr sz="2800" dirty="0">
              <a:latin typeface="Calibri"/>
              <a:cs typeface="Calibri"/>
            </a:endParaRPr>
          </a:p>
          <a:p>
            <a:pPr marL="469265" indent="-456565">
              <a:lnSpc>
                <a:spcPct val="100000"/>
              </a:lnSpc>
              <a:spcBef>
                <a:spcPts val="5"/>
              </a:spcBef>
              <a:buFont typeface="Arial"/>
              <a:buChar char="•"/>
              <a:tabLst>
                <a:tab pos="469265" algn="l"/>
                <a:tab pos="469900" algn="l"/>
              </a:tabLst>
            </a:pPr>
            <a:r>
              <a:rPr sz="2800" spc="-30" dirty="0">
                <a:latin typeface="Calibri"/>
                <a:cs typeface="Calibri"/>
              </a:rPr>
              <a:t>Fokozatosság:</a:t>
            </a:r>
            <a:r>
              <a:rPr sz="2800" spc="-7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a</a:t>
            </a:r>
            <a:r>
              <a:rPr sz="2800" spc="-7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hospitálástól</a:t>
            </a:r>
            <a:r>
              <a:rPr sz="2800" spc="-4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az</a:t>
            </a:r>
            <a:r>
              <a:rPr sz="2800" spc="-7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önálló</a:t>
            </a:r>
            <a:r>
              <a:rPr sz="2800" spc="-7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tanításig</a:t>
            </a:r>
            <a:endParaRPr sz="2800" dirty="0">
              <a:latin typeface="Calibri"/>
              <a:cs typeface="Calibri"/>
            </a:endParaRPr>
          </a:p>
          <a:p>
            <a:pPr marL="469265" marR="1680210" indent="-457200">
              <a:lnSpc>
                <a:spcPct val="100000"/>
              </a:lnSpc>
              <a:buFont typeface="Arial"/>
              <a:buChar char="•"/>
              <a:tabLst>
                <a:tab pos="469265" algn="l"/>
                <a:tab pos="469900" algn="l"/>
              </a:tabLst>
            </a:pPr>
            <a:r>
              <a:rPr sz="2800" spc="-25" dirty="0">
                <a:latin typeface="Calibri"/>
                <a:cs typeface="Calibri"/>
              </a:rPr>
              <a:t>Részvétel</a:t>
            </a:r>
            <a:r>
              <a:rPr sz="2800" spc="-6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a</a:t>
            </a:r>
            <a:r>
              <a:rPr sz="2800" spc="-45" dirty="0">
                <a:latin typeface="Calibri"/>
                <a:cs typeface="Calibri"/>
              </a:rPr>
              <a:t> </a:t>
            </a:r>
            <a:r>
              <a:rPr sz="2800" spc="-25" dirty="0">
                <a:latin typeface="Calibri"/>
                <a:cs typeface="Calibri"/>
              </a:rPr>
              <a:t>szakos</a:t>
            </a:r>
            <a:r>
              <a:rPr sz="2800" spc="-4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és</a:t>
            </a:r>
            <a:r>
              <a:rPr sz="2800" spc="-3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a</a:t>
            </a:r>
            <a:r>
              <a:rPr sz="2800" spc="-50" dirty="0">
                <a:latin typeface="Calibri"/>
                <a:cs typeface="Calibri"/>
              </a:rPr>
              <a:t> </a:t>
            </a:r>
            <a:r>
              <a:rPr sz="2800" spc="-25" dirty="0">
                <a:latin typeface="Calibri"/>
                <a:cs typeface="Calibri"/>
              </a:rPr>
              <a:t>pedagógiai-</a:t>
            </a:r>
            <a:r>
              <a:rPr sz="2800" spc="-10" dirty="0">
                <a:latin typeface="Calibri"/>
                <a:cs typeface="Calibri"/>
              </a:rPr>
              <a:t>pszichológiai</a:t>
            </a:r>
            <a:r>
              <a:rPr sz="2800" spc="-2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kísérő szemináriumokon</a:t>
            </a:r>
            <a:endParaRPr sz="2800" dirty="0">
              <a:latin typeface="Calibri"/>
              <a:cs typeface="Calibri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756615" y="215265"/>
            <a:ext cx="10770539" cy="623453"/>
          </a:xfrm>
          <a:prstGeom prst="rect">
            <a:avLst/>
          </a:prstGeom>
        </p:spPr>
        <p:txBody>
          <a:bodyPr vert="horz" wrap="square" lIns="0" tIns="221183" rIns="0" bIns="0" rtlCol="0">
            <a:spAutoFit/>
          </a:bodyPr>
          <a:lstStyle/>
          <a:p>
            <a:pPr marL="172720">
              <a:lnSpc>
                <a:spcPct val="100000"/>
              </a:lnSpc>
              <a:spcBef>
                <a:spcPts val="105"/>
              </a:spcBef>
            </a:pPr>
            <a:r>
              <a:rPr sz="2600" dirty="0"/>
              <a:t>AZ</a:t>
            </a:r>
            <a:r>
              <a:rPr sz="2600" spc="-40" dirty="0"/>
              <a:t> </a:t>
            </a:r>
            <a:r>
              <a:rPr sz="2600" dirty="0"/>
              <a:t>ÖSSZEFÜGGŐ</a:t>
            </a:r>
            <a:r>
              <a:rPr lang="hu-HU" sz="2600" dirty="0"/>
              <a:t>,</a:t>
            </a:r>
            <a:r>
              <a:rPr sz="2600" spc="-55" dirty="0"/>
              <a:t> </a:t>
            </a:r>
            <a:r>
              <a:rPr sz="2600" dirty="0"/>
              <a:t>EGYÉNI</a:t>
            </a:r>
            <a:r>
              <a:rPr sz="2600" spc="-45" dirty="0"/>
              <a:t> </a:t>
            </a:r>
            <a:r>
              <a:rPr sz="2600" dirty="0"/>
              <a:t>ISKOLAI</a:t>
            </a:r>
            <a:r>
              <a:rPr sz="2600" spc="-65" dirty="0"/>
              <a:t> </a:t>
            </a:r>
            <a:r>
              <a:rPr sz="2600" spc="-35" dirty="0"/>
              <a:t>GYAKORLAT </a:t>
            </a:r>
            <a:r>
              <a:rPr sz="2600" spc="-25" dirty="0"/>
              <a:t>TARTALMA</a:t>
            </a:r>
            <a:endParaRPr sz="2600" dirty="0"/>
          </a:p>
        </p:txBody>
      </p:sp>
      <p:sp>
        <p:nvSpPr>
          <p:cNvPr id="4" name="object 4"/>
          <p:cNvSpPr/>
          <p:nvPr/>
        </p:nvSpPr>
        <p:spPr>
          <a:xfrm>
            <a:off x="838200" y="1144524"/>
            <a:ext cx="10676255" cy="0"/>
          </a:xfrm>
          <a:custGeom>
            <a:avLst/>
            <a:gdLst/>
            <a:ahLst/>
            <a:cxnLst/>
            <a:rect l="l" t="t" r="r" b="b"/>
            <a:pathLst>
              <a:path w="10676255">
                <a:moveTo>
                  <a:pt x="0" y="0"/>
                </a:moveTo>
                <a:lnTo>
                  <a:pt x="10676128" y="0"/>
                </a:lnTo>
              </a:path>
            </a:pathLst>
          </a:custGeom>
          <a:ln w="9525">
            <a:solidFill>
              <a:srgbClr val="00285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9918192" y="4404471"/>
            <a:ext cx="1624583" cy="1526936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4720" y="424941"/>
            <a:ext cx="10992485" cy="35419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94335">
              <a:lnSpc>
                <a:spcPct val="100000"/>
              </a:lnSpc>
              <a:spcBef>
                <a:spcPts val="100"/>
              </a:spcBef>
            </a:pPr>
            <a:r>
              <a:rPr sz="2400" b="1" dirty="0">
                <a:solidFill>
                  <a:srgbClr val="002851"/>
                </a:solidFill>
                <a:latin typeface="Arial"/>
                <a:cs typeface="Arial"/>
              </a:rPr>
              <a:t>AZ</a:t>
            </a:r>
            <a:r>
              <a:rPr sz="2400" b="1" spc="-50" dirty="0">
                <a:solidFill>
                  <a:srgbClr val="002851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002851"/>
                </a:solidFill>
                <a:latin typeface="Arial"/>
                <a:cs typeface="Arial"/>
              </a:rPr>
              <a:t>ÖSSZEFÜGGŐ</a:t>
            </a:r>
            <a:r>
              <a:rPr lang="hu-HU" sz="2400" b="1" dirty="0">
                <a:solidFill>
                  <a:srgbClr val="002851"/>
                </a:solidFill>
                <a:latin typeface="Arial"/>
                <a:cs typeface="Arial"/>
              </a:rPr>
              <a:t>,</a:t>
            </a:r>
            <a:r>
              <a:rPr sz="2400" b="1" spc="-55" dirty="0">
                <a:solidFill>
                  <a:srgbClr val="002851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002851"/>
                </a:solidFill>
                <a:latin typeface="Arial"/>
                <a:cs typeface="Arial"/>
              </a:rPr>
              <a:t>EGYÉNI</a:t>
            </a:r>
            <a:r>
              <a:rPr sz="2400" b="1" spc="-35" dirty="0">
                <a:solidFill>
                  <a:srgbClr val="002851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002851"/>
                </a:solidFill>
                <a:latin typeface="Arial"/>
                <a:cs typeface="Arial"/>
              </a:rPr>
              <a:t>ISKOLAI</a:t>
            </a:r>
            <a:r>
              <a:rPr sz="2400" b="1" spc="-30" dirty="0">
                <a:solidFill>
                  <a:srgbClr val="002851"/>
                </a:solidFill>
                <a:latin typeface="Arial"/>
                <a:cs typeface="Arial"/>
              </a:rPr>
              <a:t> </a:t>
            </a:r>
            <a:r>
              <a:rPr sz="2400" b="1" spc="-35" dirty="0">
                <a:solidFill>
                  <a:srgbClr val="002851"/>
                </a:solidFill>
                <a:latin typeface="Arial"/>
                <a:cs typeface="Arial"/>
              </a:rPr>
              <a:t>GYAKORLAT</a:t>
            </a:r>
            <a:r>
              <a:rPr sz="2400" b="1" spc="-30" dirty="0">
                <a:solidFill>
                  <a:srgbClr val="002851"/>
                </a:solidFill>
                <a:latin typeface="Arial"/>
                <a:cs typeface="Arial"/>
              </a:rPr>
              <a:t> </a:t>
            </a:r>
            <a:r>
              <a:rPr sz="2400" b="1" spc="-10" dirty="0">
                <a:solidFill>
                  <a:srgbClr val="002851"/>
                </a:solidFill>
                <a:latin typeface="Arial"/>
                <a:cs typeface="Arial"/>
              </a:rPr>
              <a:t>ÖSZTÖNDÍJSZERŰ</a:t>
            </a:r>
            <a:endParaRPr sz="2400" dirty="0">
              <a:latin typeface="Arial"/>
              <a:cs typeface="Arial"/>
            </a:endParaRPr>
          </a:p>
          <a:p>
            <a:pPr marL="302895">
              <a:lnSpc>
                <a:spcPct val="100000"/>
              </a:lnSpc>
              <a:tabLst>
                <a:tab pos="10979150" algn="l"/>
              </a:tabLst>
            </a:pPr>
            <a:r>
              <a:rPr sz="2400" u="sng" spc="120" dirty="0">
                <a:solidFill>
                  <a:srgbClr val="002851"/>
                </a:solidFill>
                <a:uFill>
                  <a:solidFill>
                    <a:srgbClr val="002851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400" b="1" u="sng" spc="-10" dirty="0">
                <a:solidFill>
                  <a:srgbClr val="002851"/>
                </a:solidFill>
                <a:uFill>
                  <a:solidFill>
                    <a:srgbClr val="002851"/>
                  </a:solidFill>
                </a:uFill>
                <a:latin typeface="Arial"/>
                <a:cs typeface="Arial"/>
              </a:rPr>
              <a:t>TÁMOGATÁSA</a:t>
            </a:r>
            <a:r>
              <a:rPr sz="2400" b="1" u="sng" dirty="0">
                <a:solidFill>
                  <a:srgbClr val="002851"/>
                </a:solidFill>
                <a:uFill>
                  <a:solidFill>
                    <a:srgbClr val="002851"/>
                  </a:solidFill>
                </a:uFill>
                <a:latin typeface="Arial"/>
                <a:cs typeface="Arial"/>
              </a:rPr>
              <a:t>	</a:t>
            </a:r>
            <a:endParaRPr sz="2400" dirty="0">
              <a:latin typeface="Arial"/>
              <a:cs typeface="Arial"/>
            </a:endParaRPr>
          </a:p>
          <a:p>
            <a:pPr marL="241300" indent="-229235">
              <a:lnSpc>
                <a:spcPct val="100000"/>
              </a:lnSpc>
              <a:spcBef>
                <a:spcPts val="815"/>
              </a:spcBef>
              <a:buFont typeface="Arial"/>
              <a:buChar char="•"/>
              <a:tabLst>
                <a:tab pos="241935" algn="l"/>
              </a:tabLst>
            </a:pPr>
            <a:r>
              <a:rPr lang="hu-HU" sz="2800" spc="-10" dirty="0">
                <a:latin typeface="Calibri"/>
                <a:cs typeface="Calibri"/>
              </a:rPr>
              <a:t>A támogatás mértéke a mindenkori minimálbér 65%-a.</a:t>
            </a:r>
          </a:p>
          <a:p>
            <a:pPr marL="241300" indent="-229235">
              <a:lnSpc>
                <a:spcPct val="100000"/>
              </a:lnSpc>
              <a:spcBef>
                <a:spcPts val="815"/>
              </a:spcBef>
              <a:buFont typeface="Arial"/>
              <a:buChar char="•"/>
              <a:tabLst>
                <a:tab pos="241935" algn="l"/>
              </a:tabLst>
            </a:pPr>
            <a:r>
              <a:rPr sz="2800" dirty="0">
                <a:latin typeface="Calibri"/>
                <a:cs typeface="Calibri"/>
              </a:rPr>
              <a:t>Az</a:t>
            </a:r>
            <a:r>
              <a:rPr sz="2800" spc="-7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első</a:t>
            </a:r>
            <a:r>
              <a:rPr sz="2800" spc="-65" dirty="0">
                <a:latin typeface="Calibri"/>
                <a:cs typeface="Calibri"/>
              </a:rPr>
              <a:t> </a:t>
            </a:r>
            <a:r>
              <a:rPr sz="2800" spc="-10" dirty="0" err="1">
                <a:latin typeface="Calibri"/>
                <a:cs typeface="Calibri"/>
              </a:rPr>
              <a:t>kifizetés</a:t>
            </a:r>
            <a:r>
              <a:rPr sz="2800" spc="-85" dirty="0">
                <a:latin typeface="Calibri"/>
                <a:cs typeface="Calibri"/>
              </a:rPr>
              <a:t> </a:t>
            </a:r>
            <a:r>
              <a:rPr lang="hu-HU" sz="2800" spc="-10" dirty="0">
                <a:latin typeface="Calibri"/>
                <a:cs typeface="Calibri"/>
              </a:rPr>
              <a:t>márciusban </a:t>
            </a:r>
            <a:r>
              <a:rPr sz="2800" spc="-10" dirty="0">
                <a:latin typeface="Calibri"/>
                <a:cs typeface="Calibri"/>
              </a:rPr>
              <a:t>/</a:t>
            </a:r>
            <a:r>
              <a:rPr lang="hu-HU" sz="2800" spc="-10" dirty="0">
                <a:latin typeface="Calibri"/>
                <a:cs typeface="Calibri"/>
              </a:rPr>
              <a:t>októberben (szemesztertől függően).</a:t>
            </a:r>
            <a:endParaRPr sz="2800" dirty="0">
              <a:latin typeface="Calibri"/>
              <a:cs typeface="Calibri"/>
            </a:endParaRPr>
          </a:p>
          <a:p>
            <a:pPr marL="355600" marR="730885" indent="-343535">
              <a:lnSpc>
                <a:spcPct val="100000"/>
              </a:lnSpc>
              <a:spcBef>
                <a:spcPts val="5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2800" spc="-10" dirty="0" err="1">
                <a:latin typeface="Calibri"/>
                <a:cs typeface="Calibri"/>
              </a:rPr>
              <a:t>Kaphatja</a:t>
            </a:r>
            <a:r>
              <a:rPr sz="2800" spc="-10" dirty="0">
                <a:latin typeface="Calibri"/>
                <a:cs typeface="Calibri"/>
              </a:rPr>
              <a:t>:</a:t>
            </a:r>
            <a:r>
              <a:rPr sz="2800" spc="-8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államilag</a:t>
            </a:r>
            <a:r>
              <a:rPr sz="2800" spc="-105" dirty="0">
                <a:latin typeface="Calibri"/>
                <a:cs typeface="Calibri"/>
              </a:rPr>
              <a:t> </a:t>
            </a:r>
            <a:r>
              <a:rPr sz="2800" spc="-25" dirty="0">
                <a:latin typeface="Calibri"/>
                <a:cs typeface="Calibri"/>
              </a:rPr>
              <a:t>támogatott</a:t>
            </a:r>
            <a:r>
              <a:rPr sz="2800" spc="-114" dirty="0">
                <a:latin typeface="Calibri"/>
                <a:cs typeface="Calibri"/>
              </a:rPr>
              <a:t> </a:t>
            </a:r>
            <a:r>
              <a:rPr sz="2800" spc="-25" dirty="0">
                <a:latin typeface="Calibri"/>
                <a:cs typeface="Calibri"/>
              </a:rPr>
              <a:t>képzésben</a:t>
            </a:r>
            <a:r>
              <a:rPr sz="2800" spc="-9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levő,</a:t>
            </a:r>
            <a:r>
              <a:rPr sz="2800" spc="-11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nappali</a:t>
            </a:r>
            <a:r>
              <a:rPr sz="2800" spc="-8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vagy</a:t>
            </a:r>
            <a:r>
              <a:rPr sz="2800" spc="-10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levelező </a:t>
            </a:r>
            <a:r>
              <a:rPr sz="2800" spc="-25" dirty="0">
                <a:latin typeface="Calibri"/>
                <a:cs typeface="Calibri"/>
              </a:rPr>
              <a:t>tagozatos</a:t>
            </a:r>
            <a:r>
              <a:rPr sz="2800" spc="-90" dirty="0">
                <a:latin typeface="Calibri"/>
                <a:cs typeface="Calibri"/>
              </a:rPr>
              <a:t> </a:t>
            </a:r>
            <a:r>
              <a:rPr sz="2800" spc="-70" dirty="0">
                <a:latin typeface="Calibri"/>
                <a:cs typeface="Calibri"/>
              </a:rPr>
              <a:t>RTAK-</a:t>
            </a:r>
            <a:r>
              <a:rPr sz="2800" dirty="0">
                <a:latin typeface="Calibri"/>
                <a:cs typeface="Calibri"/>
              </a:rPr>
              <a:t>os</a:t>
            </a:r>
            <a:r>
              <a:rPr sz="2800" spc="-7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hallgató</a:t>
            </a:r>
            <a:r>
              <a:rPr sz="2800" spc="-8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olyan</a:t>
            </a:r>
            <a:r>
              <a:rPr sz="2800" spc="-75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szakon,</a:t>
            </a:r>
            <a:r>
              <a:rPr sz="2800" spc="-7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amely</a:t>
            </a:r>
            <a:r>
              <a:rPr sz="2800" spc="-9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szak</a:t>
            </a:r>
            <a:r>
              <a:rPr sz="2800" spc="-7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csak</a:t>
            </a:r>
            <a:r>
              <a:rPr sz="2800" spc="-85" dirty="0">
                <a:latin typeface="Calibri"/>
                <a:cs typeface="Calibri"/>
              </a:rPr>
              <a:t> </a:t>
            </a:r>
            <a:r>
              <a:rPr sz="2800" spc="-65" dirty="0">
                <a:latin typeface="Calibri"/>
                <a:cs typeface="Calibri"/>
              </a:rPr>
              <a:t>RTAK-</a:t>
            </a:r>
            <a:r>
              <a:rPr sz="2800" spc="-25" dirty="0">
                <a:latin typeface="Calibri"/>
                <a:cs typeface="Calibri"/>
              </a:rPr>
              <a:t>ban szervezhető</a:t>
            </a:r>
            <a:r>
              <a:rPr sz="2800" spc="-8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(MID,</a:t>
            </a:r>
            <a:r>
              <a:rPr sz="2800" spc="-6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finn,</a:t>
            </a:r>
            <a:r>
              <a:rPr sz="2800" spc="-45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filozófia,</a:t>
            </a:r>
            <a:r>
              <a:rPr sz="2800" spc="-9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művészettörténet).</a:t>
            </a:r>
            <a:endParaRPr sz="2800" dirty="0">
              <a:latin typeface="Calibri"/>
              <a:cs typeface="Calibri"/>
            </a:endParaRPr>
          </a:p>
          <a:p>
            <a:pPr marL="355600" indent="-343535">
              <a:lnSpc>
                <a:spcPct val="100000"/>
              </a:lnSpc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2800" spc="-20" dirty="0">
                <a:latin typeface="Calibri"/>
                <a:cs typeface="Calibri"/>
              </a:rPr>
              <a:t>Önköltséges</a:t>
            </a:r>
            <a:r>
              <a:rPr sz="2800" spc="-75" dirty="0">
                <a:latin typeface="Calibri"/>
                <a:cs typeface="Calibri"/>
              </a:rPr>
              <a:t> </a:t>
            </a:r>
            <a:r>
              <a:rPr sz="2800" spc="-25" dirty="0">
                <a:latin typeface="Calibri"/>
                <a:cs typeface="Calibri"/>
              </a:rPr>
              <a:t>képzésben</a:t>
            </a:r>
            <a:r>
              <a:rPr sz="2800" spc="-8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levő</a:t>
            </a:r>
            <a:r>
              <a:rPr sz="2800" spc="-9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hallgató</a:t>
            </a:r>
            <a:r>
              <a:rPr sz="2800" spc="-9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nem</a:t>
            </a:r>
            <a:r>
              <a:rPr sz="2800" spc="-8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kaphatja.</a:t>
            </a:r>
            <a:endParaRPr sz="2800" dirty="0">
              <a:latin typeface="Calibri"/>
              <a:cs typeface="Calibri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9441180" y="4429502"/>
            <a:ext cx="1397507" cy="1311405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83540" y="516381"/>
            <a:ext cx="11427459" cy="38151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400" b="0" spc="-340" dirty="0">
                <a:latin typeface="Arial Black"/>
                <a:cs typeface="Arial Black"/>
              </a:rPr>
              <a:t>AZ</a:t>
            </a:r>
            <a:r>
              <a:rPr sz="2400" b="0" spc="-165" dirty="0">
                <a:latin typeface="Arial Black"/>
                <a:cs typeface="Arial Black"/>
              </a:rPr>
              <a:t> </a:t>
            </a:r>
            <a:r>
              <a:rPr sz="2400" b="0" spc="-335" dirty="0">
                <a:latin typeface="Arial Black"/>
                <a:cs typeface="Arial Black"/>
              </a:rPr>
              <a:t>ÖSSZEFÜGGŐ</a:t>
            </a:r>
            <a:r>
              <a:rPr sz="2400" b="0" spc="-160" dirty="0">
                <a:latin typeface="Arial Black"/>
                <a:cs typeface="Arial Black"/>
              </a:rPr>
              <a:t> </a:t>
            </a:r>
            <a:r>
              <a:rPr sz="2400" b="0" spc="-330" dirty="0">
                <a:latin typeface="Arial Black"/>
                <a:cs typeface="Arial Black"/>
              </a:rPr>
              <a:t>EGYÉNI</a:t>
            </a:r>
            <a:r>
              <a:rPr sz="2400" b="0" spc="-155" dirty="0">
                <a:latin typeface="Arial Black"/>
                <a:cs typeface="Arial Black"/>
              </a:rPr>
              <a:t> </a:t>
            </a:r>
            <a:r>
              <a:rPr sz="2400" b="0" spc="-295" dirty="0">
                <a:latin typeface="Arial Black"/>
                <a:cs typeface="Arial Black"/>
              </a:rPr>
              <a:t>ISKOLAI</a:t>
            </a:r>
            <a:r>
              <a:rPr sz="2400" b="0" spc="-135" dirty="0">
                <a:latin typeface="Arial Black"/>
                <a:cs typeface="Arial Black"/>
              </a:rPr>
              <a:t> </a:t>
            </a:r>
            <a:r>
              <a:rPr sz="2400" b="0" spc="-385" dirty="0">
                <a:latin typeface="Arial Black"/>
                <a:cs typeface="Arial Black"/>
              </a:rPr>
              <a:t>GYAKORLAT</a:t>
            </a:r>
            <a:r>
              <a:rPr sz="2400" b="0" spc="-140" dirty="0">
                <a:latin typeface="Arial Black"/>
                <a:cs typeface="Arial Black"/>
              </a:rPr>
              <a:t> </a:t>
            </a:r>
            <a:r>
              <a:rPr sz="2400" b="0" spc="-360" dirty="0">
                <a:latin typeface="Arial Black"/>
                <a:cs typeface="Arial Black"/>
              </a:rPr>
              <a:t>IDŐKERETE</a:t>
            </a:r>
            <a:r>
              <a:rPr lang="hu-HU" sz="2400" b="0" spc="-360" dirty="0">
                <a:latin typeface="Arial Black"/>
                <a:cs typeface="Arial Black"/>
              </a:rPr>
              <a:t> (NAPPALI RTAK)</a:t>
            </a:r>
            <a:endParaRPr sz="2400" dirty="0">
              <a:latin typeface="Arial Black"/>
              <a:cs typeface="Arial Black"/>
            </a:endParaRPr>
          </a:p>
        </p:txBody>
      </p:sp>
      <p:graphicFrame>
        <p:nvGraphicFramePr>
          <p:cNvPr id="10" name="Táblázat 9">
            <a:extLst>
              <a:ext uri="{FF2B5EF4-FFF2-40B4-BE49-F238E27FC236}">
                <a16:creationId xmlns:a16="http://schemas.microsoft.com/office/drawing/2014/main" id="{D295CE13-BEB3-6FE4-4373-1938E9D6D00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4647185"/>
              </p:ext>
            </p:extLst>
          </p:nvPr>
        </p:nvGraphicFramePr>
        <p:xfrm>
          <a:off x="2133601" y="1157404"/>
          <a:ext cx="7924798" cy="155878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19199">
                  <a:extLst>
                    <a:ext uri="{9D8B030D-6E8A-4147-A177-3AD203B41FA5}">
                      <a16:colId xmlns:a16="http://schemas.microsoft.com/office/drawing/2014/main" val="3177143150"/>
                    </a:ext>
                  </a:extLst>
                </a:gridCol>
                <a:gridCol w="697791">
                  <a:extLst>
                    <a:ext uri="{9D8B030D-6E8A-4147-A177-3AD203B41FA5}">
                      <a16:colId xmlns:a16="http://schemas.microsoft.com/office/drawing/2014/main" val="824972402"/>
                    </a:ext>
                  </a:extLst>
                </a:gridCol>
                <a:gridCol w="1077198">
                  <a:extLst>
                    <a:ext uri="{9D8B030D-6E8A-4147-A177-3AD203B41FA5}">
                      <a16:colId xmlns:a16="http://schemas.microsoft.com/office/drawing/2014/main" val="2649885465"/>
                    </a:ext>
                  </a:extLst>
                </a:gridCol>
                <a:gridCol w="963142">
                  <a:extLst>
                    <a:ext uri="{9D8B030D-6E8A-4147-A177-3AD203B41FA5}">
                      <a16:colId xmlns:a16="http://schemas.microsoft.com/office/drawing/2014/main" val="106629220"/>
                    </a:ext>
                  </a:extLst>
                </a:gridCol>
                <a:gridCol w="963142">
                  <a:extLst>
                    <a:ext uri="{9D8B030D-6E8A-4147-A177-3AD203B41FA5}">
                      <a16:colId xmlns:a16="http://schemas.microsoft.com/office/drawing/2014/main" val="2624818262"/>
                    </a:ext>
                  </a:extLst>
                </a:gridCol>
                <a:gridCol w="963142">
                  <a:extLst>
                    <a:ext uri="{9D8B030D-6E8A-4147-A177-3AD203B41FA5}">
                      <a16:colId xmlns:a16="http://schemas.microsoft.com/office/drawing/2014/main" val="2807434034"/>
                    </a:ext>
                  </a:extLst>
                </a:gridCol>
                <a:gridCol w="963142">
                  <a:extLst>
                    <a:ext uri="{9D8B030D-6E8A-4147-A177-3AD203B41FA5}">
                      <a16:colId xmlns:a16="http://schemas.microsoft.com/office/drawing/2014/main" val="1749938791"/>
                    </a:ext>
                  </a:extLst>
                </a:gridCol>
                <a:gridCol w="1078042">
                  <a:extLst>
                    <a:ext uri="{9D8B030D-6E8A-4147-A177-3AD203B41FA5}">
                      <a16:colId xmlns:a16="http://schemas.microsoft.com/office/drawing/2014/main" val="3190977844"/>
                    </a:ext>
                  </a:extLst>
                </a:gridCol>
              </a:tblGrid>
              <a:tr h="330293">
                <a:tc gridSpan="8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hu-HU" sz="900" cap="all" dirty="0">
                          <a:effectLst/>
                        </a:rPr>
                        <a:t>Nappali munkarendű RTAK</a:t>
                      </a:r>
                      <a:endParaRPr lang="hu-HU" sz="105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26017063"/>
                  </a:ext>
                </a:extLst>
              </a:tr>
              <a:tr h="122849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br>
                        <a:rPr lang="hu-HU" sz="900">
                          <a:effectLst/>
                        </a:rPr>
                      </a:br>
                      <a:r>
                        <a:rPr lang="hu-HU" sz="900">
                          <a:effectLst/>
                        </a:rPr>
                        <a:t>Képzés típusa</a:t>
                      </a:r>
                      <a:endParaRPr lang="hu-HU" sz="105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hu-HU" sz="900">
                          <a:effectLst/>
                        </a:rPr>
                        <a:t>Mely hallgatóknak szól a képzés?</a:t>
                      </a:r>
                      <a:endParaRPr lang="hu-HU" sz="105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hu-HU" sz="900">
                          <a:effectLst/>
                        </a:rPr>
                        <a:t>A gyakorlaton igazolandó kontaktórák száma</a:t>
                      </a:r>
                      <a:endParaRPr lang="hu-HU" sz="105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hu-HU" sz="900">
                          <a:effectLst/>
                        </a:rPr>
                        <a:t>A gyakorlat teljesítésé-hez szükséges hetek száma</a:t>
                      </a:r>
                      <a:endParaRPr lang="hu-HU" sz="105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hu-HU" sz="900">
                          <a:effectLst/>
                        </a:rPr>
                        <a:t>A szaktárgyi órák heti átlagos száma</a:t>
                      </a:r>
                      <a:endParaRPr lang="hu-HU" sz="105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hu-HU" sz="900">
                          <a:effectLst/>
                        </a:rPr>
                        <a:t>A szaktárgyi órák féléves száma</a:t>
                      </a:r>
                      <a:endParaRPr lang="hu-HU" sz="105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hu-HU" sz="900">
                          <a:effectLst/>
                        </a:rPr>
                        <a:t>A szaktárgyi tevékeny-ségek aránya</a:t>
                      </a:r>
                      <a:endParaRPr lang="hu-HU" sz="105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hu-HU" sz="900" dirty="0">
                          <a:effectLst/>
                        </a:rPr>
                        <a:t>A nem szaktárgyi és a megismerési tevékeny-</a:t>
                      </a:r>
                      <a:r>
                        <a:rPr lang="hu-HU" sz="900" dirty="0" err="1">
                          <a:effectLst/>
                        </a:rPr>
                        <a:t>ségek</a:t>
                      </a:r>
                      <a:r>
                        <a:rPr lang="hu-HU" sz="900" dirty="0">
                          <a:effectLst/>
                        </a:rPr>
                        <a:t> aránya</a:t>
                      </a:r>
                      <a:endParaRPr lang="hu-HU" sz="105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151962257"/>
                  </a:ext>
                </a:extLst>
              </a:tr>
            </a:tbl>
          </a:graphicData>
        </a:graphic>
      </p:graphicFrame>
      <p:graphicFrame>
        <p:nvGraphicFramePr>
          <p:cNvPr id="11" name="Táblázat 10">
            <a:extLst>
              <a:ext uri="{FF2B5EF4-FFF2-40B4-BE49-F238E27FC236}">
                <a16:creationId xmlns:a16="http://schemas.microsoft.com/office/drawing/2014/main" id="{9D6DC3A9-3076-BB28-4DF5-63F9E99FC0D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744708"/>
              </p:ext>
            </p:extLst>
          </p:nvPr>
        </p:nvGraphicFramePr>
        <p:xfrm>
          <a:off x="2133602" y="2716188"/>
          <a:ext cx="7924797" cy="413329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19198">
                  <a:extLst>
                    <a:ext uri="{9D8B030D-6E8A-4147-A177-3AD203B41FA5}">
                      <a16:colId xmlns:a16="http://schemas.microsoft.com/office/drawing/2014/main" val="4185865061"/>
                    </a:ext>
                  </a:extLst>
                </a:gridCol>
                <a:gridCol w="697792">
                  <a:extLst>
                    <a:ext uri="{9D8B030D-6E8A-4147-A177-3AD203B41FA5}">
                      <a16:colId xmlns:a16="http://schemas.microsoft.com/office/drawing/2014/main" val="218288657"/>
                    </a:ext>
                  </a:extLst>
                </a:gridCol>
                <a:gridCol w="1077198">
                  <a:extLst>
                    <a:ext uri="{9D8B030D-6E8A-4147-A177-3AD203B41FA5}">
                      <a16:colId xmlns:a16="http://schemas.microsoft.com/office/drawing/2014/main" val="2750489705"/>
                    </a:ext>
                  </a:extLst>
                </a:gridCol>
                <a:gridCol w="963142">
                  <a:extLst>
                    <a:ext uri="{9D8B030D-6E8A-4147-A177-3AD203B41FA5}">
                      <a16:colId xmlns:a16="http://schemas.microsoft.com/office/drawing/2014/main" val="1998900991"/>
                    </a:ext>
                  </a:extLst>
                </a:gridCol>
                <a:gridCol w="963142">
                  <a:extLst>
                    <a:ext uri="{9D8B030D-6E8A-4147-A177-3AD203B41FA5}">
                      <a16:colId xmlns:a16="http://schemas.microsoft.com/office/drawing/2014/main" val="1183885126"/>
                    </a:ext>
                  </a:extLst>
                </a:gridCol>
                <a:gridCol w="963142">
                  <a:extLst>
                    <a:ext uri="{9D8B030D-6E8A-4147-A177-3AD203B41FA5}">
                      <a16:colId xmlns:a16="http://schemas.microsoft.com/office/drawing/2014/main" val="3147138257"/>
                    </a:ext>
                  </a:extLst>
                </a:gridCol>
                <a:gridCol w="963142">
                  <a:extLst>
                    <a:ext uri="{9D8B030D-6E8A-4147-A177-3AD203B41FA5}">
                      <a16:colId xmlns:a16="http://schemas.microsoft.com/office/drawing/2014/main" val="709220372"/>
                    </a:ext>
                  </a:extLst>
                </a:gridCol>
                <a:gridCol w="1078041">
                  <a:extLst>
                    <a:ext uri="{9D8B030D-6E8A-4147-A177-3AD203B41FA5}">
                      <a16:colId xmlns:a16="http://schemas.microsoft.com/office/drawing/2014/main" val="3037813999"/>
                    </a:ext>
                  </a:extLst>
                </a:gridCol>
              </a:tblGrid>
              <a:tr h="90475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hu-HU" sz="900" dirty="0">
                          <a:effectLst/>
                        </a:rPr>
                        <a:t>2 féléves, nem tanári mesterszakra épülő, OTAK-ban is meghirdethető szakokon – 18 KREDIT</a:t>
                      </a:r>
                      <a:endParaRPr lang="hu-HU" sz="9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451" marR="4045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hu-HU" sz="900" b="0" dirty="0">
                          <a:solidFill>
                            <a:schemeClr val="tx1"/>
                          </a:solidFill>
                          <a:effectLst/>
                        </a:rPr>
                        <a:t>2023-tól felvett hallgatóknak</a:t>
                      </a:r>
                      <a:endParaRPr lang="hu-HU" sz="9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451" marR="40451" marT="0" marB="0" anchor="ctr">
                    <a:solidFill>
                      <a:schemeClr val="accent1">
                        <a:lumMod val="20000"/>
                        <a:lumOff val="80000"/>
                        <a:alpha val="96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hu-HU" sz="900" b="0" dirty="0">
                          <a:solidFill>
                            <a:schemeClr val="tx1"/>
                          </a:solidFill>
                          <a:effectLst/>
                        </a:rPr>
                        <a:t>120–160 óra</a:t>
                      </a:r>
                      <a:endParaRPr lang="hu-HU" sz="9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451" marR="40451" marT="0" marB="0" anchor="ctr">
                    <a:solidFill>
                      <a:schemeClr val="accent1">
                        <a:lumMod val="20000"/>
                        <a:lumOff val="80000"/>
                        <a:alpha val="96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hu-HU" sz="900" b="0" dirty="0">
                          <a:solidFill>
                            <a:schemeClr val="tx1"/>
                          </a:solidFill>
                          <a:effectLst/>
                        </a:rPr>
                        <a:t>6–7 hét</a:t>
                      </a:r>
                      <a:endParaRPr lang="hu-HU" sz="9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451" marR="40451" marT="0" marB="0" anchor="ctr">
                    <a:solidFill>
                      <a:schemeClr val="accent1">
                        <a:lumMod val="20000"/>
                        <a:lumOff val="80000"/>
                        <a:alpha val="96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hu-HU" sz="900" b="0" dirty="0">
                          <a:solidFill>
                            <a:schemeClr val="tx1"/>
                          </a:solidFill>
                          <a:effectLst/>
                        </a:rPr>
                        <a:t>heti 3–5 óra</a:t>
                      </a:r>
                      <a:endParaRPr lang="hu-HU" sz="9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451" marR="40451" marT="0" marB="0" anchor="ctr">
                    <a:solidFill>
                      <a:schemeClr val="accent1">
                        <a:lumMod val="20000"/>
                        <a:lumOff val="80000"/>
                        <a:alpha val="96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hu-HU" sz="900" b="0" dirty="0">
                          <a:solidFill>
                            <a:schemeClr val="tx1"/>
                          </a:solidFill>
                          <a:effectLst/>
                        </a:rPr>
                        <a:t>18–30 óra</a:t>
                      </a:r>
                      <a:endParaRPr lang="hu-HU" sz="9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451" marR="40451" marT="0" marB="0" anchor="ctr">
                    <a:solidFill>
                      <a:schemeClr val="accent1">
                        <a:lumMod val="20000"/>
                        <a:lumOff val="80000"/>
                        <a:alpha val="96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hu-HU" sz="900" b="0" dirty="0">
                          <a:solidFill>
                            <a:schemeClr val="tx1"/>
                          </a:solidFill>
                          <a:effectLst/>
                        </a:rPr>
                        <a:t>50–60%</a:t>
                      </a:r>
                      <a:endParaRPr lang="hu-HU" sz="9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451" marR="40451" marT="0" marB="0" anchor="ctr">
                    <a:solidFill>
                      <a:schemeClr val="accent1">
                        <a:lumMod val="20000"/>
                        <a:lumOff val="80000"/>
                        <a:alpha val="96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hu-HU" sz="900" b="0" dirty="0">
                          <a:solidFill>
                            <a:schemeClr val="tx1"/>
                          </a:solidFill>
                          <a:effectLst/>
                        </a:rPr>
                        <a:t>40–50%</a:t>
                      </a:r>
                      <a:endParaRPr lang="hu-HU" sz="9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451" marR="40451" marT="0" marB="0" anchor="ctr">
                    <a:solidFill>
                      <a:schemeClr val="accent1">
                        <a:lumMod val="20000"/>
                        <a:lumOff val="80000"/>
                        <a:alpha val="96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473895"/>
                  </a:ext>
                </a:extLst>
              </a:tr>
              <a:tr h="90475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hu-HU" sz="900" dirty="0">
                          <a:effectLst/>
                        </a:rPr>
                        <a:t>2 féléves, nem tanári mesterszakra épülő, OTAK-ban nem meghirdethető szakokon – 8 KREDIT</a:t>
                      </a:r>
                      <a:endParaRPr lang="hu-HU" sz="9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451" marR="4045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hu-HU" sz="900">
                          <a:effectLst/>
                        </a:rPr>
                        <a:t>2023-tól felvett hallgatóknak</a:t>
                      </a:r>
                      <a:endParaRPr lang="hu-H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451" marR="40451" marT="0" marB="0" anchor="ctr">
                    <a:solidFill>
                      <a:schemeClr val="accent1">
                        <a:lumMod val="20000"/>
                        <a:lumOff val="80000"/>
                        <a:alpha val="96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hu-HU" sz="900">
                          <a:effectLst/>
                        </a:rPr>
                        <a:t>180–240 óra</a:t>
                      </a:r>
                      <a:endParaRPr lang="hu-H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451" marR="40451" marT="0" marB="0" anchor="ctr">
                    <a:solidFill>
                      <a:schemeClr val="accent1">
                        <a:lumMod val="20000"/>
                        <a:lumOff val="80000"/>
                        <a:alpha val="96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hu-HU" sz="900" dirty="0">
                          <a:effectLst/>
                        </a:rPr>
                        <a:t>9–10 hét</a:t>
                      </a:r>
                      <a:endParaRPr lang="hu-HU" sz="9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451" marR="40451" marT="0" marB="0" anchor="ctr">
                    <a:solidFill>
                      <a:schemeClr val="accent1">
                        <a:lumMod val="20000"/>
                        <a:lumOff val="80000"/>
                        <a:alpha val="96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hu-HU" sz="900" dirty="0">
                          <a:effectLst/>
                        </a:rPr>
                        <a:t>heti 2–5 óra</a:t>
                      </a:r>
                      <a:endParaRPr lang="hu-HU" sz="9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451" marR="40451" marT="0" marB="0" anchor="ctr">
                    <a:solidFill>
                      <a:schemeClr val="accent1">
                        <a:lumMod val="20000"/>
                        <a:lumOff val="80000"/>
                        <a:alpha val="96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hu-HU" sz="900" dirty="0">
                          <a:effectLst/>
                        </a:rPr>
                        <a:t>20–50 óra</a:t>
                      </a:r>
                      <a:endParaRPr lang="hu-HU" sz="9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451" marR="40451" marT="0" marB="0" anchor="ctr">
                    <a:solidFill>
                      <a:schemeClr val="accent1">
                        <a:lumMod val="20000"/>
                        <a:lumOff val="80000"/>
                        <a:alpha val="96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hu-HU" sz="900">
                          <a:effectLst/>
                        </a:rPr>
                        <a:t>50–60%</a:t>
                      </a:r>
                      <a:endParaRPr lang="hu-H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451" marR="40451" marT="0" marB="0" anchor="ctr">
                    <a:solidFill>
                      <a:schemeClr val="accent1">
                        <a:lumMod val="20000"/>
                        <a:lumOff val="80000"/>
                        <a:alpha val="96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hu-HU" sz="900">
                          <a:effectLst/>
                        </a:rPr>
                        <a:t>40–50%</a:t>
                      </a:r>
                      <a:endParaRPr lang="hu-H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451" marR="40451" marT="0" marB="0" anchor="ctr">
                    <a:solidFill>
                      <a:schemeClr val="accent1">
                        <a:lumMod val="20000"/>
                        <a:lumOff val="80000"/>
                        <a:alpha val="96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0396133"/>
                  </a:ext>
                </a:extLst>
              </a:tr>
              <a:tr h="10349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hu-HU" sz="900" dirty="0">
                          <a:effectLst/>
                        </a:rPr>
                        <a:t>4 féléves, nem tanári mesterszakra épülő (természettudomány-környezettan szakon) – 18 KREDIT</a:t>
                      </a:r>
                      <a:endParaRPr lang="hu-HU" sz="9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451" marR="4045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hu-HU" sz="900">
                          <a:effectLst/>
                        </a:rPr>
                        <a:t>2023-tól felvett hallgatóknak</a:t>
                      </a:r>
                      <a:endParaRPr lang="hu-H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451" marR="40451" marT="0" marB="0" anchor="ctr">
                    <a:solidFill>
                      <a:schemeClr val="accent1">
                        <a:lumMod val="20000"/>
                        <a:lumOff val="80000"/>
                        <a:alpha val="96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hu-HU" sz="900">
                          <a:effectLst/>
                        </a:rPr>
                        <a:t>180–240 óra</a:t>
                      </a:r>
                      <a:endParaRPr lang="hu-H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451" marR="40451" marT="0" marB="0" anchor="ctr">
                    <a:solidFill>
                      <a:schemeClr val="accent1">
                        <a:lumMod val="20000"/>
                        <a:lumOff val="80000"/>
                        <a:alpha val="96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hu-HU" sz="900">
                          <a:effectLst/>
                        </a:rPr>
                        <a:t>9–10 hét</a:t>
                      </a:r>
                      <a:endParaRPr lang="hu-H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451" marR="40451" marT="0" marB="0" anchor="ctr">
                    <a:solidFill>
                      <a:schemeClr val="accent1">
                        <a:lumMod val="20000"/>
                        <a:lumOff val="80000"/>
                        <a:alpha val="96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hu-HU" sz="900">
                          <a:effectLst/>
                        </a:rPr>
                        <a:t>heti 2–5 óra</a:t>
                      </a:r>
                      <a:endParaRPr lang="hu-H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451" marR="40451" marT="0" marB="0" anchor="ctr">
                    <a:solidFill>
                      <a:schemeClr val="accent1">
                        <a:lumMod val="20000"/>
                        <a:lumOff val="80000"/>
                        <a:alpha val="96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hu-HU" sz="900" dirty="0">
                          <a:effectLst/>
                        </a:rPr>
                        <a:t>20–50 óra</a:t>
                      </a:r>
                      <a:endParaRPr lang="hu-HU" sz="9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451" marR="40451" marT="0" marB="0" anchor="ctr">
                    <a:solidFill>
                      <a:schemeClr val="accent1">
                        <a:lumMod val="20000"/>
                        <a:lumOff val="80000"/>
                        <a:alpha val="96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hu-HU" sz="900">
                          <a:effectLst/>
                        </a:rPr>
                        <a:t>50–60%</a:t>
                      </a:r>
                      <a:endParaRPr lang="hu-H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451" marR="40451" marT="0" marB="0" anchor="ctr">
                    <a:solidFill>
                      <a:schemeClr val="accent1">
                        <a:lumMod val="20000"/>
                        <a:lumOff val="80000"/>
                        <a:alpha val="96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hu-HU" sz="900" dirty="0">
                          <a:effectLst/>
                        </a:rPr>
                        <a:t>40–50%</a:t>
                      </a:r>
                      <a:endParaRPr lang="hu-HU" sz="9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451" marR="40451" marT="0" marB="0" anchor="ctr">
                    <a:solidFill>
                      <a:schemeClr val="accent1">
                        <a:lumMod val="20000"/>
                        <a:lumOff val="80000"/>
                        <a:alpha val="96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2632665"/>
                  </a:ext>
                </a:extLst>
              </a:tr>
              <a:tr h="64442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hu-HU" sz="900" dirty="0">
                          <a:effectLst/>
                        </a:rPr>
                        <a:t>2 féléves, alapszakra épülő, megfelelő bemenettel – 8 KREDIT</a:t>
                      </a:r>
                      <a:endParaRPr lang="hu-HU" sz="9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451" marR="4045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hu-HU" sz="900">
                          <a:effectLst/>
                        </a:rPr>
                        <a:t>2023-tól felvett hallgatóknak</a:t>
                      </a:r>
                      <a:endParaRPr lang="hu-H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451" marR="40451" marT="0" marB="0" anchor="ctr">
                    <a:solidFill>
                      <a:schemeClr val="accent1">
                        <a:lumMod val="20000"/>
                        <a:lumOff val="80000"/>
                        <a:alpha val="96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hu-HU" sz="900">
                          <a:effectLst/>
                        </a:rPr>
                        <a:t>120–160 óra</a:t>
                      </a:r>
                      <a:endParaRPr lang="hu-H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451" marR="40451" marT="0" marB="0" anchor="ctr">
                    <a:solidFill>
                      <a:schemeClr val="accent1">
                        <a:lumMod val="20000"/>
                        <a:lumOff val="80000"/>
                        <a:alpha val="96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hu-HU" sz="900">
                          <a:effectLst/>
                        </a:rPr>
                        <a:t>6–7 hét</a:t>
                      </a:r>
                      <a:endParaRPr lang="hu-H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451" marR="40451" marT="0" marB="0" anchor="ctr">
                    <a:solidFill>
                      <a:schemeClr val="accent1">
                        <a:lumMod val="20000"/>
                        <a:lumOff val="80000"/>
                        <a:alpha val="96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hu-HU" sz="900">
                          <a:effectLst/>
                        </a:rPr>
                        <a:t>heti 3–5 óra</a:t>
                      </a:r>
                      <a:endParaRPr lang="hu-H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451" marR="40451" marT="0" marB="0" anchor="ctr">
                    <a:solidFill>
                      <a:schemeClr val="accent1">
                        <a:lumMod val="20000"/>
                        <a:lumOff val="80000"/>
                        <a:alpha val="96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hu-HU" sz="900">
                          <a:effectLst/>
                        </a:rPr>
                        <a:t>18–30 óra</a:t>
                      </a:r>
                      <a:endParaRPr lang="hu-H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451" marR="40451" marT="0" marB="0" anchor="ctr">
                    <a:solidFill>
                      <a:schemeClr val="accent1">
                        <a:lumMod val="20000"/>
                        <a:lumOff val="80000"/>
                        <a:alpha val="96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hu-HU" sz="900" dirty="0">
                          <a:effectLst/>
                        </a:rPr>
                        <a:t>50–60%</a:t>
                      </a:r>
                      <a:endParaRPr lang="hu-HU" sz="9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451" marR="40451" marT="0" marB="0" anchor="ctr">
                    <a:solidFill>
                      <a:schemeClr val="accent1">
                        <a:lumMod val="20000"/>
                        <a:lumOff val="80000"/>
                        <a:alpha val="96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hu-HU" sz="900" dirty="0">
                          <a:effectLst/>
                        </a:rPr>
                        <a:t>40–50%</a:t>
                      </a:r>
                      <a:endParaRPr lang="hu-HU" sz="9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451" marR="40451" marT="0" marB="0" anchor="ctr">
                    <a:solidFill>
                      <a:schemeClr val="accent1">
                        <a:lumMod val="20000"/>
                        <a:lumOff val="80000"/>
                        <a:alpha val="96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4143517"/>
                  </a:ext>
                </a:extLst>
              </a:tr>
              <a:tr h="64442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hu-HU" sz="900" dirty="0">
                          <a:effectLst/>
                        </a:rPr>
                        <a:t>3 féléves, alapszakra épülő, részben megfelelő bemenettel – 8 KREDIT</a:t>
                      </a:r>
                      <a:endParaRPr lang="hu-HU" sz="9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451" marR="4045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hu-HU" sz="900">
                          <a:effectLst/>
                        </a:rPr>
                        <a:t>2023-tól felvett hallgatóknak</a:t>
                      </a:r>
                      <a:endParaRPr lang="hu-H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451" marR="40451" marT="0" marB="0" anchor="ctr">
                    <a:solidFill>
                      <a:schemeClr val="accent1">
                        <a:lumMod val="20000"/>
                        <a:lumOff val="80000"/>
                        <a:alpha val="96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hu-HU" sz="900">
                          <a:effectLst/>
                        </a:rPr>
                        <a:t>120–160 óra</a:t>
                      </a:r>
                      <a:endParaRPr lang="hu-H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451" marR="40451" marT="0" marB="0" anchor="ctr">
                    <a:solidFill>
                      <a:schemeClr val="accent1">
                        <a:lumMod val="20000"/>
                        <a:lumOff val="80000"/>
                        <a:alpha val="96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hu-HU" sz="900">
                          <a:effectLst/>
                        </a:rPr>
                        <a:t>6–7 hét</a:t>
                      </a:r>
                      <a:endParaRPr lang="hu-H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451" marR="40451" marT="0" marB="0" anchor="ctr">
                    <a:solidFill>
                      <a:schemeClr val="accent1">
                        <a:lumMod val="20000"/>
                        <a:lumOff val="80000"/>
                        <a:alpha val="96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hu-HU" sz="900">
                          <a:effectLst/>
                        </a:rPr>
                        <a:t>heti 3–5 óra</a:t>
                      </a:r>
                      <a:endParaRPr lang="hu-H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451" marR="40451" marT="0" marB="0" anchor="ctr">
                    <a:solidFill>
                      <a:schemeClr val="accent1">
                        <a:lumMod val="20000"/>
                        <a:lumOff val="80000"/>
                        <a:alpha val="96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hu-HU" sz="900">
                          <a:effectLst/>
                        </a:rPr>
                        <a:t>18–30 óra</a:t>
                      </a:r>
                      <a:endParaRPr lang="hu-H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451" marR="40451" marT="0" marB="0" anchor="ctr">
                    <a:solidFill>
                      <a:schemeClr val="accent1">
                        <a:lumMod val="20000"/>
                        <a:lumOff val="80000"/>
                        <a:alpha val="96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hu-HU" sz="900" dirty="0">
                          <a:effectLst/>
                        </a:rPr>
                        <a:t>50–60%</a:t>
                      </a:r>
                      <a:endParaRPr lang="hu-HU" sz="9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451" marR="40451" marT="0" marB="0" anchor="ctr">
                    <a:solidFill>
                      <a:schemeClr val="accent1">
                        <a:lumMod val="20000"/>
                        <a:lumOff val="80000"/>
                        <a:alpha val="96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hu-HU" sz="900" dirty="0">
                          <a:effectLst/>
                        </a:rPr>
                        <a:t>40–50%</a:t>
                      </a:r>
                      <a:endParaRPr lang="hu-HU" sz="9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451" marR="40451" marT="0" marB="0" anchor="ctr">
                    <a:solidFill>
                      <a:schemeClr val="accent1">
                        <a:lumMod val="20000"/>
                        <a:lumOff val="80000"/>
                        <a:alpha val="96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262422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83540" y="516381"/>
            <a:ext cx="11427459" cy="38151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400" b="0" spc="-340" dirty="0">
                <a:latin typeface="Arial Black"/>
                <a:cs typeface="Arial Black"/>
              </a:rPr>
              <a:t>AZ</a:t>
            </a:r>
            <a:r>
              <a:rPr sz="2400" b="0" spc="-165" dirty="0">
                <a:latin typeface="Arial Black"/>
                <a:cs typeface="Arial Black"/>
              </a:rPr>
              <a:t> </a:t>
            </a:r>
            <a:r>
              <a:rPr sz="2400" b="0" spc="-335" dirty="0">
                <a:latin typeface="Arial Black"/>
                <a:cs typeface="Arial Black"/>
              </a:rPr>
              <a:t>ÖSSZEFÜGGŐ</a:t>
            </a:r>
            <a:r>
              <a:rPr sz="2400" b="0" spc="-160" dirty="0">
                <a:latin typeface="Arial Black"/>
                <a:cs typeface="Arial Black"/>
              </a:rPr>
              <a:t> </a:t>
            </a:r>
            <a:r>
              <a:rPr sz="2400" b="0" spc="-330" dirty="0">
                <a:latin typeface="Arial Black"/>
                <a:cs typeface="Arial Black"/>
              </a:rPr>
              <a:t>EGYÉNI</a:t>
            </a:r>
            <a:r>
              <a:rPr sz="2400" b="0" spc="-155" dirty="0">
                <a:latin typeface="Arial Black"/>
                <a:cs typeface="Arial Black"/>
              </a:rPr>
              <a:t> </a:t>
            </a:r>
            <a:r>
              <a:rPr sz="2400" b="0" spc="-295" dirty="0">
                <a:latin typeface="Arial Black"/>
                <a:cs typeface="Arial Black"/>
              </a:rPr>
              <a:t>ISKOLAI</a:t>
            </a:r>
            <a:r>
              <a:rPr sz="2400" b="0" spc="-135" dirty="0">
                <a:latin typeface="Arial Black"/>
                <a:cs typeface="Arial Black"/>
              </a:rPr>
              <a:t> </a:t>
            </a:r>
            <a:r>
              <a:rPr sz="2400" b="0" spc="-385" dirty="0">
                <a:latin typeface="Arial Black"/>
                <a:cs typeface="Arial Black"/>
              </a:rPr>
              <a:t>GYAKORLAT</a:t>
            </a:r>
            <a:r>
              <a:rPr sz="2400" b="0" spc="-140" dirty="0">
                <a:latin typeface="Arial Black"/>
                <a:cs typeface="Arial Black"/>
              </a:rPr>
              <a:t> </a:t>
            </a:r>
            <a:r>
              <a:rPr sz="2400" b="0" spc="-360" dirty="0">
                <a:latin typeface="Arial Black"/>
                <a:cs typeface="Arial Black"/>
              </a:rPr>
              <a:t>IDŐKERETE</a:t>
            </a:r>
            <a:r>
              <a:rPr lang="hu-HU" sz="2400" b="0" spc="-360" dirty="0">
                <a:latin typeface="Arial Black"/>
                <a:cs typeface="Arial Black"/>
              </a:rPr>
              <a:t> (LEVELEZŐ RTAK)</a:t>
            </a:r>
            <a:endParaRPr sz="2400" dirty="0">
              <a:latin typeface="Arial Black"/>
              <a:cs typeface="Arial Black"/>
            </a:endParaRPr>
          </a:p>
        </p:txBody>
      </p:sp>
      <p:graphicFrame>
        <p:nvGraphicFramePr>
          <p:cNvPr id="10" name="Táblázat 9">
            <a:extLst>
              <a:ext uri="{FF2B5EF4-FFF2-40B4-BE49-F238E27FC236}">
                <a16:creationId xmlns:a16="http://schemas.microsoft.com/office/drawing/2014/main" id="{8E7D2B3E-BB0E-8D98-6EFB-B8974928B58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3543585"/>
              </p:ext>
            </p:extLst>
          </p:nvPr>
        </p:nvGraphicFramePr>
        <p:xfrm>
          <a:off x="2171699" y="927204"/>
          <a:ext cx="7848602" cy="183684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66312">
                  <a:extLst>
                    <a:ext uri="{9D8B030D-6E8A-4147-A177-3AD203B41FA5}">
                      <a16:colId xmlns:a16="http://schemas.microsoft.com/office/drawing/2014/main" val="1528279192"/>
                    </a:ext>
                  </a:extLst>
                </a:gridCol>
                <a:gridCol w="952663">
                  <a:extLst>
                    <a:ext uri="{9D8B030D-6E8A-4147-A177-3AD203B41FA5}">
                      <a16:colId xmlns:a16="http://schemas.microsoft.com/office/drawing/2014/main" val="3051754609"/>
                    </a:ext>
                  </a:extLst>
                </a:gridCol>
                <a:gridCol w="952663">
                  <a:extLst>
                    <a:ext uri="{9D8B030D-6E8A-4147-A177-3AD203B41FA5}">
                      <a16:colId xmlns:a16="http://schemas.microsoft.com/office/drawing/2014/main" val="2884874346"/>
                    </a:ext>
                  </a:extLst>
                </a:gridCol>
                <a:gridCol w="952663">
                  <a:extLst>
                    <a:ext uri="{9D8B030D-6E8A-4147-A177-3AD203B41FA5}">
                      <a16:colId xmlns:a16="http://schemas.microsoft.com/office/drawing/2014/main" val="3913901418"/>
                    </a:ext>
                  </a:extLst>
                </a:gridCol>
                <a:gridCol w="952663">
                  <a:extLst>
                    <a:ext uri="{9D8B030D-6E8A-4147-A177-3AD203B41FA5}">
                      <a16:colId xmlns:a16="http://schemas.microsoft.com/office/drawing/2014/main" val="1894232660"/>
                    </a:ext>
                  </a:extLst>
                </a:gridCol>
                <a:gridCol w="952663">
                  <a:extLst>
                    <a:ext uri="{9D8B030D-6E8A-4147-A177-3AD203B41FA5}">
                      <a16:colId xmlns:a16="http://schemas.microsoft.com/office/drawing/2014/main" val="1861252344"/>
                    </a:ext>
                  </a:extLst>
                </a:gridCol>
                <a:gridCol w="952663">
                  <a:extLst>
                    <a:ext uri="{9D8B030D-6E8A-4147-A177-3AD203B41FA5}">
                      <a16:colId xmlns:a16="http://schemas.microsoft.com/office/drawing/2014/main" val="991598387"/>
                    </a:ext>
                  </a:extLst>
                </a:gridCol>
                <a:gridCol w="1066312">
                  <a:extLst>
                    <a:ext uri="{9D8B030D-6E8A-4147-A177-3AD203B41FA5}">
                      <a16:colId xmlns:a16="http://schemas.microsoft.com/office/drawing/2014/main" val="3294451615"/>
                    </a:ext>
                  </a:extLst>
                </a:gridCol>
              </a:tblGrid>
              <a:tr h="460781">
                <a:tc gridSpan="8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hu-HU" sz="900" cap="all">
                          <a:effectLst/>
                        </a:rPr>
                        <a:t>Levelező munkarendű RTAK</a:t>
                      </a:r>
                      <a:endParaRPr lang="hu-HU" sz="105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52030407"/>
                  </a:ext>
                </a:extLst>
              </a:tr>
              <a:tr h="137606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br>
                        <a:rPr lang="hu-HU" sz="900">
                          <a:effectLst/>
                        </a:rPr>
                      </a:br>
                      <a:r>
                        <a:rPr lang="hu-HU" sz="900">
                          <a:effectLst/>
                        </a:rPr>
                        <a:t>Képzés típusa</a:t>
                      </a:r>
                      <a:endParaRPr lang="hu-HU" sz="105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hu-HU" sz="900">
                          <a:effectLst/>
                        </a:rPr>
                        <a:t>Mely hallgatóknak szól a képzés?</a:t>
                      </a:r>
                      <a:endParaRPr lang="hu-HU" sz="105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hu-HU" sz="900">
                          <a:effectLst/>
                        </a:rPr>
                        <a:t>A gyakorlaton igazolandó kontaktórák száma</a:t>
                      </a:r>
                      <a:endParaRPr lang="hu-HU" sz="105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hu-HU" sz="900">
                          <a:effectLst/>
                        </a:rPr>
                        <a:t>A gyakorlat teljesítésé-hez szükséges hetek száma</a:t>
                      </a:r>
                      <a:endParaRPr lang="hu-HU" sz="105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hu-HU" sz="900">
                          <a:effectLst/>
                        </a:rPr>
                        <a:t>A szaktárgyi órák heti átlagos száma</a:t>
                      </a:r>
                      <a:endParaRPr lang="hu-HU" sz="105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hu-HU" sz="900">
                          <a:effectLst/>
                        </a:rPr>
                        <a:t>A szaktárgyi órák féléves száma</a:t>
                      </a:r>
                      <a:endParaRPr lang="hu-HU" sz="105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hu-HU" sz="900">
                          <a:effectLst/>
                        </a:rPr>
                        <a:t>A szaktárgyi tevékeny-ségek aránya</a:t>
                      </a:r>
                      <a:endParaRPr lang="hu-HU" sz="105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hu-HU" sz="900" dirty="0">
                          <a:effectLst/>
                        </a:rPr>
                        <a:t>A nem szaktárgyi és a megismerési tevékenységek aránya</a:t>
                      </a:r>
                      <a:endParaRPr lang="hu-HU" sz="105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757613881"/>
                  </a:ext>
                </a:extLst>
              </a:tr>
            </a:tbl>
          </a:graphicData>
        </a:graphic>
      </p:graphicFrame>
      <p:graphicFrame>
        <p:nvGraphicFramePr>
          <p:cNvPr id="11" name="Táblázat 10">
            <a:extLst>
              <a:ext uri="{FF2B5EF4-FFF2-40B4-BE49-F238E27FC236}">
                <a16:creationId xmlns:a16="http://schemas.microsoft.com/office/drawing/2014/main" id="{775FF681-5673-C349-1E3A-C98D7443D2B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5503602"/>
              </p:ext>
            </p:extLst>
          </p:nvPr>
        </p:nvGraphicFramePr>
        <p:xfrm>
          <a:off x="2171699" y="2788987"/>
          <a:ext cx="7848604" cy="405683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66313">
                  <a:extLst>
                    <a:ext uri="{9D8B030D-6E8A-4147-A177-3AD203B41FA5}">
                      <a16:colId xmlns:a16="http://schemas.microsoft.com/office/drawing/2014/main" val="2910248802"/>
                    </a:ext>
                  </a:extLst>
                </a:gridCol>
                <a:gridCol w="952663">
                  <a:extLst>
                    <a:ext uri="{9D8B030D-6E8A-4147-A177-3AD203B41FA5}">
                      <a16:colId xmlns:a16="http://schemas.microsoft.com/office/drawing/2014/main" val="55098871"/>
                    </a:ext>
                  </a:extLst>
                </a:gridCol>
                <a:gridCol w="952663">
                  <a:extLst>
                    <a:ext uri="{9D8B030D-6E8A-4147-A177-3AD203B41FA5}">
                      <a16:colId xmlns:a16="http://schemas.microsoft.com/office/drawing/2014/main" val="1488156317"/>
                    </a:ext>
                  </a:extLst>
                </a:gridCol>
                <a:gridCol w="952663">
                  <a:extLst>
                    <a:ext uri="{9D8B030D-6E8A-4147-A177-3AD203B41FA5}">
                      <a16:colId xmlns:a16="http://schemas.microsoft.com/office/drawing/2014/main" val="1444586938"/>
                    </a:ext>
                  </a:extLst>
                </a:gridCol>
                <a:gridCol w="952663">
                  <a:extLst>
                    <a:ext uri="{9D8B030D-6E8A-4147-A177-3AD203B41FA5}">
                      <a16:colId xmlns:a16="http://schemas.microsoft.com/office/drawing/2014/main" val="3752948273"/>
                    </a:ext>
                  </a:extLst>
                </a:gridCol>
                <a:gridCol w="952663">
                  <a:extLst>
                    <a:ext uri="{9D8B030D-6E8A-4147-A177-3AD203B41FA5}">
                      <a16:colId xmlns:a16="http://schemas.microsoft.com/office/drawing/2014/main" val="308271554"/>
                    </a:ext>
                  </a:extLst>
                </a:gridCol>
                <a:gridCol w="952663">
                  <a:extLst>
                    <a:ext uri="{9D8B030D-6E8A-4147-A177-3AD203B41FA5}">
                      <a16:colId xmlns:a16="http://schemas.microsoft.com/office/drawing/2014/main" val="2397555209"/>
                    </a:ext>
                  </a:extLst>
                </a:gridCol>
                <a:gridCol w="1066313">
                  <a:extLst>
                    <a:ext uri="{9D8B030D-6E8A-4147-A177-3AD203B41FA5}">
                      <a16:colId xmlns:a16="http://schemas.microsoft.com/office/drawing/2014/main" val="448047707"/>
                    </a:ext>
                  </a:extLst>
                </a:gridCol>
              </a:tblGrid>
              <a:tr h="78150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hu-HU" sz="900" dirty="0">
                          <a:effectLst/>
                        </a:rPr>
                        <a:t>2 féléves, nem tanári mesterszakra épülő, OTAK-ban is meghirdethető szakokon – 8 KREDIT</a:t>
                      </a:r>
                      <a:endParaRPr lang="hu-HU" sz="9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451" marR="4045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hu-HU" sz="900" b="0" dirty="0">
                          <a:solidFill>
                            <a:schemeClr val="tx1"/>
                          </a:solidFill>
                          <a:effectLst/>
                        </a:rPr>
                        <a:t>2023-tól felvett hallgatóknak</a:t>
                      </a:r>
                      <a:endParaRPr lang="hu-HU" sz="9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451" marR="40451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hu-HU" sz="900" b="0" dirty="0">
                          <a:solidFill>
                            <a:schemeClr val="tx1"/>
                          </a:solidFill>
                          <a:effectLst/>
                        </a:rPr>
                        <a:t>90–120 óra</a:t>
                      </a:r>
                      <a:endParaRPr lang="hu-HU" sz="9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451" marR="40451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hu-HU" sz="900" b="0" dirty="0">
                          <a:solidFill>
                            <a:schemeClr val="tx1"/>
                          </a:solidFill>
                          <a:effectLst/>
                        </a:rPr>
                        <a:t>4–5 hét</a:t>
                      </a:r>
                      <a:endParaRPr lang="hu-HU" sz="9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451" marR="40451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hu-HU" sz="900" b="0" dirty="0">
                          <a:solidFill>
                            <a:schemeClr val="tx1"/>
                          </a:solidFill>
                          <a:effectLst/>
                        </a:rPr>
                        <a:t>heti 3–5 óra</a:t>
                      </a:r>
                      <a:endParaRPr lang="hu-HU" sz="9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451" marR="40451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hu-HU" sz="900" b="0" dirty="0">
                          <a:solidFill>
                            <a:schemeClr val="tx1"/>
                          </a:solidFill>
                          <a:effectLst/>
                        </a:rPr>
                        <a:t>15–25 óra</a:t>
                      </a:r>
                      <a:endParaRPr lang="hu-HU" sz="9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451" marR="40451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hu-HU" sz="900" b="0" dirty="0">
                          <a:solidFill>
                            <a:schemeClr val="tx1"/>
                          </a:solidFill>
                          <a:effectLst/>
                        </a:rPr>
                        <a:t>50–60%</a:t>
                      </a:r>
                      <a:endParaRPr lang="hu-HU" sz="9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451" marR="40451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hu-HU" sz="900" b="0" dirty="0">
                          <a:solidFill>
                            <a:schemeClr val="tx1"/>
                          </a:solidFill>
                          <a:effectLst/>
                        </a:rPr>
                        <a:t>40–50%</a:t>
                      </a:r>
                      <a:endParaRPr lang="hu-HU" sz="9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451" marR="40451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7490788"/>
                  </a:ext>
                </a:extLst>
              </a:tr>
              <a:tr h="78150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hu-HU" sz="900" dirty="0">
                          <a:effectLst/>
                        </a:rPr>
                        <a:t>2 féléves, nem tanári mesterszakra épülő, OTAK-ban nem meghirdethető szakokon – 18 KREDIT</a:t>
                      </a:r>
                      <a:endParaRPr lang="hu-HU" sz="9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451" marR="4045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hu-HU" sz="900">
                          <a:effectLst/>
                        </a:rPr>
                        <a:t>2023-tól felvett hallgatóknak</a:t>
                      </a:r>
                      <a:endParaRPr lang="hu-H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451" marR="40451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hu-HU" sz="900">
                          <a:effectLst/>
                        </a:rPr>
                        <a:t>90–120 óra</a:t>
                      </a:r>
                      <a:endParaRPr lang="hu-H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451" marR="40451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hu-HU" sz="900" dirty="0">
                          <a:effectLst/>
                        </a:rPr>
                        <a:t>4–5 hét</a:t>
                      </a:r>
                      <a:endParaRPr lang="hu-HU" sz="9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451" marR="40451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hu-HU" sz="900">
                          <a:effectLst/>
                        </a:rPr>
                        <a:t>heti 3–5 óra</a:t>
                      </a:r>
                      <a:endParaRPr lang="hu-H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451" marR="40451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hu-HU" sz="900">
                          <a:effectLst/>
                        </a:rPr>
                        <a:t>15–25 óra</a:t>
                      </a:r>
                      <a:endParaRPr lang="hu-H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451" marR="40451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hu-HU" sz="900">
                          <a:effectLst/>
                        </a:rPr>
                        <a:t>50–60%</a:t>
                      </a:r>
                      <a:endParaRPr lang="hu-H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451" marR="40451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hu-HU" sz="900">
                          <a:effectLst/>
                        </a:rPr>
                        <a:t>40–50%</a:t>
                      </a:r>
                      <a:endParaRPr lang="hu-H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451" marR="40451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8067009"/>
                  </a:ext>
                </a:extLst>
              </a:tr>
              <a:tr h="89393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hu-HU" sz="900" dirty="0">
                          <a:effectLst/>
                        </a:rPr>
                        <a:t>4 féléves, nem tanári mesterszakra épülő (természettudomány-környezettan szakon) – 18 KREDIT</a:t>
                      </a:r>
                      <a:endParaRPr lang="hu-HU" sz="9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451" marR="4045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hu-HU" sz="900">
                          <a:effectLst/>
                        </a:rPr>
                        <a:t>2023-tól felvett hallgatóknak</a:t>
                      </a:r>
                      <a:endParaRPr lang="hu-H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451" marR="40451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hu-HU" sz="900">
                          <a:effectLst/>
                        </a:rPr>
                        <a:t>90–120 óra</a:t>
                      </a:r>
                      <a:endParaRPr lang="hu-H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451" marR="40451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hu-HU" sz="900">
                          <a:effectLst/>
                        </a:rPr>
                        <a:t>4–5 hét</a:t>
                      </a:r>
                      <a:endParaRPr lang="hu-H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451" marR="40451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hu-HU" sz="900">
                          <a:effectLst/>
                        </a:rPr>
                        <a:t>heti 3–5 óra</a:t>
                      </a:r>
                      <a:endParaRPr lang="hu-H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451" marR="40451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hu-HU" sz="900" dirty="0">
                          <a:effectLst/>
                        </a:rPr>
                        <a:t>15–25 óra</a:t>
                      </a:r>
                      <a:endParaRPr lang="hu-HU" sz="9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451" marR="40451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hu-HU" sz="900">
                          <a:effectLst/>
                        </a:rPr>
                        <a:t>50–60%</a:t>
                      </a:r>
                      <a:endParaRPr lang="hu-H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451" marR="40451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hu-HU" sz="900">
                          <a:effectLst/>
                        </a:rPr>
                        <a:t>40–50%</a:t>
                      </a:r>
                      <a:endParaRPr lang="hu-H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451" marR="40451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7920199"/>
                  </a:ext>
                </a:extLst>
              </a:tr>
              <a:tr h="55663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hu-HU" sz="900" dirty="0">
                          <a:effectLst/>
                        </a:rPr>
                        <a:t>2 féléves, alapszakra épülő, megfelelő bemenettel – 8 KREDIT</a:t>
                      </a:r>
                      <a:endParaRPr lang="hu-HU" sz="9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451" marR="4045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hu-HU" sz="900">
                          <a:effectLst/>
                        </a:rPr>
                        <a:t>2023-tól felvett hallgatóknak</a:t>
                      </a:r>
                      <a:endParaRPr lang="hu-H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451" marR="40451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hu-HU" sz="900">
                          <a:effectLst/>
                        </a:rPr>
                        <a:t>90–120 óra</a:t>
                      </a:r>
                      <a:endParaRPr lang="hu-H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451" marR="40451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hu-HU" sz="900">
                          <a:effectLst/>
                        </a:rPr>
                        <a:t>4–5 hét</a:t>
                      </a:r>
                      <a:endParaRPr lang="hu-H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451" marR="40451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hu-HU" sz="900">
                          <a:effectLst/>
                        </a:rPr>
                        <a:t>heti 3–5 óra</a:t>
                      </a:r>
                      <a:endParaRPr lang="hu-H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451" marR="40451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hu-HU" sz="900">
                          <a:effectLst/>
                        </a:rPr>
                        <a:t>15–25 óra</a:t>
                      </a:r>
                      <a:endParaRPr lang="hu-H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451" marR="40451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hu-HU" sz="900">
                          <a:effectLst/>
                        </a:rPr>
                        <a:t>50–60%</a:t>
                      </a:r>
                      <a:endParaRPr lang="hu-H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451" marR="40451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hu-HU" sz="900">
                          <a:effectLst/>
                        </a:rPr>
                        <a:t>40–50%</a:t>
                      </a:r>
                      <a:endParaRPr lang="hu-H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451" marR="40451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5786397"/>
                  </a:ext>
                </a:extLst>
              </a:tr>
              <a:tr h="55663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hu-HU" sz="900" dirty="0">
                          <a:effectLst/>
                        </a:rPr>
                        <a:t>3 féléves, alapszakra épülő, részben megfelelő bemenettel – 8 KREDIT</a:t>
                      </a:r>
                      <a:endParaRPr lang="hu-HU" sz="9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451" marR="4045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hu-HU" sz="900">
                          <a:effectLst/>
                        </a:rPr>
                        <a:t>2023-tól felvett hallgatóknak</a:t>
                      </a:r>
                      <a:endParaRPr lang="hu-H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451" marR="40451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hu-HU" sz="900">
                          <a:effectLst/>
                        </a:rPr>
                        <a:t>90–120 óra</a:t>
                      </a:r>
                      <a:endParaRPr lang="hu-H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451" marR="40451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hu-HU" sz="900">
                          <a:effectLst/>
                        </a:rPr>
                        <a:t>4–5 hét</a:t>
                      </a:r>
                      <a:endParaRPr lang="hu-H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451" marR="40451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hu-HU" sz="900">
                          <a:effectLst/>
                        </a:rPr>
                        <a:t>heti 3–5 óra</a:t>
                      </a:r>
                      <a:endParaRPr lang="hu-H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451" marR="40451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hu-HU" sz="900" dirty="0">
                          <a:effectLst/>
                        </a:rPr>
                        <a:t>15–25 óra</a:t>
                      </a:r>
                      <a:endParaRPr lang="hu-HU" sz="9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451" marR="40451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hu-HU" sz="900" dirty="0">
                          <a:effectLst/>
                        </a:rPr>
                        <a:t>50–60%</a:t>
                      </a:r>
                      <a:endParaRPr lang="hu-HU" sz="9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451" marR="40451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hu-HU" sz="900" dirty="0">
                          <a:effectLst/>
                        </a:rPr>
                        <a:t>40–50%</a:t>
                      </a:r>
                      <a:endParaRPr lang="hu-HU" sz="9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451" marR="40451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27419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6296324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54760" y="1301851"/>
            <a:ext cx="10583545" cy="467563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8890">
              <a:lnSpc>
                <a:spcPct val="113999"/>
              </a:lnSpc>
              <a:spcBef>
                <a:spcPts val="100"/>
              </a:spcBef>
            </a:pPr>
            <a:r>
              <a:rPr lang="hu-HU" sz="1400" b="1" dirty="0">
                <a:solidFill>
                  <a:srgbClr val="002851"/>
                </a:solidFill>
                <a:latin typeface="Arial"/>
                <a:cs typeface="Arial"/>
              </a:rPr>
              <a:t>AZ</a:t>
            </a:r>
            <a:r>
              <a:rPr lang="hu-HU" sz="1400" b="1" spc="160" dirty="0">
                <a:solidFill>
                  <a:srgbClr val="002851"/>
                </a:solidFill>
                <a:latin typeface="Arial"/>
                <a:cs typeface="Arial"/>
              </a:rPr>
              <a:t> </a:t>
            </a:r>
            <a:r>
              <a:rPr lang="hu-HU" sz="1400" b="1" dirty="0">
                <a:solidFill>
                  <a:srgbClr val="002851"/>
                </a:solidFill>
                <a:latin typeface="Arial"/>
                <a:cs typeface="Arial"/>
              </a:rPr>
              <a:t>EGYÉNI</a:t>
            </a:r>
            <a:r>
              <a:rPr lang="hu-HU" sz="1400" b="1" spc="155" dirty="0">
                <a:solidFill>
                  <a:srgbClr val="002851"/>
                </a:solidFill>
                <a:latin typeface="Arial"/>
                <a:cs typeface="Arial"/>
              </a:rPr>
              <a:t> </a:t>
            </a:r>
            <a:r>
              <a:rPr lang="hu-HU" sz="1400" b="1" dirty="0">
                <a:solidFill>
                  <a:srgbClr val="002851"/>
                </a:solidFill>
                <a:latin typeface="Arial"/>
                <a:cs typeface="Arial"/>
              </a:rPr>
              <a:t>FELKÉSZÜLÉSI</a:t>
            </a:r>
            <a:r>
              <a:rPr lang="hu-HU" sz="1400" b="1" spc="165" dirty="0">
                <a:solidFill>
                  <a:srgbClr val="002851"/>
                </a:solidFill>
                <a:latin typeface="Arial"/>
                <a:cs typeface="Arial"/>
              </a:rPr>
              <a:t> </a:t>
            </a:r>
            <a:r>
              <a:rPr lang="hu-HU" sz="1400" b="1" dirty="0">
                <a:solidFill>
                  <a:srgbClr val="002851"/>
                </a:solidFill>
                <a:latin typeface="Arial"/>
                <a:cs typeface="Arial"/>
              </a:rPr>
              <a:t>IDŐ</a:t>
            </a:r>
            <a:r>
              <a:rPr lang="hu-HU" sz="1400" b="1" spc="160" dirty="0">
                <a:solidFill>
                  <a:srgbClr val="002851"/>
                </a:solidFill>
                <a:latin typeface="Arial"/>
                <a:cs typeface="Arial"/>
              </a:rPr>
              <a:t> </a:t>
            </a:r>
            <a:r>
              <a:rPr lang="hu-HU" sz="1400" b="1" dirty="0">
                <a:solidFill>
                  <a:srgbClr val="002851"/>
                </a:solidFill>
                <a:latin typeface="Arial"/>
                <a:cs typeface="Arial"/>
              </a:rPr>
              <a:t>NÉLKÜL</a:t>
            </a:r>
            <a:r>
              <a:rPr lang="hu-HU" sz="1400" b="1" spc="130" dirty="0">
                <a:solidFill>
                  <a:srgbClr val="002851"/>
                </a:solidFill>
                <a:latin typeface="Arial"/>
                <a:cs typeface="Arial"/>
              </a:rPr>
              <a:t> </a:t>
            </a:r>
            <a:r>
              <a:rPr lang="hu-HU" sz="1400" b="1" dirty="0">
                <a:solidFill>
                  <a:srgbClr val="002851"/>
                </a:solidFill>
                <a:latin typeface="Arial"/>
                <a:cs typeface="Arial"/>
              </a:rPr>
              <a:t>EGY</a:t>
            </a:r>
            <a:r>
              <a:rPr lang="hu-HU" sz="1400" b="1" spc="120" dirty="0">
                <a:solidFill>
                  <a:srgbClr val="002851"/>
                </a:solidFill>
                <a:latin typeface="Arial"/>
                <a:cs typeface="Arial"/>
              </a:rPr>
              <a:t> </a:t>
            </a:r>
            <a:r>
              <a:rPr lang="hu-HU" sz="1400" b="1" dirty="0">
                <a:solidFill>
                  <a:srgbClr val="002851"/>
                </a:solidFill>
                <a:latin typeface="Arial"/>
                <a:cs typeface="Arial"/>
              </a:rPr>
              <a:t>FÉLÉVBEN</a:t>
            </a:r>
            <a:r>
              <a:rPr lang="hu-HU" sz="1400" b="1" spc="165" dirty="0">
                <a:solidFill>
                  <a:srgbClr val="002851"/>
                </a:solidFill>
                <a:latin typeface="Arial"/>
                <a:cs typeface="Arial"/>
              </a:rPr>
              <a:t> </a:t>
            </a:r>
            <a:r>
              <a:rPr lang="hu-HU" sz="1400" b="1" dirty="0">
                <a:solidFill>
                  <a:srgbClr val="002851"/>
                </a:solidFill>
                <a:latin typeface="Arial"/>
                <a:cs typeface="Arial"/>
              </a:rPr>
              <a:t>A</a:t>
            </a:r>
            <a:r>
              <a:rPr lang="hu-HU" sz="1400" b="1" spc="100" dirty="0">
                <a:solidFill>
                  <a:srgbClr val="002851"/>
                </a:solidFill>
                <a:latin typeface="Arial"/>
                <a:cs typeface="Arial"/>
              </a:rPr>
              <a:t> </a:t>
            </a:r>
            <a:r>
              <a:rPr lang="hu-HU" sz="1400" b="1" dirty="0">
                <a:solidFill>
                  <a:srgbClr val="C00000"/>
                </a:solidFill>
                <a:latin typeface="Arial"/>
                <a:cs typeface="Arial"/>
              </a:rPr>
              <a:t>NAPPALI</a:t>
            </a:r>
            <a:r>
              <a:rPr lang="hu-HU" sz="1400" b="1" spc="17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lang="hu-HU" sz="1400" b="1" spc="-10" dirty="0">
                <a:solidFill>
                  <a:schemeClr val="tx1"/>
                </a:solidFill>
                <a:latin typeface="Arial"/>
                <a:cs typeface="Arial"/>
              </a:rPr>
              <a:t>MUNKARENDŰ </a:t>
            </a:r>
            <a:r>
              <a:rPr lang="hu-HU" sz="1400" b="1" spc="-35" dirty="0">
                <a:solidFill>
                  <a:srgbClr val="002851"/>
                </a:solidFill>
                <a:latin typeface="Arial"/>
                <a:cs typeface="Arial"/>
              </a:rPr>
              <a:t>RTAK-</a:t>
            </a:r>
            <a:r>
              <a:rPr lang="hu-HU" sz="1400" b="1" dirty="0">
                <a:solidFill>
                  <a:srgbClr val="002851"/>
                </a:solidFill>
                <a:latin typeface="Arial"/>
                <a:cs typeface="Arial"/>
              </a:rPr>
              <a:t>BAN – 8 KREDITES GYAKORLAT ESETÉBEN: 120</a:t>
            </a:r>
            <a:r>
              <a:rPr lang="hu-HU" sz="1400" b="1" dirty="0">
                <a:solidFill>
                  <a:srgbClr val="002851"/>
                </a:solidFill>
                <a:latin typeface="Symbol"/>
                <a:cs typeface="Symbol"/>
              </a:rPr>
              <a:t></a:t>
            </a:r>
            <a:r>
              <a:rPr lang="hu-HU" sz="1400" b="1" dirty="0">
                <a:solidFill>
                  <a:srgbClr val="002851"/>
                </a:solidFill>
                <a:latin typeface="Arial"/>
                <a:cs typeface="Arial"/>
              </a:rPr>
              <a:t>160</a:t>
            </a:r>
            <a:r>
              <a:rPr lang="hu-HU" sz="1400" b="1" spc="-5" dirty="0">
                <a:solidFill>
                  <a:srgbClr val="002851"/>
                </a:solidFill>
                <a:latin typeface="Arial"/>
                <a:cs typeface="Arial"/>
              </a:rPr>
              <a:t> </a:t>
            </a:r>
            <a:r>
              <a:rPr lang="hu-HU" sz="1400" b="1" spc="-25" dirty="0">
                <a:solidFill>
                  <a:srgbClr val="002851"/>
                </a:solidFill>
                <a:latin typeface="Arial"/>
                <a:cs typeface="Arial"/>
              </a:rPr>
              <a:t>ÓRA</a:t>
            </a:r>
            <a:endParaRPr lang="hu-HU" sz="1400" dirty="0">
              <a:latin typeface="Arial"/>
              <a:cs typeface="Arial"/>
            </a:endParaRPr>
          </a:p>
          <a:p>
            <a:pPr marL="299085" indent="-287020">
              <a:lnSpc>
                <a:spcPct val="100000"/>
              </a:lnSpc>
              <a:spcBef>
                <a:spcPts val="335"/>
              </a:spcBef>
              <a:buChar char="•"/>
              <a:tabLst>
                <a:tab pos="299085" algn="l"/>
                <a:tab pos="299720" algn="l"/>
              </a:tabLst>
            </a:pPr>
            <a:r>
              <a:rPr lang="hu-HU" sz="1400" dirty="0">
                <a:solidFill>
                  <a:srgbClr val="002851"/>
                </a:solidFill>
                <a:latin typeface="Arial"/>
                <a:cs typeface="Arial"/>
              </a:rPr>
              <a:t>Megismerés</a:t>
            </a:r>
            <a:r>
              <a:rPr lang="hu-HU" sz="1400" spc="-70" dirty="0">
                <a:solidFill>
                  <a:srgbClr val="002851"/>
                </a:solidFill>
                <a:latin typeface="Arial"/>
                <a:cs typeface="Arial"/>
              </a:rPr>
              <a:t> </a:t>
            </a:r>
            <a:r>
              <a:rPr lang="hu-HU" sz="1400" dirty="0">
                <a:solidFill>
                  <a:srgbClr val="002851"/>
                </a:solidFill>
                <a:latin typeface="Arial"/>
                <a:cs typeface="Arial"/>
              </a:rPr>
              <a:t>és</a:t>
            </a:r>
            <a:r>
              <a:rPr lang="hu-HU" sz="1400" spc="-25" dirty="0">
                <a:solidFill>
                  <a:srgbClr val="002851"/>
                </a:solidFill>
                <a:latin typeface="Arial"/>
                <a:cs typeface="Arial"/>
              </a:rPr>
              <a:t> </a:t>
            </a:r>
            <a:r>
              <a:rPr lang="hu-HU" sz="1400" dirty="0">
                <a:solidFill>
                  <a:srgbClr val="002851"/>
                </a:solidFill>
                <a:latin typeface="Arial"/>
                <a:cs typeface="Arial"/>
              </a:rPr>
              <a:t>az</a:t>
            </a:r>
            <a:r>
              <a:rPr lang="hu-HU" sz="1400" spc="-25" dirty="0">
                <a:solidFill>
                  <a:srgbClr val="002851"/>
                </a:solidFill>
                <a:latin typeface="Arial"/>
                <a:cs typeface="Arial"/>
              </a:rPr>
              <a:t> </a:t>
            </a:r>
            <a:r>
              <a:rPr lang="hu-HU" sz="1400" dirty="0">
                <a:solidFill>
                  <a:srgbClr val="002851"/>
                </a:solidFill>
                <a:latin typeface="Arial"/>
                <a:cs typeface="Arial"/>
              </a:rPr>
              <a:t>egyéni</a:t>
            </a:r>
            <a:r>
              <a:rPr lang="hu-HU" sz="1400" spc="-30" dirty="0">
                <a:solidFill>
                  <a:srgbClr val="002851"/>
                </a:solidFill>
                <a:latin typeface="Arial"/>
                <a:cs typeface="Arial"/>
              </a:rPr>
              <a:t> </a:t>
            </a:r>
            <a:r>
              <a:rPr lang="hu-HU" sz="1400" dirty="0">
                <a:solidFill>
                  <a:srgbClr val="002851"/>
                </a:solidFill>
                <a:latin typeface="Arial"/>
                <a:cs typeface="Arial"/>
              </a:rPr>
              <a:t>fejlődési</a:t>
            </a:r>
            <a:r>
              <a:rPr lang="hu-HU" sz="1400" spc="-10" dirty="0">
                <a:solidFill>
                  <a:srgbClr val="002851"/>
                </a:solidFill>
                <a:latin typeface="Arial"/>
                <a:cs typeface="Arial"/>
              </a:rPr>
              <a:t> </a:t>
            </a:r>
            <a:r>
              <a:rPr lang="hu-HU" sz="1400" dirty="0">
                <a:solidFill>
                  <a:srgbClr val="002851"/>
                </a:solidFill>
                <a:latin typeface="Arial"/>
                <a:cs typeface="Arial"/>
              </a:rPr>
              <a:t>út</a:t>
            </a:r>
            <a:r>
              <a:rPr lang="hu-HU" sz="1400" spc="-40" dirty="0">
                <a:solidFill>
                  <a:srgbClr val="002851"/>
                </a:solidFill>
                <a:latin typeface="Arial"/>
                <a:cs typeface="Arial"/>
              </a:rPr>
              <a:t> </a:t>
            </a:r>
            <a:r>
              <a:rPr lang="hu-HU" sz="1400" dirty="0">
                <a:solidFill>
                  <a:srgbClr val="002851"/>
                </a:solidFill>
                <a:latin typeface="Arial"/>
                <a:cs typeface="Arial"/>
              </a:rPr>
              <a:t>azonosítása:</a:t>
            </a:r>
            <a:r>
              <a:rPr lang="hu-HU" sz="1400" spc="-40" dirty="0">
                <a:solidFill>
                  <a:srgbClr val="002851"/>
                </a:solidFill>
                <a:latin typeface="Arial"/>
                <a:cs typeface="Arial"/>
              </a:rPr>
              <a:t> </a:t>
            </a:r>
            <a:r>
              <a:rPr lang="hu-HU" sz="1400" dirty="0">
                <a:solidFill>
                  <a:srgbClr val="002851"/>
                </a:solidFill>
                <a:latin typeface="Arial"/>
                <a:cs typeface="Arial"/>
              </a:rPr>
              <a:t>18</a:t>
            </a:r>
            <a:r>
              <a:rPr lang="hu-HU" sz="1400" dirty="0">
                <a:solidFill>
                  <a:srgbClr val="002851"/>
                </a:solidFill>
                <a:latin typeface="Symbol"/>
                <a:cs typeface="Symbol"/>
              </a:rPr>
              <a:t></a:t>
            </a:r>
            <a:r>
              <a:rPr lang="hu-HU" sz="1400" dirty="0">
                <a:solidFill>
                  <a:srgbClr val="002851"/>
                </a:solidFill>
                <a:latin typeface="Arial"/>
                <a:cs typeface="Arial"/>
              </a:rPr>
              <a:t>32</a:t>
            </a:r>
            <a:r>
              <a:rPr lang="hu-HU" sz="1400" spc="-35" dirty="0">
                <a:solidFill>
                  <a:srgbClr val="002851"/>
                </a:solidFill>
                <a:latin typeface="Arial"/>
                <a:cs typeface="Arial"/>
              </a:rPr>
              <a:t> </a:t>
            </a:r>
            <a:r>
              <a:rPr lang="hu-HU" sz="1400" spc="-25" dirty="0">
                <a:solidFill>
                  <a:srgbClr val="002851"/>
                </a:solidFill>
                <a:latin typeface="Arial"/>
                <a:cs typeface="Arial"/>
              </a:rPr>
              <a:t>óra</a:t>
            </a:r>
            <a:endParaRPr lang="hu-HU" sz="1400" dirty="0">
              <a:latin typeface="Arial"/>
              <a:cs typeface="Arial"/>
            </a:endParaRPr>
          </a:p>
          <a:p>
            <a:pPr marL="299085" indent="-287020">
              <a:lnSpc>
                <a:spcPct val="100000"/>
              </a:lnSpc>
              <a:spcBef>
                <a:spcPts val="335"/>
              </a:spcBef>
              <a:buChar char="•"/>
              <a:tabLst>
                <a:tab pos="299085" algn="l"/>
                <a:tab pos="299720" algn="l"/>
              </a:tabLst>
            </a:pPr>
            <a:r>
              <a:rPr lang="hu-HU" sz="1400" dirty="0">
                <a:solidFill>
                  <a:srgbClr val="002851"/>
                </a:solidFill>
                <a:latin typeface="Arial"/>
                <a:cs typeface="Arial"/>
              </a:rPr>
              <a:t>Szaktárgyi</a:t>
            </a:r>
            <a:r>
              <a:rPr lang="hu-HU" sz="1400" spc="-60" dirty="0">
                <a:solidFill>
                  <a:srgbClr val="002851"/>
                </a:solidFill>
                <a:latin typeface="Arial"/>
                <a:cs typeface="Arial"/>
              </a:rPr>
              <a:t> </a:t>
            </a:r>
            <a:r>
              <a:rPr lang="hu-HU" sz="1400" dirty="0">
                <a:solidFill>
                  <a:srgbClr val="002851"/>
                </a:solidFill>
                <a:latin typeface="Arial"/>
                <a:cs typeface="Arial"/>
              </a:rPr>
              <a:t>tevékenységek:</a:t>
            </a:r>
            <a:r>
              <a:rPr lang="hu-HU" sz="1400" spc="-60" dirty="0">
                <a:solidFill>
                  <a:srgbClr val="002851"/>
                </a:solidFill>
                <a:latin typeface="Arial"/>
                <a:cs typeface="Arial"/>
              </a:rPr>
              <a:t> </a:t>
            </a:r>
            <a:r>
              <a:rPr lang="hu-HU" sz="1400" dirty="0">
                <a:solidFill>
                  <a:srgbClr val="002851"/>
                </a:solidFill>
                <a:latin typeface="Arial"/>
                <a:cs typeface="Arial"/>
              </a:rPr>
              <a:t>90</a:t>
            </a:r>
            <a:r>
              <a:rPr lang="hu-HU" sz="1400" dirty="0">
                <a:solidFill>
                  <a:srgbClr val="002851"/>
                </a:solidFill>
                <a:latin typeface="Symbol"/>
                <a:cs typeface="Symbol"/>
              </a:rPr>
              <a:t></a:t>
            </a:r>
            <a:r>
              <a:rPr lang="hu-HU" sz="1400" dirty="0">
                <a:solidFill>
                  <a:srgbClr val="002851"/>
                </a:solidFill>
                <a:latin typeface="Arial"/>
                <a:cs typeface="Arial"/>
              </a:rPr>
              <a:t>144</a:t>
            </a:r>
            <a:r>
              <a:rPr lang="hu-HU" sz="1400" spc="-50" dirty="0">
                <a:solidFill>
                  <a:srgbClr val="002851"/>
                </a:solidFill>
                <a:latin typeface="Arial"/>
                <a:cs typeface="Arial"/>
              </a:rPr>
              <a:t> </a:t>
            </a:r>
            <a:r>
              <a:rPr lang="hu-HU" sz="1400" spc="-25" dirty="0">
                <a:solidFill>
                  <a:srgbClr val="002851"/>
                </a:solidFill>
                <a:latin typeface="Arial"/>
                <a:cs typeface="Arial"/>
              </a:rPr>
              <a:t>óra</a:t>
            </a:r>
            <a:endParaRPr lang="hu-HU" sz="1400" dirty="0">
              <a:latin typeface="Arial"/>
              <a:cs typeface="Arial"/>
            </a:endParaRPr>
          </a:p>
          <a:p>
            <a:pPr marL="299085" indent="-287020">
              <a:lnSpc>
                <a:spcPct val="100000"/>
              </a:lnSpc>
              <a:spcBef>
                <a:spcPts val="340"/>
              </a:spcBef>
              <a:buChar char="•"/>
              <a:tabLst>
                <a:tab pos="299085" algn="l"/>
                <a:tab pos="299720" algn="l"/>
              </a:tabLst>
            </a:pPr>
            <a:r>
              <a:rPr lang="hu-HU" sz="1400" dirty="0">
                <a:solidFill>
                  <a:srgbClr val="002851"/>
                </a:solidFill>
                <a:latin typeface="Arial"/>
                <a:cs typeface="Arial"/>
              </a:rPr>
              <a:t>Nem</a:t>
            </a:r>
            <a:r>
              <a:rPr lang="hu-HU" sz="1400" spc="-45" dirty="0">
                <a:solidFill>
                  <a:srgbClr val="002851"/>
                </a:solidFill>
                <a:latin typeface="Arial"/>
                <a:cs typeface="Arial"/>
              </a:rPr>
              <a:t> </a:t>
            </a:r>
            <a:r>
              <a:rPr lang="hu-HU" sz="1400" dirty="0">
                <a:solidFill>
                  <a:srgbClr val="002851"/>
                </a:solidFill>
                <a:latin typeface="Arial"/>
                <a:cs typeface="Arial"/>
              </a:rPr>
              <a:t>szaktárgyi</a:t>
            </a:r>
            <a:r>
              <a:rPr lang="hu-HU" sz="1400" spc="-45" dirty="0">
                <a:solidFill>
                  <a:srgbClr val="002851"/>
                </a:solidFill>
                <a:latin typeface="Arial"/>
                <a:cs typeface="Arial"/>
              </a:rPr>
              <a:t> </a:t>
            </a:r>
            <a:r>
              <a:rPr lang="hu-HU" sz="1400" dirty="0">
                <a:solidFill>
                  <a:srgbClr val="002851"/>
                </a:solidFill>
                <a:latin typeface="Arial"/>
                <a:cs typeface="Arial"/>
              </a:rPr>
              <a:t>tevékenységek:</a:t>
            </a:r>
            <a:r>
              <a:rPr lang="hu-HU" sz="1400" spc="-65" dirty="0">
                <a:solidFill>
                  <a:srgbClr val="002851"/>
                </a:solidFill>
                <a:latin typeface="Arial"/>
                <a:cs typeface="Arial"/>
              </a:rPr>
              <a:t> </a:t>
            </a:r>
            <a:r>
              <a:rPr lang="hu-HU" sz="1400" dirty="0">
                <a:solidFill>
                  <a:srgbClr val="002851"/>
                </a:solidFill>
                <a:latin typeface="Arial"/>
                <a:cs typeface="Arial"/>
              </a:rPr>
              <a:t>54</a:t>
            </a:r>
            <a:r>
              <a:rPr lang="hu-HU" sz="1400" dirty="0">
                <a:solidFill>
                  <a:srgbClr val="002851"/>
                </a:solidFill>
                <a:latin typeface="Symbol"/>
                <a:cs typeface="Symbol"/>
              </a:rPr>
              <a:t></a:t>
            </a:r>
            <a:r>
              <a:rPr lang="hu-HU" sz="1400" dirty="0">
                <a:solidFill>
                  <a:srgbClr val="002851"/>
                </a:solidFill>
                <a:latin typeface="Arial"/>
                <a:cs typeface="Arial"/>
              </a:rPr>
              <a:t>88</a:t>
            </a:r>
            <a:r>
              <a:rPr lang="hu-HU" sz="1400" spc="-35" dirty="0">
                <a:solidFill>
                  <a:srgbClr val="002851"/>
                </a:solidFill>
                <a:latin typeface="Arial"/>
                <a:cs typeface="Arial"/>
              </a:rPr>
              <a:t> </a:t>
            </a:r>
            <a:r>
              <a:rPr lang="hu-HU" sz="1400" spc="-25" dirty="0">
                <a:solidFill>
                  <a:srgbClr val="002851"/>
                </a:solidFill>
                <a:latin typeface="Arial"/>
                <a:cs typeface="Arial"/>
              </a:rPr>
              <a:t>óra</a:t>
            </a:r>
            <a:endParaRPr lang="hu-HU" sz="1400" dirty="0">
              <a:latin typeface="Arial"/>
              <a:cs typeface="Arial"/>
            </a:endParaRPr>
          </a:p>
          <a:p>
            <a:pPr marL="12700" marR="8890">
              <a:lnSpc>
                <a:spcPct val="113999"/>
              </a:lnSpc>
              <a:spcBef>
                <a:spcPts val="100"/>
              </a:spcBef>
            </a:pPr>
            <a:endParaRPr lang="hu-HU" sz="1400" b="1" dirty="0">
              <a:solidFill>
                <a:srgbClr val="002851"/>
              </a:solidFill>
              <a:latin typeface="Arial"/>
              <a:cs typeface="Arial"/>
            </a:endParaRPr>
          </a:p>
          <a:p>
            <a:pPr marL="12700" marR="8890">
              <a:lnSpc>
                <a:spcPct val="113999"/>
              </a:lnSpc>
              <a:spcBef>
                <a:spcPts val="100"/>
              </a:spcBef>
            </a:pPr>
            <a:r>
              <a:rPr sz="1400" b="1" dirty="0">
                <a:solidFill>
                  <a:srgbClr val="002851"/>
                </a:solidFill>
                <a:latin typeface="Arial"/>
                <a:cs typeface="Arial"/>
              </a:rPr>
              <a:t>AZ</a:t>
            </a:r>
            <a:r>
              <a:rPr sz="1400" b="1" spc="160" dirty="0">
                <a:solidFill>
                  <a:srgbClr val="002851"/>
                </a:solidFill>
                <a:latin typeface="Arial"/>
                <a:cs typeface="Arial"/>
              </a:rPr>
              <a:t> </a:t>
            </a:r>
            <a:r>
              <a:rPr sz="1400" b="1" dirty="0">
                <a:solidFill>
                  <a:srgbClr val="002851"/>
                </a:solidFill>
                <a:latin typeface="Arial"/>
                <a:cs typeface="Arial"/>
              </a:rPr>
              <a:t>EGYÉNI</a:t>
            </a:r>
            <a:r>
              <a:rPr sz="1400" b="1" spc="155" dirty="0">
                <a:solidFill>
                  <a:srgbClr val="002851"/>
                </a:solidFill>
                <a:latin typeface="Arial"/>
                <a:cs typeface="Arial"/>
              </a:rPr>
              <a:t> </a:t>
            </a:r>
            <a:r>
              <a:rPr sz="1400" b="1" dirty="0">
                <a:solidFill>
                  <a:srgbClr val="002851"/>
                </a:solidFill>
                <a:latin typeface="Arial"/>
                <a:cs typeface="Arial"/>
              </a:rPr>
              <a:t>FELKÉSZÜLÉSI</a:t>
            </a:r>
            <a:r>
              <a:rPr sz="1400" b="1" spc="165" dirty="0">
                <a:solidFill>
                  <a:srgbClr val="002851"/>
                </a:solidFill>
                <a:latin typeface="Arial"/>
                <a:cs typeface="Arial"/>
              </a:rPr>
              <a:t> </a:t>
            </a:r>
            <a:r>
              <a:rPr sz="1400" b="1" dirty="0">
                <a:solidFill>
                  <a:srgbClr val="002851"/>
                </a:solidFill>
                <a:latin typeface="Arial"/>
                <a:cs typeface="Arial"/>
              </a:rPr>
              <a:t>IDŐ</a:t>
            </a:r>
            <a:r>
              <a:rPr sz="1400" b="1" spc="160" dirty="0">
                <a:solidFill>
                  <a:srgbClr val="002851"/>
                </a:solidFill>
                <a:latin typeface="Arial"/>
                <a:cs typeface="Arial"/>
              </a:rPr>
              <a:t> </a:t>
            </a:r>
            <a:r>
              <a:rPr sz="1400" b="1" dirty="0">
                <a:solidFill>
                  <a:srgbClr val="002851"/>
                </a:solidFill>
                <a:latin typeface="Arial"/>
                <a:cs typeface="Arial"/>
              </a:rPr>
              <a:t>NÉLKÜL</a:t>
            </a:r>
            <a:r>
              <a:rPr sz="1400" b="1" spc="130" dirty="0">
                <a:solidFill>
                  <a:srgbClr val="002851"/>
                </a:solidFill>
                <a:latin typeface="Arial"/>
                <a:cs typeface="Arial"/>
              </a:rPr>
              <a:t> </a:t>
            </a:r>
            <a:r>
              <a:rPr sz="1400" b="1" dirty="0">
                <a:solidFill>
                  <a:srgbClr val="002851"/>
                </a:solidFill>
                <a:latin typeface="Arial"/>
                <a:cs typeface="Arial"/>
              </a:rPr>
              <a:t>EGY</a:t>
            </a:r>
            <a:r>
              <a:rPr sz="1400" b="1" spc="120" dirty="0">
                <a:solidFill>
                  <a:srgbClr val="002851"/>
                </a:solidFill>
                <a:latin typeface="Arial"/>
                <a:cs typeface="Arial"/>
              </a:rPr>
              <a:t> </a:t>
            </a:r>
            <a:r>
              <a:rPr sz="1400" b="1" dirty="0">
                <a:solidFill>
                  <a:srgbClr val="002851"/>
                </a:solidFill>
                <a:latin typeface="Arial"/>
                <a:cs typeface="Arial"/>
              </a:rPr>
              <a:t>FÉLÉVBEN</a:t>
            </a:r>
            <a:r>
              <a:rPr sz="1400" b="1" spc="165" dirty="0">
                <a:solidFill>
                  <a:srgbClr val="002851"/>
                </a:solidFill>
                <a:latin typeface="Arial"/>
                <a:cs typeface="Arial"/>
              </a:rPr>
              <a:t> </a:t>
            </a:r>
            <a:r>
              <a:rPr sz="1400" b="1" dirty="0">
                <a:solidFill>
                  <a:srgbClr val="002851"/>
                </a:solidFill>
                <a:latin typeface="Arial"/>
                <a:cs typeface="Arial"/>
              </a:rPr>
              <a:t>A</a:t>
            </a:r>
            <a:r>
              <a:rPr sz="1400" b="1" spc="100" dirty="0">
                <a:solidFill>
                  <a:srgbClr val="002851"/>
                </a:solidFill>
                <a:latin typeface="Arial"/>
                <a:cs typeface="Arial"/>
              </a:rPr>
              <a:t> </a:t>
            </a:r>
            <a:r>
              <a:rPr sz="1400" b="1" dirty="0">
                <a:solidFill>
                  <a:srgbClr val="C00000"/>
                </a:solidFill>
                <a:latin typeface="Arial"/>
                <a:cs typeface="Arial"/>
              </a:rPr>
              <a:t>NAPPALI</a:t>
            </a:r>
            <a:r>
              <a:rPr sz="1400" b="1" spc="17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400" b="1" spc="-10" dirty="0">
                <a:solidFill>
                  <a:schemeClr val="tx1"/>
                </a:solidFill>
                <a:latin typeface="Arial"/>
                <a:cs typeface="Arial"/>
              </a:rPr>
              <a:t>MUNKARENDŰ </a:t>
            </a:r>
            <a:r>
              <a:rPr sz="1400" b="1" spc="-35" dirty="0">
                <a:solidFill>
                  <a:srgbClr val="002851"/>
                </a:solidFill>
                <a:latin typeface="Arial"/>
                <a:cs typeface="Arial"/>
              </a:rPr>
              <a:t>RTAK-</a:t>
            </a:r>
            <a:r>
              <a:rPr sz="1400" b="1" dirty="0">
                <a:solidFill>
                  <a:srgbClr val="002851"/>
                </a:solidFill>
                <a:latin typeface="Arial"/>
                <a:cs typeface="Arial"/>
              </a:rPr>
              <a:t>BAN</a:t>
            </a:r>
            <a:r>
              <a:rPr lang="hu-HU" sz="1400" b="1" dirty="0">
                <a:solidFill>
                  <a:srgbClr val="002851"/>
                </a:solidFill>
                <a:latin typeface="Arial"/>
                <a:cs typeface="Arial"/>
              </a:rPr>
              <a:t> – 18 KREDITES GYAKORLAT ESETÉBEN</a:t>
            </a:r>
            <a:r>
              <a:rPr sz="1400" b="1" dirty="0">
                <a:solidFill>
                  <a:srgbClr val="002851"/>
                </a:solidFill>
                <a:latin typeface="Arial"/>
                <a:cs typeface="Arial"/>
              </a:rPr>
              <a:t>: 180</a:t>
            </a:r>
            <a:r>
              <a:rPr sz="1400" b="1" dirty="0">
                <a:solidFill>
                  <a:srgbClr val="002851"/>
                </a:solidFill>
                <a:latin typeface="Symbol"/>
                <a:cs typeface="Symbol"/>
              </a:rPr>
              <a:t></a:t>
            </a:r>
            <a:r>
              <a:rPr sz="1400" b="1" dirty="0">
                <a:solidFill>
                  <a:srgbClr val="002851"/>
                </a:solidFill>
                <a:latin typeface="Arial"/>
                <a:cs typeface="Arial"/>
              </a:rPr>
              <a:t>240</a:t>
            </a:r>
            <a:r>
              <a:rPr sz="1400" b="1" spc="-5" dirty="0">
                <a:solidFill>
                  <a:srgbClr val="002851"/>
                </a:solidFill>
                <a:latin typeface="Arial"/>
                <a:cs typeface="Arial"/>
              </a:rPr>
              <a:t> </a:t>
            </a:r>
            <a:r>
              <a:rPr sz="1400" b="1" spc="-25" dirty="0">
                <a:solidFill>
                  <a:srgbClr val="002851"/>
                </a:solidFill>
                <a:latin typeface="Arial"/>
                <a:cs typeface="Arial"/>
              </a:rPr>
              <a:t>ÓRA</a:t>
            </a:r>
            <a:endParaRPr sz="1400" dirty="0">
              <a:latin typeface="Arial"/>
              <a:cs typeface="Arial"/>
            </a:endParaRPr>
          </a:p>
          <a:p>
            <a:pPr marL="299085" indent="-287020">
              <a:lnSpc>
                <a:spcPct val="100000"/>
              </a:lnSpc>
              <a:spcBef>
                <a:spcPts val="335"/>
              </a:spcBef>
              <a:buChar char="•"/>
              <a:tabLst>
                <a:tab pos="299085" algn="l"/>
                <a:tab pos="299720" algn="l"/>
              </a:tabLst>
            </a:pPr>
            <a:r>
              <a:rPr sz="1400" dirty="0">
                <a:solidFill>
                  <a:srgbClr val="002851"/>
                </a:solidFill>
                <a:latin typeface="Arial"/>
                <a:cs typeface="Arial"/>
              </a:rPr>
              <a:t>Megismerés</a:t>
            </a:r>
            <a:r>
              <a:rPr sz="1400" spc="-70" dirty="0">
                <a:solidFill>
                  <a:srgbClr val="002851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002851"/>
                </a:solidFill>
                <a:latin typeface="Arial"/>
                <a:cs typeface="Arial"/>
              </a:rPr>
              <a:t>és</a:t>
            </a:r>
            <a:r>
              <a:rPr sz="1400" spc="-25" dirty="0">
                <a:solidFill>
                  <a:srgbClr val="002851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002851"/>
                </a:solidFill>
                <a:latin typeface="Arial"/>
                <a:cs typeface="Arial"/>
              </a:rPr>
              <a:t>az</a:t>
            </a:r>
            <a:r>
              <a:rPr sz="1400" spc="-25" dirty="0">
                <a:solidFill>
                  <a:srgbClr val="002851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002851"/>
                </a:solidFill>
                <a:latin typeface="Arial"/>
                <a:cs typeface="Arial"/>
              </a:rPr>
              <a:t>egyéni</a:t>
            </a:r>
            <a:r>
              <a:rPr sz="1400" spc="-30" dirty="0">
                <a:solidFill>
                  <a:srgbClr val="002851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002851"/>
                </a:solidFill>
                <a:latin typeface="Arial"/>
                <a:cs typeface="Arial"/>
              </a:rPr>
              <a:t>fejlődési</a:t>
            </a:r>
            <a:r>
              <a:rPr sz="1400" spc="-10" dirty="0">
                <a:solidFill>
                  <a:srgbClr val="002851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002851"/>
                </a:solidFill>
                <a:latin typeface="Arial"/>
                <a:cs typeface="Arial"/>
              </a:rPr>
              <a:t>út</a:t>
            </a:r>
            <a:r>
              <a:rPr sz="1400" spc="-40" dirty="0">
                <a:solidFill>
                  <a:srgbClr val="002851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002851"/>
                </a:solidFill>
                <a:latin typeface="Arial"/>
                <a:cs typeface="Arial"/>
              </a:rPr>
              <a:t>azonosítása:</a:t>
            </a:r>
            <a:r>
              <a:rPr sz="1400" spc="-40" dirty="0">
                <a:solidFill>
                  <a:srgbClr val="002851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002851"/>
                </a:solidFill>
                <a:latin typeface="Arial"/>
                <a:cs typeface="Arial"/>
              </a:rPr>
              <a:t>1</a:t>
            </a:r>
            <a:r>
              <a:rPr lang="hu-HU" sz="1400" dirty="0">
                <a:solidFill>
                  <a:srgbClr val="002851"/>
                </a:solidFill>
                <a:latin typeface="Arial"/>
                <a:cs typeface="Arial"/>
              </a:rPr>
              <a:t>6</a:t>
            </a:r>
            <a:r>
              <a:rPr sz="1400" dirty="0">
                <a:solidFill>
                  <a:srgbClr val="002851"/>
                </a:solidFill>
                <a:latin typeface="Symbol"/>
                <a:cs typeface="Symbol"/>
              </a:rPr>
              <a:t></a:t>
            </a:r>
            <a:r>
              <a:rPr lang="hu-HU" sz="1400" dirty="0">
                <a:solidFill>
                  <a:srgbClr val="002851"/>
                </a:solidFill>
                <a:latin typeface="Arial"/>
                <a:cs typeface="Arial"/>
              </a:rPr>
              <a:t>28</a:t>
            </a:r>
            <a:r>
              <a:rPr sz="1400" spc="-35" dirty="0">
                <a:solidFill>
                  <a:srgbClr val="002851"/>
                </a:solidFill>
                <a:latin typeface="Arial"/>
                <a:cs typeface="Arial"/>
              </a:rPr>
              <a:t> </a:t>
            </a:r>
            <a:r>
              <a:rPr sz="1400" spc="-25" dirty="0">
                <a:solidFill>
                  <a:srgbClr val="002851"/>
                </a:solidFill>
                <a:latin typeface="Arial"/>
                <a:cs typeface="Arial"/>
              </a:rPr>
              <a:t>óra</a:t>
            </a:r>
            <a:endParaRPr sz="1400" dirty="0">
              <a:latin typeface="Arial"/>
              <a:cs typeface="Arial"/>
            </a:endParaRPr>
          </a:p>
          <a:p>
            <a:pPr marL="299085" indent="-287020">
              <a:lnSpc>
                <a:spcPct val="100000"/>
              </a:lnSpc>
              <a:spcBef>
                <a:spcPts val="335"/>
              </a:spcBef>
              <a:buChar char="•"/>
              <a:tabLst>
                <a:tab pos="299085" algn="l"/>
                <a:tab pos="299720" algn="l"/>
              </a:tabLst>
            </a:pPr>
            <a:r>
              <a:rPr sz="1400" dirty="0">
                <a:solidFill>
                  <a:srgbClr val="002851"/>
                </a:solidFill>
                <a:latin typeface="Arial"/>
                <a:cs typeface="Arial"/>
              </a:rPr>
              <a:t>Szaktárgyi</a:t>
            </a:r>
            <a:r>
              <a:rPr sz="1400" spc="-60" dirty="0">
                <a:solidFill>
                  <a:srgbClr val="002851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002851"/>
                </a:solidFill>
                <a:latin typeface="Arial"/>
                <a:cs typeface="Arial"/>
              </a:rPr>
              <a:t>tevékenységek:</a:t>
            </a:r>
            <a:r>
              <a:rPr sz="1400" spc="-60" dirty="0">
                <a:solidFill>
                  <a:srgbClr val="002851"/>
                </a:solidFill>
                <a:latin typeface="Arial"/>
                <a:cs typeface="Arial"/>
              </a:rPr>
              <a:t> </a:t>
            </a:r>
            <a:r>
              <a:rPr lang="hu-HU" sz="1400" spc="-60" dirty="0">
                <a:solidFill>
                  <a:srgbClr val="002851"/>
                </a:solidFill>
                <a:latin typeface="Arial"/>
                <a:cs typeface="Arial"/>
              </a:rPr>
              <a:t>60</a:t>
            </a:r>
            <a:r>
              <a:rPr sz="1400" dirty="0">
                <a:solidFill>
                  <a:srgbClr val="002851"/>
                </a:solidFill>
                <a:latin typeface="Symbol"/>
                <a:cs typeface="Symbol"/>
              </a:rPr>
              <a:t></a:t>
            </a:r>
            <a:r>
              <a:rPr lang="hu-HU" sz="1400" dirty="0">
                <a:solidFill>
                  <a:srgbClr val="002851"/>
                </a:solidFill>
                <a:latin typeface="Arial"/>
                <a:cs typeface="Arial"/>
              </a:rPr>
              <a:t>96</a:t>
            </a:r>
            <a:r>
              <a:rPr sz="1400" spc="-50" dirty="0">
                <a:solidFill>
                  <a:srgbClr val="002851"/>
                </a:solidFill>
                <a:latin typeface="Arial"/>
                <a:cs typeface="Arial"/>
              </a:rPr>
              <a:t> </a:t>
            </a:r>
            <a:r>
              <a:rPr sz="1400" spc="-25" dirty="0">
                <a:solidFill>
                  <a:srgbClr val="002851"/>
                </a:solidFill>
                <a:latin typeface="Arial"/>
                <a:cs typeface="Arial"/>
              </a:rPr>
              <a:t>óra</a:t>
            </a:r>
            <a:endParaRPr sz="1400" dirty="0">
              <a:latin typeface="Arial"/>
              <a:cs typeface="Arial"/>
            </a:endParaRPr>
          </a:p>
          <a:p>
            <a:pPr marL="299085" indent="-287020">
              <a:lnSpc>
                <a:spcPct val="100000"/>
              </a:lnSpc>
              <a:spcBef>
                <a:spcPts val="340"/>
              </a:spcBef>
              <a:buChar char="•"/>
              <a:tabLst>
                <a:tab pos="299085" algn="l"/>
                <a:tab pos="299720" algn="l"/>
              </a:tabLst>
            </a:pPr>
            <a:r>
              <a:rPr sz="1400" dirty="0">
                <a:solidFill>
                  <a:srgbClr val="002851"/>
                </a:solidFill>
                <a:latin typeface="Arial"/>
                <a:cs typeface="Arial"/>
              </a:rPr>
              <a:t>Nem</a:t>
            </a:r>
            <a:r>
              <a:rPr sz="1400" spc="-45" dirty="0">
                <a:solidFill>
                  <a:srgbClr val="002851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002851"/>
                </a:solidFill>
                <a:latin typeface="Arial"/>
                <a:cs typeface="Arial"/>
              </a:rPr>
              <a:t>szaktárgyi</a:t>
            </a:r>
            <a:r>
              <a:rPr sz="1400" spc="-45" dirty="0">
                <a:solidFill>
                  <a:srgbClr val="002851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002851"/>
                </a:solidFill>
                <a:latin typeface="Arial"/>
                <a:cs typeface="Arial"/>
              </a:rPr>
              <a:t>tevékenységek:</a:t>
            </a:r>
            <a:r>
              <a:rPr sz="1400" spc="-65" dirty="0">
                <a:solidFill>
                  <a:srgbClr val="002851"/>
                </a:solidFill>
                <a:latin typeface="Arial"/>
                <a:cs typeface="Arial"/>
              </a:rPr>
              <a:t> </a:t>
            </a:r>
            <a:r>
              <a:rPr lang="hu-HU" sz="1400" spc="-65" dirty="0">
                <a:solidFill>
                  <a:srgbClr val="002851"/>
                </a:solidFill>
                <a:latin typeface="Arial"/>
                <a:cs typeface="Arial"/>
              </a:rPr>
              <a:t>32</a:t>
            </a:r>
            <a:r>
              <a:rPr sz="1400" dirty="0">
                <a:solidFill>
                  <a:srgbClr val="002851"/>
                </a:solidFill>
                <a:latin typeface="Symbol"/>
                <a:cs typeface="Symbol"/>
              </a:rPr>
              <a:t></a:t>
            </a:r>
            <a:r>
              <a:rPr lang="hu-HU" sz="1400" dirty="0">
                <a:solidFill>
                  <a:srgbClr val="002851"/>
                </a:solidFill>
                <a:latin typeface="Arial"/>
                <a:cs typeface="Arial"/>
              </a:rPr>
              <a:t>52</a:t>
            </a:r>
            <a:r>
              <a:rPr sz="1400" spc="-35" dirty="0">
                <a:solidFill>
                  <a:srgbClr val="002851"/>
                </a:solidFill>
                <a:latin typeface="Arial"/>
                <a:cs typeface="Arial"/>
              </a:rPr>
              <a:t> </a:t>
            </a:r>
            <a:r>
              <a:rPr sz="1400" spc="-25" dirty="0">
                <a:solidFill>
                  <a:srgbClr val="002851"/>
                </a:solidFill>
                <a:latin typeface="Arial"/>
                <a:cs typeface="Arial"/>
              </a:rPr>
              <a:t>óra</a:t>
            </a:r>
            <a:endParaRPr sz="14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0"/>
              </a:spcBef>
              <a:buClr>
                <a:srgbClr val="002851"/>
              </a:buClr>
              <a:buFont typeface="Arial"/>
              <a:buChar char="•"/>
            </a:pPr>
            <a:endParaRPr sz="1400" dirty="0">
              <a:latin typeface="Arial"/>
              <a:cs typeface="Arial"/>
            </a:endParaRPr>
          </a:p>
          <a:p>
            <a:pPr marL="12700" marR="5080">
              <a:lnSpc>
                <a:spcPct val="114100"/>
              </a:lnSpc>
              <a:tabLst>
                <a:tab pos="660400" algn="l"/>
                <a:tab pos="1928495" algn="l"/>
                <a:tab pos="4144645" algn="l"/>
                <a:tab pos="4904105" algn="l"/>
                <a:tab pos="6240145" algn="l"/>
                <a:tab pos="7080250" algn="l"/>
                <a:tab pos="8744585" algn="l"/>
                <a:tab pos="9227820" algn="l"/>
              </a:tabLst>
            </a:pPr>
            <a:r>
              <a:rPr sz="1400" b="1" spc="-25" dirty="0">
                <a:solidFill>
                  <a:srgbClr val="002851"/>
                </a:solidFill>
                <a:latin typeface="Arial"/>
                <a:cs typeface="Arial"/>
              </a:rPr>
              <a:t>AZ</a:t>
            </a:r>
            <a:r>
              <a:rPr sz="1400" b="1" dirty="0">
                <a:solidFill>
                  <a:srgbClr val="002851"/>
                </a:solidFill>
                <a:latin typeface="Arial"/>
                <a:cs typeface="Arial"/>
              </a:rPr>
              <a:t>	</a:t>
            </a:r>
            <a:r>
              <a:rPr sz="1400" b="1" spc="-10" dirty="0">
                <a:solidFill>
                  <a:srgbClr val="002851"/>
                </a:solidFill>
                <a:latin typeface="Arial"/>
                <a:cs typeface="Arial"/>
              </a:rPr>
              <a:t>EGYÉNI</a:t>
            </a:r>
            <a:r>
              <a:rPr sz="1400" b="1" dirty="0">
                <a:solidFill>
                  <a:srgbClr val="002851"/>
                </a:solidFill>
                <a:latin typeface="Arial"/>
                <a:cs typeface="Arial"/>
              </a:rPr>
              <a:t>	</a:t>
            </a:r>
            <a:r>
              <a:rPr sz="1400" b="1" spc="-10" dirty="0">
                <a:solidFill>
                  <a:srgbClr val="002851"/>
                </a:solidFill>
                <a:latin typeface="Arial"/>
                <a:cs typeface="Arial"/>
              </a:rPr>
              <a:t>FELKÉSZÜLÉSI</a:t>
            </a:r>
            <a:r>
              <a:rPr sz="1400" b="1" dirty="0">
                <a:solidFill>
                  <a:srgbClr val="002851"/>
                </a:solidFill>
                <a:latin typeface="Arial"/>
                <a:cs typeface="Arial"/>
              </a:rPr>
              <a:t>	</a:t>
            </a:r>
            <a:r>
              <a:rPr sz="1400" b="1" spc="-25" dirty="0">
                <a:solidFill>
                  <a:srgbClr val="002851"/>
                </a:solidFill>
                <a:latin typeface="Arial"/>
                <a:cs typeface="Arial"/>
              </a:rPr>
              <a:t>IDŐ</a:t>
            </a:r>
            <a:r>
              <a:rPr sz="1400" b="1" dirty="0">
                <a:solidFill>
                  <a:srgbClr val="002851"/>
                </a:solidFill>
                <a:latin typeface="Arial"/>
                <a:cs typeface="Arial"/>
              </a:rPr>
              <a:t>	</a:t>
            </a:r>
            <a:r>
              <a:rPr sz="1400" b="1" spc="-10" dirty="0">
                <a:solidFill>
                  <a:srgbClr val="002851"/>
                </a:solidFill>
                <a:latin typeface="Arial"/>
                <a:cs typeface="Arial"/>
              </a:rPr>
              <a:t>NÉLKÜL</a:t>
            </a:r>
            <a:r>
              <a:rPr sz="1400" b="1" dirty="0">
                <a:solidFill>
                  <a:srgbClr val="002851"/>
                </a:solidFill>
                <a:latin typeface="Arial"/>
                <a:cs typeface="Arial"/>
              </a:rPr>
              <a:t>	</a:t>
            </a:r>
            <a:r>
              <a:rPr sz="1400" b="1" spc="-25" dirty="0">
                <a:solidFill>
                  <a:srgbClr val="002851"/>
                </a:solidFill>
                <a:latin typeface="Arial"/>
                <a:cs typeface="Arial"/>
              </a:rPr>
              <a:t>EGY</a:t>
            </a:r>
            <a:r>
              <a:rPr sz="1400" b="1" dirty="0">
                <a:solidFill>
                  <a:srgbClr val="002851"/>
                </a:solidFill>
                <a:latin typeface="Arial"/>
                <a:cs typeface="Arial"/>
              </a:rPr>
              <a:t>	</a:t>
            </a:r>
            <a:r>
              <a:rPr sz="1400" b="1" spc="-10" dirty="0">
                <a:solidFill>
                  <a:srgbClr val="002851"/>
                </a:solidFill>
                <a:latin typeface="Arial"/>
                <a:cs typeface="Arial"/>
              </a:rPr>
              <a:t>FÉLÉVBEN</a:t>
            </a:r>
            <a:r>
              <a:rPr sz="1400" b="1" dirty="0">
                <a:solidFill>
                  <a:srgbClr val="002851"/>
                </a:solidFill>
                <a:latin typeface="Arial"/>
                <a:cs typeface="Arial"/>
              </a:rPr>
              <a:t>	</a:t>
            </a:r>
            <a:r>
              <a:rPr sz="1400" b="1" spc="-50" dirty="0">
                <a:solidFill>
                  <a:srgbClr val="002851"/>
                </a:solidFill>
                <a:latin typeface="Arial"/>
                <a:cs typeface="Arial"/>
              </a:rPr>
              <a:t>A</a:t>
            </a:r>
            <a:r>
              <a:rPr sz="1400" b="1" dirty="0">
                <a:solidFill>
                  <a:srgbClr val="002851"/>
                </a:solidFill>
                <a:latin typeface="Arial"/>
                <a:cs typeface="Arial"/>
              </a:rPr>
              <a:t>	</a:t>
            </a:r>
            <a:r>
              <a:rPr sz="1400" b="1" spc="-10" dirty="0">
                <a:solidFill>
                  <a:srgbClr val="C00000"/>
                </a:solidFill>
                <a:latin typeface="Arial"/>
                <a:cs typeface="Arial"/>
              </a:rPr>
              <a:t>LEVELEZŐ</a:t>
            </a:r>
            <a:r>
              <a:rPr sz="1400" b="1" spc="-10" dirty="0">
                <a:solidFill>
                  <a:srgbClr val="002851"/>
                </a:solidFill>
                <a:latin typeface="Arial"/>
                <a:cs typeface="Arial"/>
              </a:rPr>
              <a:t> </a:t>
            </a:r>
            <a:r>
              <a:rPr sz="1400" b="1" dirty="0">
                <a:solidFill>
                  <a:srgbClr val="002851"/>
                </a:solidFill>
                <a:latin typeface="Arial"/>
                <a:cs typeface="Arial"/>
              </a:rPr>
              <a:t>MUNKARENDŰ</a:t>
            </a:r>
            <a:r>
              <a:rPr sz="1400" b="1" spc="15" dirty="0">
                <a:solidFill>
                  <a:srgbClr val="002851"/>
                </a:solidFill>
                <a:latin typeface="Arial"/>
                <a:cs typeface="Arial"/>
              </a:rPr>
              <a:t> </a:t>
            </a:r>
            <a:r>
              <a:rPr sz="1400" b="1" spc="-35" dirty="0">
                <a:solidFill>
                  <a:srgbClr val="002851"/>
                </a:solidFill>
                <a:latin typeface="Arial"/>
                <a:cs typeface="Arial"/>
              </a:rPr>
              <a:t>RTAK-</a:t>
            </a:r>
            <a:r>
              <a:rPr sz="1400" b="1" dirty="0">
                <a:solidFill>
                  <a:srgbClr val="002851"/>
                </a:solidFill>
                <a:latin typeface="Arial"/>
                <a:cs typeface="Arial"/>
              </a:rPr>
              <a:t>BAN:</a:t>
            </a:r>
            <a:r>
              <a:rPr sz="1400" b="1" spc="-20" dirty="0">
                <a:solidFill>
                  <a:srgbClr val="002851"/>
                </a:solidFill>
                <a:latin typeface="Arial"/>
                <a:cs typeface="Arial"/>
              </a:rPr>
              <a:t> </a:t>
            </a:r>
            <a:r>
              <a:rPr sz="1400" b="1" dirty="0">
                <a:solidFill>
                  <a:srgbClr val="002851"/>
                </a:solidFill>
                <a:latin typeface="Arial"/>
                <a:cs typeface="Arial"/>
              </a:rPr>
              <a:t>90</a:t>
            </a:r>
            <a:r>
              <a:rPr sz="1400" b="1" dirty="0">
                <a:solidFill>
                  <a:srgbClr val="002851"/>
                </a:solidFill>
                <a:latin typeface="Symbol"/>
                <a:cs typeface="Symbol"/>
              </a:rPr>
              <a:t></a:t>
            </a:r>
            <a:r>
              <a:rPr sz="1400" b="1" dirty="0">
                <a:solidFill>
                  <a:srgbClr val="002851"/>
                </a:solidFill>
                <a:latin typeface="Arial"/>
                <a:cs typeface="Arial"/>
              </a:rPr>
              <a:t>120</a:t>
            </a:r>
            <a:r>
              <a:rPr sz="1400" b="1" spc="10" dirty="0">
                <a:solidFill>
                  <a:srgbClr val="002851"/>
                </a:solidFill>
                <a:latin typeface="Arial"/>
                <a:cs typeface="Arial"/>
              </a:rPr>
              <a:t> </a:t>
            </a:r>
            <a:r>
              <a:rPr sz="1400" b="1" spc="-25" dirty="0">
                <a:solidFill>
                  <a:srgbClr val="002851"/>
                </a:solidFill>
                <a:latin typeface="Arial"/>
                <a:cs typeface="Arial"/>
              </a:rPr>
              <a:t>ÓRA</a:t>
            </a:r>
            <a:endParaRPr sz="1400" dirty="0">
              <a:latin typeface="Arial"/>
              <a:cs typeface="Arial"/>
            </a:endParaRPr>
          </a:p>
          <a:p>
            <a:pPr marL="299085" indent="-287020">
              <a:lnSpc>
                <a:spcPct val="100000"/>
              </a:lnSpc>
              <a:spcBef>
                <a:spcPts val="340"/>
              </a:spcBef>
              <a:buChar char="•"/>
              <a:tabLst>
                <a:tab pos="299085" algn="l"/>
                <a:tab pos="299720" algn="l"/>
              </a:tabLst>
            </a:pPr>
            <a:r>
              <a:rPr sz="1400" dirty="0">
                <a:solidFill>
                  <a:srgbClr val="002851"/>
                </a:solidFill>
                <a:latin typeface="Arial"/>
                <a:cs typeface="Arial"/>
              </a:rPr>
              <a:t>Megismerés</a:t>
            </a:r>
            <a:r>
              <a:rPr sz="1400" spc="-70" dirty="0">
                <a:solidFill>
                  <a:srgbClr val="002851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002851"/>
                </a:solidFill>
                <a:latin typeface="Arial"/>
                <a:cs typeface="Arial"/>
              </a:rPr>
              <a:t>és</a:t>
            </a:r>
            <a:r>
              <a:rPr sz="1400" spc="-20" dirty="0">
                <a:solidFill>
                  <a:srgbClr val="002851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002851"/>
                </a:solidFill>
                <a:latin typeface="Arial"/>
                <a:cs typeface="Arial"/>
              </a:rPr>
              <a:t>az</a:t>
            </a:r>
            <a:r>
              <a:rPr sz="1400" spc="-25" dirty="0">
                <a:solidFill>
                  <a:srgbClr val="002851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002851"/>
                </a:solidFill>
                <a:latin typeface="Arial"/>
                <a:cs typeface="Arial"/>
              </a:rPr>
              <a:t>egyéni</a:t>
            </a:r>
            <a:r>
              <a:rPr sz="1400" spc="-25" dirty="0">
                <a:solidFill>
                  <a:srgbClr val="002851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002851"/>
                </a:solidFill>
                <a:latin typeface="Arial"/>
                <a:cs typeface="Arial"/>
              </a:rPr>
              <a:t>fejlődési</a:t>
            </a:r>
            <a:r>
              <a:rPr sz="1400" spc="-5" dirty="0">
                <a:solidFill>
                  <a:srgbClr val="002851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002851"/>
                </a:solidFill>
                <a:latin typeface="Arial"/>
                <a:cs typeface="Arial"/>
              </a:rPr>
              <a:t>út</a:t>
            </a:r>
            <a:r>
              <a:rPr sz="1400" spc="-40" dirty="0">
                <a:solidFill>
                  <a:srgbClr val="002851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002851"/>
                </a:solidFill>
                <a:latin typeface="Arial"/>
                <a:cs typeface="Arial"/>
              </a:rPr>
              <a:t>azonosítása:</a:t>
            </a:r>
            <a:r>
              <a:rPr sz="1400" spc="-55" dirty="0">
                <a:solidFill>
                  <a:srgbClr val="002851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002851"/>
                </a:solidFill>
                <a:latin typeface="Arial"/>
                <a:cs typeface="Arial"/>
              </a:rPr>
              <a:t>12</a:t>
            </a:r>
            <a:r>
              <a:rPr sz="1400" dirty="0">
                <a:solidFill>
                  <a:srgbClr val="002851"/>
                </a:solidFill>
                <a:latin typeface="Symbol"/>
                <a:cs typeface="Symbol"/>
              </a:rPr>
              <a:t></a:t>
            </a:r>
            <a:r>
              <a:rPr sz="1400" dirty="0">
                <a:solidFill>
                  <a:srgbClr val="002851"/>
                </a:solidFill>
                <a:latin typeface="Arial"/>
                <a:cs typeface="Arial"/>
              </a:rPr>
              <a:t>20</a:t>
            </a:r>
            <a:r>
              <a:rPr sz="1400" spc="-35" dirty="0">
                <a:solidFill>
                  <a:srgbClr val="002851"/>
                </a:solidFill>
                <a:latin typeface="Arial"/>
                <a:cs typeface="Arial"/>
              </a:rPr>
              <a:t> </a:t>
            </a:r>
            <a:r>
              <a:rPr sz="1400" spc="-25" dirty="0">
                <a:solidFill>
                  <a:srgbClr val="002851"/>
                </a:solidFill>
                <a:latin typeface="Arial"/>
                <a:cs typeface="Arial"/>
              </a:rPr>
              <a:t>óra</a:t>
            </a:r>
            <a:endParaRPr sz="1400" dirty="0">
              <a:latin typeface="Arial"/>
              <a:cs typeface="Arial"/>
            </a:endParaRPr>
          </a:p>
          <a:p>
            <a:pPr marL="299085" indent="-287020">
              <a:lnSpc>
                <a:spcPct val="100000"/>
              </a:lnSpc>
              <a:spcBef>
                <a:spcPts val="335"/>
              </a:spcBef>
              <a:buChar char="•"/>
              <a:tabLst>
                <a:tab pos="299085" algn="l"/>
                <a:tab pos="299720" algn="l"/>
              </a:tabLst>
            </a:pPr>
            <a:r>
              <a:rPr sz="1400" dirty="0">
                <a:solidFill>
                  <a:srgbClr val="002851"/>
                </a:solidFill>
                <a:latin typeface="Arial"/>
                <a:cs typeface="Arial"/>
              </a:rPr>
              <a:t>Szaktárgyi</a:t>
            </a:r>
            <a:r>
              <a:rPr sz="1400" spc="-55" dirty="0">
                <a:solidFill>
                  <a:srgbClr val="002851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002851"/>
                </a:solidFill>
                <a:latin typeface="Arial"/>
                <a:cs typeface="Arial"/>
              </a:rPr>
              <a:t>tevékenységek:</a:t>
            </a:r>
            <a:r>
              <a:rPr sz="1400" spc="-70" dirty="0">
                <a:solidFill>
                  <a:srgbClr val="002851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002851"/>
                </a:solidFill>
                <a:latin typeface="Arial"/>
                <a:cs typeface="Arial"/>
              </a:rPr>
              <a:t>45</a:t>
            </a:r>
            <a:r>
              <a:rPr sz="1400" dirty="0">
                <a:solidFill>
                  <a:srgbClr val="002851"/>
                </a:solidFill>
                <a:latin typeface="Symbol"/>
                <a:cs typeface="Symbol"/>
              </a:rPr>
              <a:t></a:t>
            </a:r>
            <a:r>
              <a:rPr sz="1400" dirty="0">
                <a:solidFill>
                  <a:srgbClr val="002851"/>
                </a:solidFill>
                <a:latin typeface="Arial"/>
                <a:cs typeface="Arial"/>
              </a:rPr>
              <a:t>72</a:t>
            </a:r>
            <a:r>
              <a:rPr sz="1400" spc="-40" dirty="0">
                <a:solidFill>
                  <a:srgbClr val="002851"/>
                </a:solidFill>
                <a:latin typeface="Arial"/>
                <a:cs typeface="Arial"/>
              </a:rPr>
              <a:t> </a:t>
            </a:r>
            <a:r>
              <a:rPr sz="1400" spc="-25" dirty="0">
                <a:solidFill>
                  <a:srgbClr val="002851"/>
                </a:solidFill>
                <a:latin typeface="Arial"/>
                <a:cs typeface="Arial"/>
              </a:rPr>
              <a:t>óra</a:t>
            </a:r>
            <a:endParaRPr sz="1400" dirty="0">
              <a:latin typeface="Arial"/>
              <a:cs typeface="Arial"/>
            </a:endParaRPr>
          </a:p>
          <a:p>
            <a:pPr marL="299085" indent="-287020">
              <a:lnSpc>
                <a:spcPct val="100000"/>
              </a:lnSpc>
              <a:spcBef>
                <a:spcPts val="335"/>
              </a:spcBef>
              <a:buChar char="•"/>
              <a:tabLst>
                <a:tab pos="299085" algn="l"/>
                <a:tab pos="299720" algn="l"/>
              </a:tabLst>
            </a:pPr>
            <a:r>
              <a:rPr sz="1400" dirty="0">
                <a:solidFill>
                  <a:srgbClr val="002851"/>
                </a:solidFill>
                <a:latin typeface="Arial"/>
                <a:cs typeface="Arial"/>
              </a:rPr>
              <a:t>Nem</a:t>
            </a:r>
            <a:r>
              <a:rPr sz="1400" spc="-55" dirty="0">
                <a:solidFill>
                  <a:srgbClr val="002851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002851"/>
                </a:solidFill>
                <a:latin typeface="Arial"/>
                <a:cs typeface="Arial"/>
              </a:rPr>
              <a:t>szaktárgyi</a:t>
            </a:r>
            <a:r>
              <a:rPr sz="1400" spc="-60" dirty="0">
                <a:solidFill>
                  <a:srgbClr val="002851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002851"/>
                </a:solidFill>
                <a:latin typeface="Arial"/>
                <a:cs typeface="Arial"/>
              </a:rPr>
              <a:t>tevékenységek:</a:t>
            </a:r>
            <a:r>
              <a:rPr sz="1400" spc="-75" dirty="0">
                <a:solidFill>
                  <a:srgbClr val="002851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002851"/>
                </a:solidFill>
                <a:latin typeface="Arial"/>
                <a:cs typeface="Arial"/>
              </a:rPr>
              <a:t>24</a:t>
            </a:r>
            <a:r>
              <a:rPr sz="1400" dirty="0">
                <a:solidFill>
                  <a:srgbClr val="002851"/>
                </a:solidFill>
                <a:latin typeface="Symbol"/>
                <a:cs typeface="Symbol"/>
              </a:rPr>
              <a:t></a:t>
            </a:r>
            <a:r>
              <a:rPr sz="1400" dirty="0">
                <a:solidFill>
                  <a:srgbClr val="002851"/>
                </a:solidFill>
                <a:latin typeface="Arial"/>
                <a:cs typeface="Arial"/>
              </a:rPr>
              <a:t>40</a:t>
            </a:r>
            <a:r>
              <a:rPr sz="1400" spc="-45" dirty="0">
                <a:solidFill>
                  <a:srgbClr val="002851"/>
                </a:solidFill>
                <a:latin typeface="Arial"/>
                <a:cs typeface="Arial"/>
              </a:rPr>
              <a:t> </a:t>
            </a:r>
            <a:r>
              <a:rPr sz="1400" spc="-25" dirty="0">
                <a:solidFill>
                  <a:srgbClr val="002851"/>
                </a:solidFill>
                <a:latin typeface="Arial"/>
                <a:cs typeface="Arial"/>
              </a:rPr>
              <a:t>óra</a:t>
            </a:r>
            <a:endParaRPr sz="1400" dirty="0">
              <a:latin typeface="Arial"/>
              <a:cs typeface="Arial"/>
            </a:endParaRPr>
          </a:p>
          <a:p>
            <a:pPr marL="12700" marR="24130">
              <a:lnSpc>
                <a:spcPct val="113999"/>
              </a:lnSpc>
              <a:spcBef>
                <a:spcPts val="1515"/>
              </a:spcBef>
            </a:pPr>
            <a:r>
              <a:rPr sz="1400" dirty="0">
                <a:solidFill>
                  <a:srgbClr val="002851"/>
                </a:solidFill>
                <a:latin typeface="Arial"/>
                <a:cs typeface="Arial"/>
              </a:rPr>
              <a:t>A</a:t>
            </a:r>
            <a:r>
              <a:rPr sz="1400" spc="-120" dirty="0">
                <a:solidFill>
                  <a:srgbClr val="002851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002851"/>
                </a:solidFill>
                <a:latin typeface="Arial"/>
                <a:cs typeface="Arial"/>
              </a:rPr>
              <a:t>gyakorlóhely</a:t>
            </a:r>
            <a:r>
              <a:rPr sz="1400" spc="-35" dirty="0">
                <a:solidFill>
                  <a:srgbClr val="002851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002851"/>
                </a:solidFill>
                <a:latin typeface="Arial"/>
                <a:cs typeface="Arial"/>
              </a:rPr>
              <a:t>oktatási</a:t>
            </a:r>
            <a:r>
              <a:rPr sz="1400" spc="-35" dirty="0">
                <a:solidFill>
                  <a:srgbClr val="002851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002851"/>
                </a:solidFill>
                <a:latin typeface="Arial"/>
                <a:cs typeface="Arial"/>
              </a:rPr>
              <a:t>módja</a:t>
            </a:r>
            <a:r>
              <a:rPr sz="1400" spc="-25" dirty="0">
                <a:solidFill>
                  <a:srgbClr val="002851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002851"/>
                </a:solidFill>
                <a:latin typeface="Arial"/>
                <a:cs typeface="Arial"/>
              </a:rPr>
              <a:t>határozza</a:t>
            </a:r>
            <a:r>
              <a:rPr sz="1400" spc="-55" dirty="0">
                <a:solidFill>
                  <a:srgbClr val="002851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002851"/>
                </a:solidFill>
                <a:latin typeface="Arial"/>
                <a:cs typeface="Arial"/>
              </a:rPr>
              <a:t>meg</a:t>
            </a:r>
            <a:r>
              <a:rPr sz="1400" spc="-15" dirty="0">
                <a:solidFill>
                  <a:srgbClr val="002851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002851"/>
                </a:solidFill>
                <a:latin typeface="Arial"/>
                <a:cs typeface="Arial"/>
              </a:rPr>
              <a:t>a</a:t>
            </a:r>
            <a:r>
              <a:rPr sz="1400" spc="-10" dirty="0">
                <a:solidFill>
                  <a:srgbClr val="002851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002851"/>
                </a:solidFill>
                <a:latin typeface="Arial"/>
                <a:cs typeface="Arial"/>
              </a:rPr>
              <a:t>gyakorlat</a:t>
            </a:r>
            <a:r>
              <a:rPr sz="1400" spc="-50" dirty="0">
                <a:solidFill>
                  <a:srgbClr val="002851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002851"/>
                </a:solidFill>
                <a:latin typeface="Arial"/>
                <a:cs typeface="Arial"/>
              </a:rPr>
              <a:t>formáját:</a:t>
            </a:r>
            <a:r>
              <a:rPr sz="1400" spc="-45" dirty="0">
                <a:solidFill>
                  <a:srgbClr val="002851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002851"/>
                </a:solidFill>
                <a:latin typeface="Arial"/>
                <a:cs typeface="Arial"/>
              </a:rPr>
              <a:t>jelenléti,</a:t>
            </a:r>
            <a:r>
              <a:rPr sz="1400" spc="-15" dirty="0">
                <a:solidFill>
                  <a:srgbClr val="002851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002851"/>
                </a:solidFill>
                <a:latin typeface="Arial"/>
                <a:cs typeface="Arial"/>
              </a:rPr>
              <a:t>online</a:t>
            </a:r>
            <a:r>
              <a:rPr sz="1400" spc="-20" dirty="0">
                <a:solidFill>
                  <a:srgbClr val="002851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002851"/>
                </a:solidFill>
                <a:latin typeface="Arial"/>
                <a:cs typeface="Arial"/>
              </a:rPr>
              <a:t>vagy</a:t>
            </a:r>
            <a:r>
              <a:rPr sz="1400" spc="-5" dirty="0">
                <a:solidFill>
                  <a:srgbClr val="002851"/>
                </a:solidFill>
                <a:latin typeface="Arial"/>
                <a:cs typeface="Arial"/>
              </a:rPr>
              <a:t> </a:t>
            </a:r>
            <a:r>
              <a:rPr sz="1400" spc="-10" dirty="0">
                <a:solidFill>
                  <a:srgbClr val="002851"/>
                </a:solidFill>
                <a:latin typeface="Arial"/>
                <a:cs typeface="Arial"/>
              </a:rPr>
              <a:t>hibrid gyakorlat.</a:t>
            </a:r>
            <a:endParaRPr sz="1400" dirty="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72720">
              <a:lnSpc>
                <a:spcPct val="100000"/>
              </a:lnSpc>
              <a:spcBef>
                <a:spcPts val="95"/>
              </a:spcBef>
            </a:pPr>
            <a:r>
              <a:rPr sz="2800" dirty="0"/>
              <a:t>A</a:t>
            </a:r>
            <a:r>
              <a:rPr sz="2800" spc="-190" dirty="0"/>
              <a:t> </a:t>
            </a:r>
            <a:r>
              <a:rPr sz="2800" spc="-25" dirty="0"/>
              <a:t>HALLGATÓI</a:t>
            </a:r>
            <a:r>
              <a:rPr sz="2800" spc="-70" dirty="0"/>
              <a:t> </a:t>
            </a:r>
            <a:r>
              <a:rPr sz="2800" spc="-10" dirty="0"/>
              <a:t>TEVÉKENYSÉGEK</a:t>
            </a:r>
            <a:r>
              <a:rPr sz="2800" spc="-50" dirty="0"/>
              <a:t> </a:t>
            </a:r>
            <a:r>
              <a:rPr sz="2800" dirty="0"/>
              <a:t>FŐBB</a:t>
            </a:r>
            <a:r>
              <a:rPr sz="2800" spc="-85" dirty="0"/>
              <a:t> </a:t>
            </a:r>
            <a:r>
              <a:rPr sz="2800" spc="-10" dirty="0"/>
              <a:t>TÍPUSAI</a:t>
            </a:r>
            <a:r>
              <a:rPr sz="2800" spc="-175" dirty="0"/>
              <a:t> </a:t>
            </a:r>
            <a:r>
              <a:rPr sz="2800" spc="-25" dirty="0"/>
              <a:t>AZ</a:t>
            </a:r>
            <a:endParaRPr sz="2800"/>
          </a:p>
          <a:p>
            <a:pPr marL="172720">
              <a:lnSpc>
                <a:spcPct val="100000"/>
              </a:lnSpc>
            </a:pPr>
            <a:r>
              <a:rPr sz="2800" dirty="0"/>
              <a:t>ÖSSZEFÜGGŐ</a:t>
            </a:r>
            <a:r>
              <a:rPr sz="2800" spc="-125" dirty="0"/>
              <a:t> </a:t>
            </a:r>
            <a:r>
              <a:rPr sz="2800" dirty="0"/>
              <a:t>EGYÉNI</a:t>
            </a:r>
            <a:r>
              <a:rPr sz="2800" spc="-140" dirty="0"/>
              <a:t> </a:t>
            </a:r>
            <a:r>
              <a:rPr sz="2800" dirty="0"/>
              <a:t>ISKOLAI</a:t>
            </a:r>
            <a:r>
              <a:rPr sz="2800" spc="-130" dirty="0"/>
              <a:t> </a:t>
            </a:r>
            <a:r>
              <a:rPr sz="2800" spc="-55" dirty="0"/>
              <a:t>GYAKORLATON</a:t>
            </a:r>
            <a:r>
              <a:rPr sz="2800" spc="-114" dirty="0"/>
              <a:t> </a:t>
            </a:r>
            <a:r>
              <a:rPr sz="2800" spc="-10" dirty="0"/>
              <a:t>(RTAK)</a:t>
            </a:r>
            <a:endParaRPr sz="2800"/>
          </a:p>
        </p:txBody>
      </p:sp>
      <p:sp>
        <p:nvSpPr>
          <p:cNvPr id="4" name="object 4"/>
          <p:cNvSpPr/>
          <p:nvPr/>
        </p:nvSpPr>
        <p:spPr>
          <a:xfrm>
            <a:off x="838200" y="1144524"/>
            <a:ext cx="10676255" cy="0"/>
          </a:xfrm>
          <a:custGeom>
            <a:avLst/>
            <a:gdLst/>
            <a:ahLst/>
            <a:cxnLst/>
            <a:rect l="l" t="t" r="r" b="b"/>
            <a:pathLst>
              <a:path w="10676255">
                <a:moveTo>
                  <a:pt x="0" y="0"/>
                </a:moveTo>
                <a:lnTo>
                  <a:pt x="10676128" y="0"/>
                </a:lnTo>
              </a:path>
            </a:pathLst>
          </a:custGeom>
          <a:ln w="9525">
            <a:solidFill>
              <a:srgbClr val="00285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83691" y="1556130"/>
            <a:ext cx="10314940" cy="8788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lang="hu-HU" sz="2800" spc="-10" dirty="0"/>
              <a:t>MEGISMERÉS</a:t>
            </a:r>
            <a:r>
              <a:rPr lang="hu-HU" sz="2800" spc="-90" dirty="0"/>
              <a:t> </a:t>
            </a:r>
            <a:r>
              <a:rPr lang="hu-HU" sz="2800" dirty="0"/>
              <a:t>ÉS</a:t>
            </a:r>
            <a:r>
              <a:rPr lang="hu-HU" sz="2800" spc="-195" dirty="0"/>
              <a:t> </a:t>
            </a:r>
            <a:r>
              <a:rPr lang="hu-HU" sz="2800" dirty="0"/>
              <a:t>AZ</a:t>
            </a:r>
            <a:r>
              <a:rPr lang="hu-HU" sz="2800" spc="-100" dirty="0"/>
              <a:t> </a:t>
            </a:r>
            <a:r>
              <a:rPr lang="hu-HU" sz="2800" dirty="0"/>
              <a:t>EGYÉNI</a:t>
            </a:r>
            <a:r>
              <a:rPr lang="hu-HU" sz="2800" spc="-95" dirty="0"/>
              <a:t> </a:t>
            </a:r>
            <a:r>
              <a:rPr lang="hu-HU" sz="2800" dirty="0"/>
              <a:t>FEJLŐDÉSI</a:t>
            </a:r>
            <a:r>
              <a:rPr lang="hu-HU" sz="2800" spc="-80" dirty="0"/>
              <a:t> </a:t>
            </a:r>
            <a:r>
              <a:rPr lang="hu-HU" sz="2800" dirty="0"/>
              <a:t>ÚT</a:t>
            </a:r>
            <a:r>
              <a:rPr lang="hu-HU" sz="2800" spc="-180" dirty="0"/>
              <a:t> </a:t>
            </a:r>
            <a:r>
              <a:rPr lang="hu-HU" sz="2800" spc="-10" dirty="0"/>
              <a:t>AZONOSÍTÁSA </a:t>
            </a:r>
            <a:r>
              <a:rPr lang="hu-HU" sz="2800" dirty="0"/>
              <a:t>A</a:t>
            </a:r>
            <a:r>
              <a:rPr lang="hu-HU" sz="2800" spc="-180" dirty="0"/>
              <a:t> </a:t>
            </a:r>
            <a:r>
              <a:rPr lang="hu-HU" sz="2800" dirty="0"/>
              <a:t>FÉLÉV</a:t>
            </a:r>
            <a:r>
              <a:rPr lang="hu-HU" sz="2800" spc="-80" dirty="0"/>
              <a:t> </a:t>
            </a:r>
            <a:r>
              <a:rPr lang="hu-HU" sz="2800" dirty="0"/>
              <a:t>SORÁN:</a:t>
            </a:r>
            <a:r>
              <a:rPr lang="hu-HU" sz="2800" spc="-55" dirty="0"/>
              <a:t> 16</a:t>
            </a:r>
            <a:r>
              <a:rPr lang="hu-HU" sz="2800" dirty="0">
                <a:solidFill>
                  <a:srgbClr val="002851"/>
                </a:solidFill>
                <a:latin typeface="Symbol"/>
                <a:cs typeface="Symbol"/>
              </a:rPr>
              <a:t>  </a:t>
            </a:r>
            <a:r>
              <a:rPr lang="hu-HU" sz="2800" dirty="0">
                <a:latin typeface="Arial" panose="020B0604020202020204" pitchFamily="34" charset="0"/>
                <a:cs typeface="Arial" panose="020B0604020202020204" pitchFamily="34" charset="0"/>
              </a:rPr>
              <a:t>28</a:t>
            </a:r>
            <a:r>
              <a:rPr lang="hu-HU" sz="2800" spc="-8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sz="2800" spc="-25" dirty="0"/>
              <a:t>ÓRA</a:t>
            </a:r>
            <a:endParaRPr lang="hu-HU" sz="2800" dirty="0">
              <a:latin typeface="Symbol"/>
              <a:cs typeface="Symbo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83691" y="2365738"/>
            <a:ext cx="10351770" cy="2460625"/>
          </a:xfrm>
          <a:prstGeom prst="rect">
            <a:avLst/>
          </a:prstGeom>
        </p:spPr>
        <p:txBody>
          <a:bodyPr vert="horz" wrap="square" lIns="0" tIns="74295" rIns="0" bIns="0" rtlCol="0">
            <a:spAutoFit/>
          </a:bodyPr>
          <a:lstStyle/>
          <a:p>
            <a:pPr marL="299085" indent="-287020">
              <a:lnSpc>
                <a:spcPct val="100000"/>
              </a:lnSpc>
              <a:spcBef>
                <a:spcPts val="585"/>
              </a:spcBef>
              <a:buClr>
                <a:srgbClr val="002851"/>
              </a:buClr>
              <a:buSzPct val="71428"/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lang="hu-HU" sz="2800" dirty="0">
                <a:latin typeface="Calibri"/>
                <a:cs typeface="Calibri"/>
              </a:rPr>
              <a:t>Az</a:t>
            </a:r>
            <a:r>
              <a:rPr lang="hu-HU" sz="2800" spc="-70" dirty="0">
                <a:latin typeface="Calibri"/>
                <a:cs typeface="Calibri"/>
              </a:rPr>
              <a:t> </a:t>
            </a:r>
            <a:r>
              <a:rPr lang="hu-HU" sz="2800" spc="-10" dirty="0">
                <a:latin typeface="Calibri"/>
                <a:cs typeface="Calibri"/>
              </a:rPr>
              <a:t>iskola,</a:t>
            </a:r>
            <a:r>
              <a:rPr lang="hu-HU" sz="2800" spc="-65" dirty="0">
                <a:latin typeface="Calibri"/>
                <a:cs typeface="Calibri"/>
              </a:rPr>
              <a:t> </a:t>
            </a:r>
            <a:r>
              <a:rPr lang="hu-HU" sz="2800" dirty="0">
                <a:latin typeface="Calibri"/>
                <a:cs typeface="Calibri"/>
              </a:rPr>
              <a:t>a</a:t>
            </a:r>
            <a:r>
              <a:rPr lang="hu-HU" sz="2800" spc="-70" dirty="0">
                <a:latin typeface="Calibri"/>
                <a:cs typeface="Calibri"/>
              </a:rPr>
              <a:t> </a:t>
            </a:r>
            <a:r>
              <a:rPr lang="hu-HU" sz="2800" spc="-10" dirty="0">
                <a:latin typeface="Calibri"/>
                <a:cs typeface="Calibri"/>
              </a:rPr>
              <a:t>diákok</a:t>
            </a:r>
            <a:r>
              <a:rPr lang="hu-HU" sz="2800" spc="-55" dirty="0">
                <a:latin typeface="Calibri"/>
                <a:cs typeface="Calibri"/>
              </a:rPr>
              <a:t> </a:t>
            </a:r>
            <a:r>
              <a:rPr lang="hu-HU" sz="2800" dirty="0">
                <a:latin typeface="Calibri"/>
                <a:cs typeface="Calibri"/>
              </a:rPr>
              <a:t>és</a:t>
            </a:r>
            <a:r>
              <a:rPr lang="hu-HU" sz="2800" spc="-60" dirty="0">
                <a:latin typeface="Calibri"/>
                <a:cs typeface="Calibri"/>
              </a:rPr>
              <a:t> </a:t>
            </a:r>
            <a:r>
              <a:rPr lang="hu-HU" sz="2800" dirty="0">
                <a:latin typeface="Calibri"/>
                <a:cs typeface="Calibri"/>
              </a:rPr>
              <a:t>a</a:t>
            </a:r>
            <a:r>
              <a:rPr lang="hu-HU" sz="2800" spc="-70" dirty="0">
                <a:latin typeface="Calibri"/>
                <a:cs typeface="Calibri"/>
              </a:rPr>
              <a:t> </a:t>
            </a:r>
            <a:r>
              <a:rPr lang="hu-HU" sz="2800" spc="-10" dirty="0">
                <a:latin typeface="Calibri"/>
                <a:cs typeface="Calibri"/>
              </a:rPr>
              <a:t>pedagógusok</a:t>
            </a:r>
            <a:r>
              <a:rPr lang="hu-HU" sz="2800" spc="-45" dirty="0">
                <a:latin typeface="Calibri"/>
                <a:cs typeface="Calibri"/>
              </a:rPr>
              <a:t> </a:t>
            </a:r>
            <a:r>
              <a:rPr lang="hu-HU" sz="2800" spc="-10" dirty="0">
                <a:latin typeface="Calibri"/>
                <a:cs typeface="Calibri"/>
              </a:rPr>
              <a:t>megismerése:</a:t>
            </a:r>
            <a:r>
              <a:rPr lang="hu-HU" sz="2800" spc="-70" dirty="0">
                <a:latin typeface="Calibri"/>
                <a:cs typeface="Calibri"/>
              </a:rPr>
              <a:t> 5</a:t>
            </a:r>
            <a:r>
              <a:rPr lang="hu-HU" sz="2800" dirty="0">
                <a:solidFill>
                  <a:srgbClr val="002851"/>
                </a:solidFill>
                <a:latin typeface="Symbol"/>
                <a:cs typeface="Symbol"/>
              </a:rPr>
              <a:t></a:t>
            </a:r>
            <a:r>
              <a:rPr lang="hu-HU" sz="2800" dirty="0">
                <a:solidFill>
                  <a:schemeClr val="tx1"/>
                </a:solidFill>
                <a:latin typeface="Calibri"/>
                <a:cs typeface="Calibri"/>
              </a:rPr>
              <a:t>8</a:t>
            </a:r>
            <a:r>
              <a:rPr lang="hu-HU" sz="2800" spc="-35" dirty="0">
                <a:latin typeface="Calibri"/>
                <a:cs typeface="Calibri"/>
              </a:rPr>
              <a:t> </a:t>
            </a:r>
            <a:r>
              <a:rPr lang="hu-HU" sz="2800" spc="-25" dirty="0">
                <a:latin typeface="Calibri"/>
                <a:cs typeface="Calibri"/>
              </a:rPr>
              <a:t>óra</a:t>
            </a:r>
            <a:endParaRPr lang="hu-HU" sz="2800" dirty="0">
              <a:latin typeface="Calibri"/>
              <a:cs typeface="Calibri"/>
            </a:endParaRPr>
          </a:p>
          <a:p>
            <a:pPr marL="299085" indent="-287020">
              <a:lnSpc>
                <a:spcPct val="100000"/>
              </a:lnSpc>
              <a:spcBef>
                <a:spcPts val="480"/>
              </a:spcBef>
              <a:buClr>
                <a:srgbClr val="002851"/>
              </a:buClr>
              <a:buSzPct val="71428"/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lang="hu-HU" sz="2800" dirty="0">
                <a:latin typeface="Calibri"/>
                <a:cs typeface="Calibri"/>
              </a:rPr>
              <a:t>Az</a:t>
            </a:r>
            <a:r>
              <a:rPr lang="hu-HU" sz="2800" spc="-80" dirty="0">
                <a:latin typeface="Calibri"/>
                <a:cs typeface="Calibri"/>
              </a:rPr>
              <a:t> </a:t>
            </a:r>
            <a:r>
              <a:rPr lang="hu-HU" sz="2800" dirty="0">
                <a:latin typeface="Calibri"/>
                <a:cs typeface="Calibri"/>
              </a:rPr>
              <a:t>egyéni</a:t>
            </a:r>
            <a:r>
              <a:rPr lang="hu-HU" sz="2800" spc="-90" dirty="0">
                <a:latin typeface="Calibri"/>
                <a:cs typeface="Calibri"/>
              </a:rPr>
              <a:t> </a:t>
            </a:r>
            <a:r>
              <a:rPr lang="hu-HU" sz="2800" spc="-10" dirty="0">
                <a:latin typeface="Calibri"/>
                <a:cs typeface="Calibri"/>
              </a:rPr>
              <a:t>fejlődési</a:t>
            </a:r>
            <a:r>
              <a:rPr lang="hu-HU" sz="2800" spc="-65" dirty="0">
                <a:latin typeface="Calibri"/>
                <a:cs typeface="Calibri"/>
              </a:rPr>
              <a:t> </a:t>
            </a:r>
            <a:r>
              <a:rPr lang="hu-HU" sz="2800" dirty="0">
                <a:latin typeface="Calibri"/>
                <a:cs typeface="Calibri"/>
              </a:rPr>
              <a:t>terv</a:t>
            </a:r>
            <a:r>
              <a:rPr lang="hu-HU" sz="2800" spc="-75" dirty="0">
                <a:latin typeface="Calibri"/>
                <a:cs typeface="Calibri"/>
              </a:rPr>
              <a:t> </a:t>
            </a:r>
            <a:r>
              <a:rPr lang="hu-HU" sz="2800" spc="-20" dirty="0">
                <a:latin typeface="Calibri"/>
                <a:cs typeface="Calibri"/>
              </a:rPr>
              <a:t>elkészítése,</a:t>
            </a:r>
            <a:r>
              <a:rPr lang="hu-HU" sz="2800" spc="-90" dirty="0">
                <a:latin typeface="Calibri"/>
                <a:cs typeface="Calibri"/>
              </a:rPr>
              <a:t> </a:t>
            </a:r>
            <a:r>
              <a:rPr lang="hu-HU" sz="2800" spc="-20" dirty="0">
                <a:latin typeface="Calibri"/>
                <a:cs typeface="Calibri"/>
              </a:rPr>
              <a:t>követése:</a:t>
            </a:r>
            <a:r>
              <a:rPr lang="hu-HU" sz="2800" spc="-75" dirty="0">
                <a:latin typeface="Calibri"/>
                <a:cs typeface="Calibri"/>
              </a:rPr>
              <a:t> 4</a:t>
            </a:r>
            <a:r>
              <a:rPr lang="hu-HU" sz="2800" dirty="0">
                <a:solidFill>
                  <a:srgbClr val="002851"/>
                </a:solidFill>
                <a:latin typeface="Symbol"/>
                <a:cs typeface="Symbol"/>
              </a:rPr>
              <a:t></a:t>
            </a:r>
            <a:r>
              <a:rPr lang="hu-HU" sz="2800" dirty="0">
                <a:solidFill>
                  <a:schemeClr val="tx1"/>
                </a:solidFill>
                <a:latin typeface="Calibri"/>
                <a:cs typeface="Calibri"/>
              </a:rPr>
              <a:t>8</a:t>
            </a:r>
            <a:r>
              <a:rPr lang="hu-HU" sz="2800" spc="-40" dirty="0">
                <a:latin typeface="Calibri"/>
                <a:cs typeface="Calibri"/>
              </a:rPr>
              <a:t> </a:t>
            </a:r>
            <a:r>
              <a:rPr lang="hu-HU" sz="2800" spc="-25" dirty="0">
                <a:latin typeface="Calibri"/>
                <a:cs typeface="Calibri"/>
              </a:rPr>
              <a:t>óra</a:t>
            </a:r>
            <a:endParaRPr lang="hu-HU" sz="2800" dirty="0">
              <a:latin typeface="Calibri"/>
              <a:cs typeface="Calibri"/>
            </a:endParaRPr>
          </a:p>
          <a:p>
            <a:pPr marL="299085" marR="5080" indent="-287020">
              <a:lnSpc>
                <a:spcPct val="113900"/>
              </a:lnSpc>
              <a:buClr>
                <a:srgbClr val="002851"/>
              </a:buClr>
              <a:buSzPct val="71428"/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lang="hu-HU" sz="2800" spc="-10" dirty="0">
                <a:latin typeface="Calibri"/>
                <a:cs typeface="Calibri"/>
              </a:rPr>
              <a:t>Konzultáció</a:t>
            </a:r>
            <a:r>
              <a:rPr lang="hu-HU" sz="2800" spc="-75" dirty="0">
                <a:latin typeface="Calibri"/>
                <a:cs typeface="Calibri"/>
              </a:rPr>
              <a:t> </a:t>
            </a:r>
            <a:r>
              <a:rPr lang="hu-HU" sz="2800" dirty="0">
                <a:latin typeface="Calibri"/>
                <a:cs typeface="Calibri"/>
              </a:rPr>
              <a:t>a</a:t>
            </a:r>
            <a:r>
              <a:rPr lang="hu-HU" sz="2800" spc="-80" dirty="0">
                <a:latin typeface="Calibri"/>
                <a:cs typeface="Calibri"/>
              </a:rPr>
              <a:t> </a:t>
            </a:r>
            <a:r>
              <a:rPr lang="hu-HU" sz="2800" spc="-10" dirty="0">
                <a:latin typeface="Calibri"/>
                <a:cs typeface="Calibri"/>
              </a:rPr>
              <a:t>mentorral</a:t>
            </a:r>
            <a:r>
              <a:rPr lang="hu-HU" sz="2800" spc="-70" dirty="0">
                <a:latin typeface="Calibri"/>
                <a:cs typeface="Calibri"/>
              </a:rPr>
              <a:t> </a:t>
            </a:r>
            <a:r>
              <a:rPr lang="hu-HU" sz="2800" dirty="0">
                <a:latin typeface="Calibri"/>
                <a:cs typeface="Calibri"/>
              </a:rPr>
              <a:t>az</a:t>
            </a:r>
            <a:r>
              <a:rPr lang="hu-HU" sz="2800" spc="-80" dirty="0">
                <a:latin typeface="Calibri"/>
                <a:cs typeface="Calibri"/>
              </a:rPr>
              <a:t> </a:t>
            </a:r>
            <a:r>
              <a:rPr lang="hu-HU" sz="2800" spc="-20" dirty="0">
                <a:latin typeface="Calibri"/>
                <a:cs typeface="Calibri"/>
              </a:rPr>
              <a:t>iskoláról,</a:t>
            </a:r>
            <a:r>
              <a:rPr lang="hu-HU" sz="2800" spc="-75" dirty="0">
                <a:latin typeface="Calibri"/>
                <a:cs typeface="Calibri"/>
              </a:rPr>
              <a:t> </a:t>
            </a:r>
            <a:r>
              <a:rPr lang="hu-HU" sz="2800" dirty="0">
                <a:latin typeface="Calibri"/>
                <a:cs typeface="Calibri"/>
              </a:rPr>
              <a:t>a</a:t>
            </a:r>
            <a:r>
              <a:rPr lang="hu-HU" sz="2800" spc="-75" dirty="0">
                <a:latin typeface="Calibri"/>
                <a:cs typeface="Calibri"/>
              </a:rPr>
              <a:t> </a:t>
            </a:r>
            <a:r>
              <a:rPr lang="hu-HU" sz="2800" spc="-20" dirty="0">
                <a:latin typeface="Calibri"/>
                <a:cs typeface="Calibri"/>
              </a:rPr>
              <a:t>diákokról,</a:t>
            </a:r>
            <a:r>
              <a:rPr lang="hu-HU" sz="2800" spc="-65" dirty="0">
                <a:latin typeface="Calibri"/>
                <a:cs typeface="Calibri"/>
              </a:rPr>
              <a:t> </a:t>
            </a:r>
            <a:r>
              <a:rPr lang="hu-HU" sz="2800" dirty="0">
                <a:latin typeface="Calibri"/>
                <a:cs typeface="Calibri"/>
              </a:rPr>
              <a:t>a</a:t>
            </a:r>
            <a:r>
              <a:rPr lang="hu-HU" sz="2800" spc="-80" dirty="0">
                <a:latin typeface="Calibri"/>
                <a:cs typeface="Calibri"/>
              </a:rPr>
              <a:t> </a:t>
            </a:r>
            <a:r>
              <a:rPr lang="hu-HU" sz="2800" dirty="0">
                <a:latin typeface="Calibri"/>
                <a:cs typeface="Calibri"/>
              </a:rPr>
              <a:t>tanári</a:t>
            </a:r>
            <a:r>
              <a:rPr lang="hu-HU" sz="2800" spc="-80" dirty="0">
                <a:latin typeface="Calibri"/>
                <a:cs typeface="Calibri"/>
              </a:rPr>
              <a:t> </a:t>
            </a:r>
            <a:r>
              <a:rPr lang="hu-HU" sz="2800" spc="-10" dirty="0">
                <a:latin typeface="Calibri"/>
                <a:cs typeface="Calibri"/>
              </a:rPr>
              <a:t>munkáról,</a:t>
            </a:r>
            <a:r>
              <a:rPr lang="hu-HU" sz="2800" spc="-50" dirty="0">
                <a:latin typeface="Calibri"/>
                <a:cs typeface="Calibri"/>
              </a:rPr>
              <a:t> </a:t>
            </a:r>
            <a:r>
              <a:rPr lang="hu-HU" sz="2800" spc="-25" dirty="0">
                <a:latin typeface="Calibri"/>
                <a:cs typeface="Calibri"/>
              </a:rPr>
              <a:t>az </a:t>
            </a:r>
            <a:r>
              <a:rPr lang="hu-HU" sz="2800" dirty="0">
                <a:latin typeface="Calibri"/>
                <a:cs typeface="Calibri"/>
              </a:rPr>
              <a:t>egyéni</a:t>
            </a:r>
            <a:r>
              <a:rPr lang="hu-HU" sz="2800" spc="-105" dirty="0">
                <a:latin typeface="Calibri"/>
                <a:cs typeface="Calibri"/>
              </a:rPr>
              <a:t> </a:t>
            </a:r>
            <a:r>
              <a:rPr lang="hu-HU" sz="2800" spc="-10" dirty="0">
                <a:latin typeface="Calibri"/>
                <a:cs typeface="Calibri"/>
              </a:rPr>
              <a:t>fejlődési</a:t>
            </a:r>
            <a:r>
              <a:rPr lang="hu-HU" sz="2800" spc="-80" dirty="0">
                <a:latin typeface="Calibri"/>
                <a:cs typeface="Calibri"/>
              </a:rPr>
              <a:t> </a:t>
            </a:r>
            <a:r>
              <a:rPr lang="hu-HU" sz="2800" spc="-10" dirty="0">
                <a:latin typeface="Calibri"/>
                <a:cs typeface="Calibri"/>
              </a:rPr>
              <a:t>tervről:</a:t>
            </a:r>
            <a:r>
              <a:rPr lang="hu-HU" sz="2800" spc="-90" dirty="0">
                <a:latin typeface="Calibri"/>
                <a:cs typeface="Calibri"/>
              </a:rPr>
              <a:t> 5</a:t>
            </a:r>
            <a:r>
              <a:rPr lang="hu-HU" sz="2800" dirty="0">
                <a:solidFill>
                  <a:srgbClr val="002851"/>
                </a:solidFill>
                <a:latin typeface="Symbol"/>
                <a:cs typeface="Symbol"/>
              </a:rPr>
              <a:t></a:t>
            </a:r>
            <a:r>
              <a:rPr lang="hu-HU" sz="2800" dirty="0">
                <a:latin typeface="Calibri"/>
                <a:cs typeface="Calibri"/>
              </a:rPr>
              <a:t>8</a:t>
            </a:r>
            <a:r>
              <a:rPr lang="hu-HU" sz="2800" spc="-80" dirty="0">
                <a:latin typeface="Calibri"/>
                <a:cs typeface="Calibri"/>
              </a:rPr>
              <a:t> </a:t>
            </a:r>
            <a:r>
              <a:rPr lang="hu-HU" sz="2800" spc="-25" dirty="0">
                <a:latin typeface="Calibri"/>
                <a:cs typeface="Calibri"/>
              </a:rPr>
              <a:t>óra</a:t>
            </a:r>
            <a:endParaRPr lang="hu-HU" sz="2800" dirty="0">
              <a:latin typeface="Calibri"/>
              <a:cs typeface="Calibri"/>
            </a:endParaRPr>
          </a:p>
          <a:p>
            <a:pPr marL="299085" indent="-287020">
              <a:lnSpc>
                <a:spcPct val="100000"/>
              </a:lnSpc>
              <a:spcBef>
                <a:spcPts val="475"/>
              </a:spcBef>
              <a:buClr>
                <a:srgbClr val="002851"/>
              </a:buClr>
              <a:buSzPct val="71428"/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lang="hu-HU" sz="2800" spc="-10" dirty="0">
                <a:latin typeface="Calibri"/>
                <a:cs typeface="Calibri"/>
              </a:rPr>
              <a:t>Konzultáció</a:t>
            </a:r>
            <a:r>
              <a:rPr lang="hu-HU" sz="2800" spc="-80" dirty="0">
                <a:latin typeface="Calibri"/>
                <a:cs typeface="Calibri"/>
              </a:rPr>
              <a:t> </a:t>
            </a:r>
            <a:r>
              <a:rPr lang="hu-HU" sz="2800" dirty="0">
                <a:latin typeface="Calibri"/>
                <a:cs typeface="Calibri"/>
              </a:rPr>
              <a:t>az</a:t>
            </a:r>
            <a:r>
              <a:rPr lang="hu-HU" sz="2800" spc="-90" dirty="0">
                <a:latin typeface="Calibri"/>
                <a:cs typeface="Calibri"/>
              </a:rPr>
              <a:t> </a:t>
            </a:r>
            <a:r>
              <a:rPr lang="hu-HU" sz="2800" spc="-10" dirty="0">
                <a:latin typeface="Calibri"/>
                <a:cs typeface="Calibri"/>
              </a:rPr>
              <a:t>iskola</a:t>
            </a:r>
            <a:r>
              <a:rPr lang="hu-HU" sz="2800" spc="-75" dirty="0">
                <a:latin typeface="Calibri"/>
                <a:cs typeface="Calibri"/>
              </a:rPr>
              <a:t> </a:t>
            </a:r>
            <a:r>
              <a:rPr lang="hu-HU" sz="2800" dirty="0">
                <a:latin typeface="Calibri"/>
                <a:cs typeface="Calibri"/>
              </a:rPr>
              <a:t>más</a:t>
            </a:r>
            <a:r>
              <a:rPr lang="hu-HU" sz="2800" spc="-70" dirty="0">
                <a:latin typeface="Calibri"/>
                <a:cs typeface="Calibri"/>
              </a:rPr>
              <a:t> </a:t>
            </a:r>
            <a:r>
              <a:rPr lang="hu-HU" sz="2800" spc="-10" dirty="0">
                <a:latin typeface="Calibri"/>
                <a:cs typeface="Calibri"/>
              </a:rPr>
              <a:t>pedagógusaival:</a:t>
            </a:r>
            <a:r>
              <a:rPr lang="hu-HU" sz="2800" spc="-80" dirty="0">
                <a:latin typeface="Calibri"/>
                <a:cs typeface="Calibri"/>
              </a:rPr>
              <a:t> </a:t>
            </a:r>
            <a:r>
              <a:rPr lang="hu-HU" sz="2800" dirty="0">
                <a:latin typeface="Calibri"/>
                <a:cs typeface="Calibri"/>
              </a:rPr>
              <a:t>2</a:t>
            </a:r>
            <a:r>
              <a:rPr lang="hu-HU" sz="2800" dirty="0">
                <a:solidFill>
                  <a:srgbClr val="002851"/>
                </a:solidFill>
                <a:latin typeface="Symbol"/>
                <a:cs typeface="Symbol"/>
              </a:rPr>
              <a:t></a:t>
            </a:r>
            <a:r>
              <a:rPr lang="hu-HU" sz="2800" dirty="0">
                <a:latin typeface="Calibri"/>
                <a:cs typeface="Calibri"/>
              </a:rPr>
              <a:t>4</a:t>
            </a:r>
            <a:r>
              <a:rPr lang="hu-HU" sz="2800" spc="-70" dirty="0">
                <a:latin typeface="Calibri"/>
                <a:cs typeface="Calibri"/>
              </a:rPr>
              <a:t> </a:t>
            </a:r>
            <a:r>
              <a:rPr lang="hu-HU" sz="2800" spc="-25" dirty="0">
                <a:latin typeface="Calibri"/>
                <a:cs typeface="Calibri"/>
              </a:rPr>
              <a:t>óra</a:t>
            </a:r>
            <a:endParaRPr lang="hu-HU" sz="2800" dirty="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56615" y="424941"/>
            <a:ext cx="10938510" cy="62837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2000" b="1" dirty="0">
                <a:solidFill>
                  <a:srgbClr val="002851"/>
                </a:solidFill>
                <a:latin typeface="Arial"/>
                <a:cs typeface="Arial"/>
              </a:rPr>
              <a:t>A</a:t>
            </a:r>
            <a:r>
              <a:rPr sz="2000" b="1" spc="-125" dirty="0">
                <a:solidFill>
                  <a:srgbClr val="002851"/>
                </a:solidFill>
                <a:latin typeface="Arial"/>
                <a:cs typeface="Arial"/>
              </a:rPr>
              <a:t> </a:t>
            </a:r>
            <a:r>
              <a:rPr sz="2000" b="1" spc="-10" dirty="0">
                <a:solidFill>
                  <a:srgbClr val="002851"/>
                </a:solidFill>
                <a:latin typeface="Arial"/>
                <a:cs typeface="Arial"/>
              </a:rPr>
              <a:t>HALLGATÓI</a:t>
            </a:r>
            <a:r>
              <a:rPr sz="2000" b="1" spc="-35" dirty="0">
                <a:solidFill>
                  <a:srgbClr val="002851"/>
                </a:solidFill>
                <a:latin typeface="Arial"/>
                <a:cs typeface="Arial"/>
              </a:rPr>
              <a:t> </a:t>
            </a:r>
            <a:r>
              <a:rPr sz="2000" b="1" dirty="0">
                <a:solidFill>
                  <a:srgbClr val="002851"/>
                </a:solidFill>
                <a:latin typeface="Arial"/>
                <a:cs typeface="Arial"/>
              </a:rPr>
              <a:t>TEVÉKENYSÉGEK</a:t>
            </a:r>
            <a:r>
              <a:rPr sz="2000" b="1" spc="-15" dirty="0">
                <a:solidFill>
                  <a:srgbClr val="002851"/>
                </a:solidFill>
                <a:latin typeface="Arial"/>
                <a:cs typeface="Arial"/>
              </a:rPr>
              <a:t> </a:t>
            </a:r>
            <a:r>
              <a:rPr sz="2000" b="1" dirty="0">
                <a:solidFill>
                  <a:srgbClr val="002851"/>
                </a:solidFill>
                <a:latin typeface="Arial"/>
                <a:cs typeface="Arial"/>
              </a:rPr>
              <a:t>TÍPUSAI</a:t>
            </a:r>
            <a:r>
              <a:rPr sz="2000" b="1" spc="-45" dirty="0">
                <a:solidFill>
                  <a:srgbClr val="002851"/>
                </a:solidFill>
                <a:latin typeface="Arial"/>
                <a:cs typeface="Arial"/>
              </a:rPr>
              <a:t> </a:t>
            </a:r>
            <a:r>
              <a:rPr sz="2000" b="1" dirty="0">
                <a:solidFill>
                  <a:srgbClr val="002851"/>
                </a:solidFill>
                <a:latin typeface="Arial"/>
                <a:cs typeface="Arial"/>
              </a:rPr>
              <a:t>ÖSSZEFÜGGŐ</a:t>
            </a:r>
            <a:r>
              <a:rPr sz="2000" b="1" spc="-65" dirty="0">
                <a:solidFill>
                  <a:srgbClr val="002851"/>
                </a:solidFill>
                <a:latin typeface="Arial"/>
                <a:cs typeface="Arial"/>
              </a:rPr>
              <a:t> </a:t>
            </a:r>
            <a:r>
              <a:rPr sz="2000" b="1" dirty="0">
                <a:solidFill>
                  <a:srgbClr val="002851"/>
                </a:solidFill>
                <a:latin typeface="Arial"/>
                <a:cs typeface="Arial"/>
              </a:rPr>
              <a:t>EGYÉNI</a:t>
            </a:r>
            <a:r>
              <a:rPr sz="2000" b="1" spc="-40" dirty="0">
                <a:solidFill>
                  <a:srgbClr val="002851"/>
                </a:solidFill>
                <a:latin typeface="Arial"/>
                <a:cs typeface="Arial"/>
              </a:rPr>
              <a:t> </a:t>
            </a:r>
            <a:r>
              <a:rPr sz="2000" b="1" spc="-10" dirty="0">
                <a:solidFill>
                  <a:srgbClr val="002851"/>
                </a:solidFill>
                <a:latin typeface="Arial"/>
                <a:cs typeface="Arial"/>
              </a:rPr>
              <a:t>ISKOLAI </a:t>
            </a:r>
            <a:r>
              <a:rPr sz="2000" b="1" spc="-35" dirty="0">
                <a:solidFill>
                  <a:srgbClr val="002851"/>
                </a:solidFill>
                <a:latin typeface="Arial"/>
                <a:cs typeface="Arial"/>
              </a:rPr>
              <a:t>GYAKORLATON</a:t>
            </a:r>
            <a:r>
              <a:rPr sz="2000" b="1" spc="-75" dirty="0">
                <a:solidFill>
                  <a:srgbClr val="002851"/>
                </a:solidFill>
                <a:latin typeface="Arial"/>
                <a:cs typeface="Arial"/>
              </a:rPr>
              <a:t> </a:t>
            </a:r>
            <a:r>
              <a:rPr sz="2000" b="1" spc="-10" dirty="0">
                <a:solidFill>
                  <a:srgbClr val="002851"/>
                </a:solidFill>
                <a:latin typeface="Arial"/>
                <a:cs typeface="Arial"/>
              </a:rPr>
              <a:t>(</a:t>
            </a:r>
            <a:r>
              <a:rPr sz="2000" b="1" spc="-10" dirty="0">
                <a:solidFill>
                  <a:srgbClr val="C00000"/>
                </a:solidFill>
                <a:latin typeface="Arial"/>
                <a:cs typeface="Arial"/>
              </a:rPr>
              <a:t>NAPPALI</a:t>
            </a:r>
            <a:r>
              <a:rPr sz="2000" b="1" spc="-60" dirty="0">
                <a:solidFill>
                  <a:srgbClr val="002851"/>
                </a:solidFill>
                <a:latin typeface="Arial"/>
                <a:cs typeface="Arial"/>
              </a:rPr>
              <a:t> </a:t>
            </a:r>
            <a:r>
              <a:rPr sz="2000" b="1" dirty="0">
                <a:solidFill>
                  <a:srgbClr val="002851"/>
                </a:solidFill>
                <a:latin typeface="Arial"/>
                <a:cs typeface="Arial"/>
              </a:rPr>
              <a:t>MUNKARENDŰ</a:t>
            </a:r>
            <a:r>
              <a:rPr sz="2000" b="1" spc="-35" dirty="0">
                <a:solidFill>
                  <a:srgbClr val="002851"/>
                </a:solidFill>
                <a:latin typeface="Arial"/>
                <a:cs typeface="Arial"/>
              </a:rPr>
              <a:t> </a:t>
            </a:r>
            <a:r>
              <a:rPr sz="2000" b="1" spc="-10" dirty="0">
                <a:solidFill>
                  <a:srgbClr val="002851"/>
                </a:solidFill>
                <a:latin typeface="Arial"/>
                <a:cs typeface="Arial"/>
              </a:rPr>
              <a:t>RTAK)</a:t>
            </a:r>
            <a:r>
              <a:rPr lang="hu-HU" sz="2000" b="1" spc="-10" dirty="0">
                <a:solidFill>
                  <a:srgbClr val="002851"/>
                </a:solidFill>
                <a:latin typeface="Arial"/>
                <a:cs typeface="Arial"/>
              </a:rPr>
              <a:t> – 8 KREDITES GYAKORLAT ESETÉN</a:t>
            </a:r>
            <a:endParaRPr sz="2000" dirty="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838200" y="1248155"/>
            <a:ext cx="10676255" cy="0"/>
          </a:xfrm>
          <a:custGeom>
            <a:avLst/>
            <a:gdLst/>
            <a:ahLst/>
            <a:cxnLst/>
            <a:rect l="l" t="t" r="r" b="b"/>
            <a:pathLst>
              <a:path w="10676255">
                <a:moveTo>
                  <a:pt x="0" y="0"/>
                </a:moveTo>
                <a:lnTo>
                  <a:pt x="10676128" y="0"/>
                </a:lnTo>
              </a:path>
            </a:pathLst>
          </a:custGeom>
          <a:ln w="9525">
            <a:solidFill>
              <a:srgbClr val="00285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60019" y="1568653"/>
            <a:ext cx="1084262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hu-HU" sz="2800" spc="-10" dirty="0"/>
              <a:t>SZAKTÁRGYI</a:t>
            </a:r>
            <a:r>
              <a:rPr lang="hu-HU" sz="2800" spc="-55" dirty="0"/>
              <a:t> </a:t>
            </a:r>
            <a:r>
              <a:rPr lang="hu-HU" sz="2800" spc="-25" dirty="0"/>
              <a:t>TEVÉKENYSÉGEK</a:t>
            </a:r>
            <a:r>
              <a:rPr lang="hu-HU" sz="2800" spc="-135" dirty="0"/>
              <a:t> </a:t>
            </a:r>
            <a:r>
              <a:rPr lang="hu-HU" sz="2800" dirty="0"/>
              <a:t>A</a:t>
            </a:r>
            <a:r>
              <a:rPr lang="hu-HU" sz="2800" spc="-185" dirty="0"/>
              <a:t> </a:t>
            </a:r>
            <a:r>
              <a:rPr lang="hu-HU" sz="2800" dirty="0"/>
              <a:t>FÉLÉV</a:t>
            </a:r>
            <a:r>
              <a:rPr lang="hu-HU" sz="2800" spc="-85" dirty="0"/>
              <a:t> </a:t>
            </a:r>
            <a:r>
              <a:rPr lang="hu-HU" sz="2800" dirty="0"/>
              <a:t>SORÁN:</a:t>
            </a:r>
            <a:r>
              <a:rPr lang="hu-HU" sz="2800" spc="-60" dirty="0"/>
              <a:t> 60</a:t>
            </a:r>
            <a:r>
              <a:rPr lang="hu-HU" sz="2800" dirty="0">
                <a:latin typeface="Symbol"/>
                <a:cs typeface="Symbol"/>
              </a:rPr>
              <a:t></a:t>
            </a:r>
            <a:r>
              <a:rPr lang="hu-HU" sz="2800" dirty="0">
                <a:latin typeface="Arial" panose="020B0604020202020204" pitchFamily="34" charset="0"/>
                <a:cs typeface="Arial" panose="020B0604020202020204" pitchFamily="34" charset="0"/>
              </a:rPr>
              <a:t>96</a:t>
            </a:r>
            <a:r>
              <a:rPr lang="hu-HU" sz="2800" spc="-85" dirty="0"/>
              <a:t> </a:t>
            </a:r>
            <a:r>
              <a:rPr lang="hu-HU" sz="2800" spc="-25" dirty="0"/>
              <a:t>ÓRA</a:t>
            </a:r>
            <a:endParaRPr lang="hu-HU" sz="2800" dirty="0">
              <a:latin typeface="Symbol"/>
              <a:cs typeface="Symbo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60019" y="1953007"/>
            <a:ext cx="10339070" cy="2945765"/>
          </a:xfrm>
          <a:prstGeom prst="rect">
            <a:avLst/>
          </a:prstGeom>
        </p:spPr>
        <p:txBody>
          <a:bodyPr vert="horz" wrap="square" lIns="0" tIns="73025" rIns="0" bIns="0" rtlCol="0">
            <a:spAutoFit/>
          </a:bodyPr>
          <a:lstStyle/>
          <a:p>
            <a:pPr marL="299085" indent="-287020">
              <a:lnSpc>
                <a:spcPct val="100000"/>
              </a:lnSpc>
              <a:spcBef>
                <a:spcPts val="575"/>
              </a:spcBef>
              <a:buClr>
                <a:srgbClr val="002851"/>
              </a:buClr>
              <a:buSzPct val="71428"/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lang="hu-HU" sz="2800" spc="-20" dirty="0">
                <a:latin typeface="Calibri"/>
                <a:cs typeface="Calibri"/>
              </a:rPr>
              <a:t>Szaktárgyi</a:t>
            </a:r>
            <a:r>
              <a:rPr lang="hu-HU" sz="2800" spc="-95" dirty="0">
                <a:latin typeface="Calibri"/>
                <a:cs typeface="Calibri"/>
              </a:rPr>
              <a:t> </a:t>
            </a:r>
            <a:r>
              <a:rPr lang="hu-HU" sz="2800" spc="-10" dirty="0">
                <a:latin typeface="Calibri"/>
                <a:cs typeface="Calibri"/>
              </a:rPr>
              <a:t>hospitálás</a:t>
            </a:r>
            <a:r>
              <a:rPr lang="hu-HU" sz="2800" spc="-55" dirty="0">
                <a:latin typeface="Calibri"/>
                <a:cs typeface="Calibri"/>
              </a:rPr>
              <a:t> </a:t>
            </a:r>
            <a:r>
              <a:rPr lang="hu-HU" sz="2800" dirty="0">
                <a:latin typeface="Calibri"/>
                <a:cs typeface="Calibri"/>
              </a:rPr>
              <a:t>az</a:t>
            </a:r>
            <a:r>
              <a:rPr lang="hu-HU" sz="2800" spc="-85" dirty="0">
                <a:latin typeface="Calibri"/>
                <a:cs typeface="Calibri"/>
              </a:rPr>
              <a:t> </a:t>
            </a:r>
            <a:r>
              <a:rPr lang="hu-HU" sz="2800" dirty="0">
                <a:latin typeface="Calibri"/>
                <a:cs typeface="Calibri"/>
              </a:rPr>
              <a:t>adott</a:t>
            </a:r>
            <a:r>
              <a:rPr lang="hu-HU" sz="2800" spc="-70" dirty="0">
                <a:latin typeface="Calibri"/>
                <a:cs typeface="Calibri"/>
              </a:rPr>
              <a:t> </a:t>
            </a:r>
            <a:r>
              <a:rPr lang="hu-HU" sz="2800" spc="-20" dirty="0">
                <a:latin typeface="Calibri"/>
                <a:cs typeface="Calibri"/>
              </a:rPr>
              <a:t>szakon:</a:t>
            </a:r>
            <a:r>
              <a:rPr lang="hu-HU" sz="2800" spc="-70" dirty="0">
                <a:latin typeface="Calibri"/>
                <a:cs typeface="Calibri"/>
              </a:rPr>
              <a:t> </a:t>
            </a:r>
            <a:r>
              <a:rPr lang="hu-HU" sz="2800" dirty="0">
                <a:latin typeface="Calibri"/>
                <a:cs typeface="Calibri"/>
              </a:rPr>
              <a:t>10</a:t>
            </a:r>
            <a:r>
              <a:rPr lang="hu-HU" sz="2800" dirty="0">
                <a:latin typeface="Symbol"/>
                <a:cs typeface="Symbol"/>
              </a:rPr>
              <a:t></a:t>
            </a:r>
            <a:r>
              <a:rPr lang="hu-HU" sz="2800" dirty="0">
                <a:latin typeface="Calibri"/>
                <a:cs typeface="Calibri"/>
              </a:rPr>
              <a:t>14</a:t>
            </a:r>
            <a:r>
              <a:rPr lang="hu-HU" sz="2800" spc="-40" dirty="0">
                <a:latin typeface="Calibri"/>
                <a:cs typeface="Calibri"/>
              </a:rPr>
              <a:t> </a:t>
            </a:r>
            <a:r>
              <a:rPr lang="hu-HU" sz="2800" spc="-25" dirty="0">
                <a:latin typeface="Calibri"/>
                <a:cs typeface="Calibri"/>
              </a:rPr>
              <a:t>óra</a:t>
            </a:r>
            <a:endParaRPr lang="hu-HU" sz="2800" dirty="0">
              <a:latin typeface="Calibri"/>
              <a:cs typeface="Calibri"/>
            </a:endParaRPr>
          </a:p>
          <a:p>
            <a:pPr marL="299085" marR="5080" indent="-287020">
              <a:lnSpc>
                <a:spcPct val="113999"/>
              </a:lnSpc>
              <a:spcBef>
                <a:spcPts val="10"/>
              </a:spcBef>
              <a:buClr>
                <a:srgbClr val="002851"/>
              </a:buClr>
              <a:buSzPct val="71428"/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lang="hu-HU" sz="2800" spc="-20" dirty="0">
                <a:latin typeface="Calibri"/>
                <a:cs typeface="Calibri"/>
              </a:rPr>
              <a:t>Szaktárgy</a:t>
            </a:r>
            <a:r>
              <a:rPr lang="hu-HU" sz="2800" spc="-95" dirty="0">
                <a:latin typeface="Calibri"/>
                <a:cs typeface="Calibri"/>
              </a:rPr>
              <a:t> </a:t>
            </a:r>
            <a:r>
              <a:rPr lang="hu-HU" sz="2800" spc="-10" dirty="0">
                <a:latin typeface="Calibri"/>
                <a:cs typeface="Calibri"/>
              </a:rPr>
              <a:t>tanítása</a:t>
            </a:r>
            <a:r>
              <a:rPr lang="hu-HU" sz="2800" spc="-65" dirty="0">
                <a:latin typeface="Calibri"/>
                <a:cs typeface="Calibri"/>
              </a:rPr>
              <a:t> </a:t>
            </a:r>
            <a:r>
              <a:rPr lang="hu-HU" sz="2800" dirty="0">
                <a:latin typeface="Calibri"/>
                <a:cs typeface="Calibri"/>
              </a:rPr>
              <a:t>az</a:t>
            </a:r>
            <a:r>
              <a:rPr lang="hu-HU" sz="2800" spc="-85" dirty="0">
                <a:latin typeface="Calibri"/>
                <a:cs typeface="Calibri"/>
              </a:rPr>
              <a:t> </a:t>
            </a:r>
            <a:r>
              <a:rPr lang="hu-HU" sz="2800" dirty="0">
                <a:latin typeface="Calibri"/>
                <a:cs typeface="Calibri"/>
              </a:rPr>
              <a:t>adott</a:t>
            </a:r>
            <a:r>
              <a:rPr lang="hu-HU" sz="2800" spc="-70" dirty="0">
                <a:latin typeface="Calibri"/>
                <a:cs typeface="Calibri"/>
              </a:rPr>
              <a:t> </a:t>
            </a:r>
            <a:r>
              <a:rPr lang="hu-HU" sz="2800" spc="-25" dirty="0">
                <a:latin typeface="Calibri"/>
                <a:cs typeface="Calibri"/>
              </a:rPr>
              <a:t>szakon:</a:t>
            </a:r>
            <a:r>
              <a:rPr lang="hu-HU" sz="2800" spc="-70" dirty="0">
                <a:latin typeface="Calibri"/>
                <a:cs typeface="Calibri"/>
              </a:rPr>
              <a:t> 18</a:t>
            </a:r>
            <a:r>
              <a:rPr lang="hu-HU" sz="2800" dirty="0">
                <a:latin typeface="Symbol"/>
                <a:cs typeface="Symbol"/>
              </a:rPr>
              <a:t></a:t>
            </a:r>
            <a:r>
              <a:rPr lang="hu-HU" sz="2800" dirty="0">
                <a:latin typeface="Calibri"/>
                <a:cs typeface="Calibri"/>
              </a:rPr>
              <a:t>30</a:t>
            </a:r>
            <a:r>
              <a:rPr lang="hu-HU" sz="2800" spc="-45" dirty="0">
                <a:latin typeface="Calibri"/>
                <a:cs typeface="Calibri"/>
              </a:rPr>
              <a:t> </a:t>
            </a:r>
            <a:r>
              <a:rPr lang="hu-HU" sz="2800" dirty="0">
                <a:latin typeface="Calibri"/>
                <a:cs typeface="Calibri"/>
              </a:rPr>
              <a:t>óra</a:t>
            </a:r>
            <a:r>
              <a:rPr lang="hu-HU" sz="2800" spc="-80" dirty="0">
                <a:latin typeface="Calibri"/>
                <a:cs typeface="Calibri"/>
              </a:rPr>
              <a:t> </a:t>
            </a:r>
            <a:r>
              <a:rPr lang="hu-HU" sz="2800" dirty="0">
                <a:latin typeface="Calibri"/>
                <a:cs typeface="Calibri"/>
              </a:rPr>
              <a:t>(6</a:t>
            </a:r>
            <a:r>
              <a:rPr lang="hu-HU" sz="2800" dirty="0">
                <a:latin typeface="Symbol"/>
                <a:cs typeface="Symbol"/>
              </a:rPr>
              <a:t></a:t>
            </a:r>
            <a:r>
              <a:rPr lang="hu-HU" sz="2800" dirty="0">
                <a:latin typeface="Calibri"/>
                <a:cs typeface="Calibri"/>
              </a:rPr>
              <a:t>7</a:t>
            </a:r>
            <a:r>
              <a:rPr lang="hu-HU" sz="2800" spc="-60" dirty="0">
                <a:latin typeface="Calibri"/>
                <a:cs typeface="Calibri"/>
              </a:rPr>
              <a:t> </a:t>
            </a:r>
            <a:r>
              <a:rPr lang="hu-HU" sz="2800" dirty="0">
                <a:latin typeface="Calibri"/>
                <a:cs typeface="Calibri"/>
              </a:rPr>
              <a:t>héten</a:t>
            </a:r>
            <a:r>
              <a:rPr lang="hu-HU" sz="2800" spc="-80" dirty="0">
                <a:latin typeface="Calibri"/>
                <a:cs typeface="Calibri"/>
              </a:rPr>
              <a:t> </a:t>
            </a:r>
            <a:r>
              <a:rPr lang="hu-HU" sz="2800" dirty="0">
                <a:latin typeface="Calibri"/>
                <a:cs typeface="Calibri"/>
              </a:rPr>
              <a:t>át</a:t>
            </a:r>
            <a:r>
              <a:rPr lang="hu-HU" sz="2800" spc="-85" dirty="0">
                <a:latin typeface="Calibri"/>
                <a:cs typeface="Calibri"/>
              </a:rPr>
              <a:t> </a:t>
            </a:r>
            <a:r>
              <a:rPr lang="hu-HU" sz="2800" dirty="0">
                <a:latin typeface="Calibri"/>
                <a:cs typeface="Calibri"/>
              </a:rPr>
              <a:t>heti</a:t>
            </a:r>
            <a:r>
              <a:rPr lang="hu-HU" sz="2800" spc="-80" dirty="0">
                <a:latin typeface="Calibri"/>
                <a:cs typeface="Calibri"/>
              </a:rPr>
              <a:t> </a:t>
            </a:r>
            <a:r>
              <a:rPr lang="hu-HU" sz="2800" spc="-25" dirty="0">
                <a:latin typeface="Calibri"/>
                <a:cs typeface="Calibri"/>
              </a:rPr>
              <a:t>3</a:t>
            </a:r>
            <a:r>
              <a:rPr lang="hu-HU" sz="2800" spc="-25" dirty="0">
                <a:latin typeface="Symbol"/>
                <a:cs typeface="Symbol"/>
              </a:rPr>
              <a:t></a:t>
            </a:r>
            <a:r>
              <a:rPr lang="hu-HU" sz="2800" spc="-25" dirty="0">
                <a:latin typeface="Calibri"/>
                <a:cs typeface="Calibri"/>
              </a:rPr>
              <a:t>5 </a:t>
            </a:r>
            <a:r>
              <a:rPr lang="hu-HU" sz="2800" spc="-20" dirty="0">
                <a:latin typeface="Calibri"/>
                <a:cs typeface="Calibri"/>
              </a:rPr>
              <a:t>óra)</a:t>
            </a:r>
            <a:endParaRPr lang="hu-HU" sz="2800" dirty="0">
              <a:latin typeface="Calibri"/>
              <a:cs typeface="Calibri"/>
            </a:endParaRPr>
          </a:p>
          <a:p>
            <a:pPr marL="299085" indent="-287020">
              <a:lnSpc>
                <a:spcPct val="100000"/>
              </a:lnSpc>
              <a:spcBef>
                <a:spcPts val="470"/>
              </a:spcBef>
              <a:buClr>
                <a:srgbClr val="002851"/>
              </a:buClr>
              <a:buSzPct val="71428"/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lang="hu-HU" sz="2800" spc="-40" dirty="0">
                <a:latin typeface="Calibri"/>
                <a:cs typeface="Calibri"/>
              </a:rPr>
              <a:t>Tanórán</a:t>
            </a:r>
            <a:r>
              <a:rPr lang="hu-HU" sz="2800" spc="-80" dirty="0">
                <a:latin typeface="Calibri"/>
                <a:cs typeface="Calibri"/>
              </a:rPr>
              <a:t> </a:t>
            </a:r>
            <a:r>
              <a:rPr lang="hu-HU" sz="2800" dirty="0">
                <a:latin typeface="Calibri"/>
                <a:cs typeface="Calibri"/>
              </a:rPr>
              <a:t>kívüli</a:t>
            </a:r>
            <a:r>
              <a:rPr lang="hu-HU" sz="2800" spc="-80" dirty="0">
                <a:latin typeface="Calibri"/>
                <a:cs typeface="Calibri"/>
              </a:rPr>
              <a:t> </a:t>
            </a:r>
            <a:r>
              <a:rPr lang="hu-HU" sz="2800" spc="-20" dirty="0">
                <a:latin typeface="Calibri"/>
                <a:cs typeface="Calibri"/>
              </a:rPr>
              <a:t>szaktárgyi</a:t>
            </a:r>
            <a:r>
              <a:rPr lang="hu-HU" sz="2800" spc="-100" dirty="0">
                <a:latin typeface="Calibri"/>
                <a:cs typeface="Calibri"/>
              </a:rPr>
              <a:t> </a:t>
            </a:r>
            <a:r>
              <a:rPr lang="hu-HU" sz="2800" spc="-25" dirty="0">
                <a:latin typeface="Calibri"/>
                <a:cs typeface="Calibri"/>
              </a:rPr>
              <a:t>tevékenység</a:t>
            </a:r>
            <a:r>
              <a:rPr lang="hu-HU" sz="2800" spc="-85" dirty="0">
                <a:latin typeface="Calibri"/>
                <a:cs typeface="Calibri"/>
              </a:rPr>
              <a:t> </a:t>
            </a:r>
            <a:r>
              <a:rPr lang="hu-HU" sz="2800" dirty="0">
                <a:latin typeface="Calibri"/>
                <a:cs typeface="Calibri"/>
              </a:rPr>
              <a:t>az</a:t>
            </a:r>
            <a:r>
              <a:rPr lang="hu-HU" sz="2800" spc="-100" dirty="0">
                <a:latin typeface="Calibri"/>
                <a:cs typeface="Calibri"/>
              </a:rPr>
              <a:t> </a:t>
            </a:r>
            <a:r>
              <a:rPr lang="hu-HU" sz="2800" dirty="0">
                <a:latin typeface="Calibri"/>
                <a:cs typeface="Calibri"/>
              </a:rPr>
              <a:t>adott</a:t>
            </a:r>
            <a:r>
              <a:rPr lang="hu-HU" sz="2800" spc="-90" dirty="0">
                <a:latin typeface="Calibri"/>
                <a:cs typeface="Calibri"/>
              </a:rPr>
              <a:t> </a:t>
            </a:r>
            <a:r>
              <a:rPr lang="hu-HU" sz="2800" spc="-20" dirty="0">
                <a:latin typeface="Calibri"/>
                <a:cs typeface="Calibri"/>
              </a:rPr>
              <a:t>szakon:</a:t>
            </a:r>
            <a:r>
              <a:rPr lang="hu-HU" sz="2800" spc="-70" dirty="0">
                <a:latin typeface="Calibri"/>
                <a:cs typeface="Calibri"/>
              </a:rPr>
              <a:t> 8</a:t>
            </a:r>
            <a:r>
              <a:rPr lang="hu-HU" sz="2800" dirty="0">
                <a:latin typeface="Symbol"/>
                <a:cs typeface="Symbol"/>
              </a:rPr>
              <a:t></a:t>
            </a:r>
            <a:r>
              <a:rPr lang="hu-HU" sz="2800" dirty="0">
                <a:latin typeface="Calibri"/>
                <a:cs typeface="Calibri"/>
              </a:rPr>
              <a:t>14</a:t>
            </a:r>
            <a:r>
              <a:rPr lang="hu-HU" sz="2800" spc="-60" dirty="0">
                <a:latin typeface="Calibri"/>
                <a:cs typeface="Calibri"/>
              </a:rPr>
              <a:t> </a:t>
            </a:r>
            <a:r>
              <a:rPr lang="hu-HU" sz="2800" spc="-25" dirty="0">
                <a:latin typeface="Calibri"/>
                <a:cs typeface="Calibri"/>
              </a:rPr>
              <a:t>óra</a:t>
            </a:r>
            <a:endParaRPr lang="hu-HU" sz="2800" dirty="0">
              <a:latin typeface="Calibri"/>
              <a:cs typeface="Calibri"/>
            </a:endParaRPr>
          </a:p>
          <a:p>
            <a:pPr marL="299085" indent="-287020">
              <a:lnSpc>
                <a:spcPct val="100000"/>
              </a:lnSpc>
              <a:spcBef>
                <a:spcPts val="465"/>
              </a:spcBef>
              <a:buClr>
                <a:srgbClr val="002851"/>
              </a:buClr>
              <a:buSzPct val="71428"/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lang="hu-HU" sz="2800" spc="-20" dirty="0">
                <a:latin typeface="Calibri"/>
                <a:cs typeface="Calibri"/>
              </a:rPr>
              <a:t>Konzultáció</a:t>
            </a:r>
            <a:r>
              <a:rPr lang="hu-HU" sz="2800" spc="-60" dirty="0">
                <a:latin typeface="Calibri"/>
                <a:cs typeface="Calibri"/>
              </a:rPr>
              <a:t> </a:t>
            </a:r>
            <a:r>
              <a:rPr lang="hu-HU" sz="2800" dirty="0">
                <a:latin typeface="Calibri"/>
                <a:cs typeface="Calibri"/>
              </a:rPr>
              <a:t>a</a:t>
            </a:r>
            <a:r>
              <a:rPr lang="hu-HU" sz="2800" spc="-70" dirty="0">
                <a:latin typeface="Calibri"/>
                <a:cs typeface="Calibri"/>
              </a:rPr>
              <a:t> </a:t>
            </a:r>
            <a:r>
              <a:rPr lang="hu-HU" sz="2800" spc="-20" dirty="0">
                <a:latin typeface="Calibri"/>
                <a:cs typeface="Calibri"/>
              </a:rPr>
              <a:t>mentorral</a:t>
            </a:r>
            <a:r>
              <a:rPr lang="hu-HU" sz="2800" spc="-60" dirty="0">
                <a:latin typeface="Calibri"/>
                <a:cs typeface="Calibri"/>
              </a:rPr>
              <a:t> </a:t>
            </a:r>
            <a:r>
              <a:rPr lang="hu-HU" sz="2800" dirty="0">
                <a:latin typeface="Calibri"/>
                <a:cs typeface="Calibri"/>
              </a:rPr>
              <a:t>az</a:t>
            </a:r>
            <a:r>
              <a:rPr lang="hu-HU" sz="2800" spc="-70" dirty="0">
                <a:latin typeface="Calibri"/>
                <a:cs typeface="Calibri"/>
              </a:rPr>
              <a:t> </a:t>
            </a:r>
            <a:r>
              <a:rPr lang="hu-HU" sz="2800" dirty="0">
                <a:latin typeface="Calibri"/>
                <a:cs typeface="Calibri"/>
              </a:rPr>
              <a:t>adott</a:t>
            </a:r>
            <a:r>
              <a:rPr lang="hu-HU" sz="2800" spc="-70" dirty="0">
                <a:latin typeface="Calibri"/>
                <a:cs typeface="Calibri"/>
              </a:rPr>
              <a:t> </a:t>
            </a:r>
            <a:r>
              <a:rPr lang="hu-HU" sz="2800" spc="-25" dirty="0">
                <a:latin typeface="Calibri"/>
                <a:cs typeface="Calibri"/>
              </a:rPr>
              <a:t>szakon:</a:t>
            </a:r>
            <a:r>
              <a:rPr lang="hu-HU" sz="2800" spc="-55" dirty="0">
                <a:latin typeface="Calibri"/>
                <a:cs typeface="Calibri"/>
              </a:rPr>
              <a:t> 20</a:t>
            </a:r>
            <a:r>
              <a:rPr lang="hu-HU" sz="2800" dirty="0">
                <a:latin typeface="Symbol"/>
                <a:cs typeface="Symbol"/>
              </a:rPr>
              <a:t></a:t>
            </a:r>
            <a:r>
              <a:rPr lang="hu-HU" sz="2800" dirty="0">
                <a:latin typeface="Calibri"/>
                <a:cs typeface="Calibri"/>
              </a:rPr>
              <a:t>28</a:t>
            </a:r>
            <a:r>
              <a:rPr lang="hu-HU" sz="2800" spc="-40" dirty="0">
                <a:latin typeface="Calibri"/>
                <a:cs typeface="Calibri"/>
              </a:rPr>
              <a:t> </a:t>
            </a:r>
            <a:r>
              <a:rPr lang="hu-HU" sz="2800" dirty="0">
                <a:latin typeface="Calibri"/>
                <a:cs typeface="Calibri"/>
              </a:rPr>
              <a:t>óra</a:t>
            </a:r>
            <a:r>
              <a:rPr lang="hu-HU" sz="2800" spc="-70" dirty="0">
                <a:latin typeface="Calibri"/>
                <a:cs typeface="Calibri"/>
              </a:rPr>
              <a:t> </a:t>
            </a:r>
            <a:r>
              <a:rPr lang="hu-HU" sz="2800" dirty="0">
                <a:latin typeface="Calibri"/>
                <a:cs typeface="Calibri"/>
              </a:rPr>
              <a:t>(heti</a:t>
            </a:r>
            <a:r>
              <a:rPr lang="hu-HU" sz="2800" spc="-60" dirty="0">
                <a:latin typeface="Calibri"/>
                <a:cs typeface="Calibri"/>
              </a:rPr>
              <a:t> </a:t>
            </a:r>
            <a:r>
              <a:rPr lang="hu-HU" sz="2800" dirty="0">
                <a:latin typeface="Calibri"/>
                <a:cs typeface="Calibri"/>
              </a:rPr>
              <a:t>3</a:t>
            </a:r>
            <a:r>
              <a:rPr lang="hu-HU" sz="2800" dirty="0">
                <a:latin typeface="Symbol"/>
                <a:cs typeface="Symbol"/>
              </a:rPr>
              <a:t></a:t>
            </a:r>
            <a:r>
              <a:rPr lang="hu-HU" sz="2800" dirty="0">
                <a:latin typeface="Calibri"/>
                <a:cs typeface="Calibri"/>
              </a:rPr>
              <a:t>4</a:t>
            </a:r>
            <a:r>
              <a:rPr lang="hu-HU" sz="2800" spc="-55" dirty="0">
                <a:latin typeface="Calibri"/>
                <a:cs typeface="Calibri"/>
              </a:rPr>
              <a:t> </a:t>
            </a:r>
            <a:r>
              <a:rPr lang="hu-HU" sz="2800" spc="-20" dirty="0">
                <a:latin typeface="Calibri"/>
                <a:cs typeface="Calibri"/>
              </a:rPr>
              <a:t>óra)</a:t>
            </a:r>
            <a:endParaRPr lang="hu-HU" sz="2800" dirty="0">
              <a:latin typeface="Calibri"/>
              <a:cs typeface="Calibri"/>
            </a:endParaRPr>
          </a:p>
          <a:p>
            <a:pPr marL="299085" indent="-287020">
              <a:lnSpc>
                <a:spcPct val="100000"/>
              </a:lnSpc>
              <a:spcBef>
                <a:spcPts val="475"/>
              </a:spcBef>
              <a:buClr>
                <a:srgbClr val="002851"/>
              </a:buClr>
              <a:buSzPct val="71428"/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lang="hu-HU" sz="2800" spc="-10" dirty="0">
                <a:latin typeface="Calibri"/>
                <a:cs typeface="Calibri"/>
              </a:rPr>
              <a:t>Konzultáció</a:t>
            </a:r>
            <a:r>
              <a:rPr lang="hu-HU" sz="2800" spc="-75" dirty="0">
                <a:latin typeface="Calibri"/>
                <a:cs typeface="Calibri"/>
              </a:rPr>
              <a:t> </a:t>
            </a:r>
            <a:r>
              <a:rPr lang="hu-HU" sz="2800" dirty="0">
                <a:latin typeface="Calibri"/>
                <a:cs typeface="Calibri"/>
              </a:rPr>
              <a:t>a</a:t>
            </a:r>
            <a:r>
              <a:rPr lang="hu-HU" sz="2800" spc="-75" dirty="0">
                <a:latin typeface="Calibri"/>
                <a:cs typeface="Calibri"/>
              </a:rPr>
              <a:t> </a:t>
            </a:r>
            <a:r>
              <a:rPr lang="hu-HU" sz="2800" spc="-25" dirty="0">
                <a:latin typeface="Calibri"/>
                <a:cs typeface="Calibri"/>
              </a:rPr>
              <a:t>szakos</a:t>
            </a:r>
            <a:r>
              <a:rPr lang="hu-HU" sz="2800" spc="-80" dirty="0">
                <a:latin typeface="Calibri"/>
                <a:cs typeface="Calibri"/>
              </a:rPr>
              <a:t> </a:t>
            </a:r>
            <a:r>
              <a:rPr lang="hu-HU" sz="2800" spc="-25" dirty="0">
                <a:latin typeface="Calibri"/>
                <a:cs typeface="Calibri"/>
              </a:rPr>
              <a:t>munkaközösséggel:</a:t>
            </a:r>
            <a:r>
              <a:rPr lang="hu-HU" sz="2800" spc="-65" dirty="0">
                <a:latin typeface="Calibri"/>
                <a:cs typeface="Calibri"/>
              </a:rPr>
              <a:t> </a:t>
            </a:r>
            <a:r>
              <a:rPr lang="hu-HU" sz="2800" dirty="0">
                <a:latin typeface="Calibri"/>
                <a:cs typeface="Calibri"/>
              </a:rPr>
              <a:t>4</a:t>
            </a:r>
            <a:r>
              <a:rPr lang="hu-HU" sz="2800" dirty="0">
                <a:latin typeface="Symbol"/>
                <a:cs typeface="Symbol"/>
              </a:rPr>
              <a:t></a:t>
            </a:r>
            <a:r>
              <a:rPr lang="hu-HU" sz="2800" dirty="0">
                <a:latin typeface="Calibri"/>
                <a:cs typeface="Calibri"/>
              </a:rPr>
              <a:t>10</a:t>
            </a:r>
            <a:r>
              <a:rPr lang="hu-HU" sz="2800" spc="-35" dirty="0">
                <a:latin typeface="Calibri"/>
                <a:cs typeface="Calibri"/>
              </a:rPr>
              <a:t> </a:t>
            </a:r>
            <a:r>
              <a:rPr lang="hu-HU" sz="2800" spc="-25" dirty="0">
                <a:latin typeface="Calibri"/>
                <a:cs typeface="Calibri"/>
              </a:rPr>
              <a:t>óra</a:t>
            </a:r>
            <a:endParaRPr lang="hu-HU" sz="2800" dirty="0">
              <a:latin typeface="Calibri"/>
              <a:cs typeface="Calibri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809244" y="1353311"/>
            <a:ext cx="10676255" cy="0"/>
          </a:xfrm>
          <a:custGeom>
            <a:avLst/>
            <a:gdLst/>
            <a:ahLst/>
            <a:cxnLst/>
            <a:rect l="l" t="t" r="r" b="b"/>
            <a:pathLst>
              <a:path w="10676255">
                <a:moveTo>
                  <a:pt x="0" y="0"/>
                </a:moveTo>
                <a:lnTo>
                  <a:pt x="10676128" y="0"/>
                </a:lnTo>
              </a:path>
            </a:pathLst>
          </a:custGeom>
          <a:ln w="9525">
            <a:solidFill>
              <a:srgbClr val="00285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756615" y="424941"/>
            <a:ext cx="10938510" cy="62837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lang="hu-HU" sz="2000" b="1" dirty="0">
                <a:solidFill>
                  <a:srgbClr val="002851"/>
                </a:solidFill>
                <a:latin typeface="Arial"/>
                <a:cs typeface="Arial"/>
              </a:rPr>
              <a:t>A</a:t>
            </a:r>
            <a:r>
              <a:rPr lang="hu-HU" sz="2000" b="1" spc="-125" dirty="0">
                <a:solidFill>
                  <a:srgbClr val="002851"/>
                </a:solidFill>
                <a:latin typeface="Arial"/>
                <a:cs typeface="Arial"/>
              </a:rPr>
              <a:t> </a:t>
            </a:r>
            <a:r>
              <a:rPr lang="hu-HU" sz="2000" b="1" spc="-10" dirty="0">
                <a:solidFill>
                  <a:srgbClr val="002851"/>
                </a:solidFill>
                <a:latin typeface="Arial"/>
                <a:cs typeface="Arial"/>
              </a:rPr>
              <a:t>HALLGATÓI</a:t>
            </a:r>
            <a:r>
              <a:rPr lang="hu-HU" sz="2000" b="1" spc="-35" dirty="0">
                <a:solidFill>
                  <a:srgbClr val="002851"/>
                </a:solidFill>
                <a:latin typeface="Arial"/>
                <a:cs typeface="Arial"/>
              </a:rPr>
              <a:t> </a:t>
            </a:r>
            <a:r>
              <a:rPr lang="hu-HU" sz="2000" b="1" dirty="0">
                <a:solidFill>
                  <a:srgbClr val="002851"/>
                </a:solidFill>
                <a:latin typeface="Arial"/>
                <a:cs typeface="Arial"/>
              </a:rPr>
              <a:t>TEVÉKENYSÉGEK</a:t>
            </a:r>
            <a:r>
              <a:rPr lang="hu-HU" sz="2000" b="1" spc="-15" dirty="0">
                <a:solidFill>
                  <a:srgbClr val="002851"/>
                </a:solidFill>
                <a:latin typeface="Arial"/>
                <a:cs typeface="Arial"/>
              </a:rPr>
              <a:t> </a:t>
            </a:r>
            <a:r>
              <a:rPr lang="hu-HU" sz="2000" b="1" dirty="0">
                <a:solidFill>
                  <a:srgbClr val="002851"/>
                </a:solidFill>
                <a:latin typeface="Arial"/>
                <a:cs typeface="Arial"/>
              </a:rPr>
              <a:t>TÍPUSAI</a:t>
            </a:r>
            <a:r>
              <a:rPr lang="hu-HU" sz="2000" b="1" spc="-45" dirty="0">
                <a:solidFill>
                  <a:srgbClr val="002851"/>
                </a:solidFill>
                <a:latin typeface="Arial"/>
                <a:cs typeface="Arial"/>
              </a:rPr>
              <a:t> </a:t>
            </a:r>
            <a:r>
              <a:rPr lang="hu-HU" sz="2000" b="1" dirty="0">
                <a:solidFill>
                  <a:srgbClr val="002851"/>
                </a:solidFill>
                <a:latin typeface="Arial"/>
                <a:cs typeface="Arial"/>
              </a:rPr>
              <a:t>ÖSSZEFÜGGŐ</a:t>
            </a:r>
            <a:r>
              <a:rPr lang="hu-HU" sz="2000" b="1" spc="-65" dirty="0">
                <a:solidFill>
                  <a:srgbClr val="002851"/>
                </a:solidFill>
                <a:latin typeface="Arial"/>
                <a:cs typeface="Arial"/>
              </a:rPr>
              <a:t> </a:t>
            </a:r>
            <a:r>
              <a:rPr lang="hu-HU" sz="2000" b="1" dirty="0">
                <a:solidFill>
                  <a:srgbClr val="002851"/>
                </a:solidFill>
                <a:latin typeface="Arial"/>
                <a:cs typeface="Arial"/>
              </a:rPr>
              <a:t>EGYÉNI</a:t>
            </a:r>
            <a:r>
              <a:rPr lang="hu-HU" sz="2000" b="1" spc="-40" dirty="0">
                <a:solidFill>
                  <a:srgbClr val="002851"/>
                </a:solidFill>
                <a:latin typeface="Arial"/>
                <a:cs typeface="Arial"/>
              </a:rPr>
              <a:t> </a:t>
            </a:r>
            <a:r>
              <a:rPr lang="hu-HU" sz="2000" b="1" spc="-10" dirty="0">
                <a:solidFill>
                  <a:srgbClr val="002851"/>
                </a:solidFill>
                <a:latin typeface="Arial"/>
                <a:cs typeface="Arial"/>
              </a:rPr>
              <a:t>ISKOLAI </a:t>
            </a:r>
            <a:r>
              <a:rPr lang="hu-HU" sz="2000" b="1" spc="-35" dirty="0">
                <a:solidFill>
                  <a:srgbClr val="002851"/>
                </a:solidFill>
                <a:latin typeface="Arial"/>
                <a:cs typeface="Arial"/>
              </a:rPr>
              <a:t>GYAKORLATON</a:t>
            </a:r>
            <a:r>
              <a:rPr lang="hu-HU" sz="2000" b="1" spc="-75" dirty="0">
                <a:solidFill>
                  <a:srgbClr val="002851"/>
                </a:solidFill>
                <a:latin typeface="Arial"/>
                <a:cs typeface="Arial"/>
              </a:rPr>
              <a:t> </a:t>
            </a:r>
            <a:r>
              <a:rPr lang="hu-HU" sz="2000" b="1" spc="-10" dirty="0">
                <a:solidFill>
                  <a:srgbClr val="002851"/>
                </a:solidFill>
                <a:latin typeface="Arial"/>
                <a:cs typeface="Arial"/>
              </a:rPr>
              <a:t>(</a:t>
            </a:r>
            <a:r>
              <a:rPr lang="hu-HU" sz="2000" b="1" spc="-10" dirty="0">
                <a:solidFill>
                  <a:srgbClr val="C00000"/>
                </a:solidFill>
                <a:latin typeface="Arial"/>
                <a:cs typeface="Arial"/>
              </a:rPr>
              <a:t>NAPPALI</a:t>
            </a:r>
            <a:r>
              <a:rPr lang="hu-HU" sz="2000" b="1" spc="-60" dirty="0">
                <a:solidFill>
                  <a:srgbClr val="002851"/>
                </a:solidFill>
                <a:latin typeface="Arial"/>
                <a:cs typeface="Arial"/>
              </a:rPr>
              <a:t> </a:t>
            </a:r>
            <a:r>
              <a:rPr lang="hu-HU" sz="2000" b="1" dirty="0">
                <a:solidFill>
                  <a:srgbClr val="002851"/>
                </a:solidFill>
                <a:latin typeface="Arial"/>
                <a:cs typeface="Arial"/>
              </a:rPr>
              <a:t>MUNKARENDŰ</a:t>
            </a:r>
            <a:r>
              <a:rPr lang="hu-HU" sz="2000" b="1" spc="-35" dirty="0">
                <a:solidFill>
                  <a:srgbClr val="002851"/>
                </a:solidFill>
                <a:latin typeface="Arial"/>
                <a:cs typeface="Arial"/>
              </a:rPr>
              <a:t> </a:t>
            </a:r>
            <a:r>
              <a:rPr lang="hu-HU" sz="2000" b="1" spc="-10" dirty="0">
                <a:solidFill>
                  <a:srgbClr val="002851"/>
                </a:solidFill>
                <a:latin typeface="Arial"/>
                <a:cs typeface="Arial"/>
              </a:rPr>
              <a:t>RTAK) – 8 KREDITES GYAKORLAT ESETÉN</a:t>
            </a:r>
            <a:endParaRPr lang="hu-HU" sz="20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900683" y="1418844"/>
            <a:ext cx="10676255" cy="0"/>
          </a:xfrm>
          <a:custGeom>
            <a:avLst/>
            <a:gdLst/>
            <a:ahLst/>
            <a:cxnLst/>
            <a:rect l="l" t="t" r="r" b="b"/>
            <a:pathLst>
              <a:path w="10676255">
                <a:moveTo>
                  <a:pt x="0" y="0"/>
                </a:moveTo>
                <a:lnTo>
                  <a:pt x="10676128" y="0"/>
                </a:lnTo>
              </a:path>
            </a:pathLst>
          </a:custGeom>
          <a:ln w="9525">
            <a:solidFill>
              <a:srgbClr val="00285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624331" y="424941"/>
            <a:ext cx="11071225" cy="43345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lang="hu-HU" sz="2000" b="1" dirty="0">
                <a:solidFill>
                  <a:srgbClr val="002851"/>
                </a:solidFill>
                <a:latin typeface="Arial"/>
                <a:cs typeface="Arial"/>
              </a:rPr>
              <a:t>A</a:t>
            </a:r>
            <a:r>
              <a:rPr lang="hu-HU" sz="2000" b="1" spc="-125" dirty="0">
                <a:solidFill>
                  <a:srgbClr val="002851"/>
                </a:solidFill>
                <a:latin typeface="Arial"/>
                <a:cs typeface="Arial"/>
              </a:rPr>
              <a:t> </a:t>
            </a:r>
            <a:r>
              <a:rPr lang="hu-HU" sz="2000" b="1" spc="-10" dirty="0">
                <a:solidFill>
                  <a:srgbClr val="002851"/>
                </a:solidFill>
                <a:latin typeface="Arial"/>
                <a:cs typeface="Arial"/>
              </a:rPr>
              <a:t>HALLGATÓI</a:t>
            </a:r>
            <a:r>
              <a:rPr lang="hu-HU" sz="2000" b="1" spc="-35" dirty="0">
                <a:solidFill>
                  <a:srgbClr val="002851"/>
                </a:solidFill>
                <a:latin typeface="Arial"/>
                <a:cs typeface="Arial"/>
              </a:rPr>
              <a:t> </a:t>
            </a:r>
            <a:r>
              <a:rPr lang="hu-HU" sz="2000" b="1" dirty="0">
                <a:solidFill>
                  <a:srgbClr val="002851"/>
                </a:solidFill>
                <a:latin typeface="Arial"/>
                <a:cs typeface="Arial"/>
              </a:rPr>
              <a:t>TEVÉKENYSÉGEK</a:t>
            </a:r>
            <a:r>
              <a:rPr lang="hu-HU" sz="2000" b="1" spc="-15" dirty="0">
                <a:solidFill>
                  <a:srgbClr val="002851"/>
                </a:solidFill>
                <a:latin typeface="Arial"/>
                <a:cs typeface="Arial"/>
              </a:rPr>
              <a:t> </a:t>
            </a:r>
            <a:r>
              <a:rPr lang="hu-HU" sz="2000" b="1" dirty="0">
                <a:solidFill>
                  <a:srgbClr val="002851"/>
                </a:solidFill>
                <a:latin typeface="Arial"/>
                <a:cs typeface="Arial"/>
              </a:rPr>
              <a:t>TÍPUSAI</a:t>
            </a:r>
            <a:r>
              <a:rPr lang="hu-HU" sz="2000" b="1" spc="-45" dirty="0">
                <a:solidFill>
                  <a:srgbClr val="002851"/>
                </a:solidFill>
                <a:latin typeface="Arial"/>
                <a:cs typeface="Arial"/>
              </a:rPr>
              <a:t> </a:t>
            </a:r>
            <a:r>
              <a:rPr lang="hu-HU" sz="2000" b="1" dirty="0">
                <a:solidFill>
                  <a:srgbClr val="002851"/>
                </a:solidFill>
                <a:latin typeface="Arial"/>
                <a:cs typeface="Arial"/>
              </a:rPr>
              <a:t>ÖSSZEFÜGGŐ</a:t>
            </a:r>
            <a:r>
              <a:rPr lang="hu-HU" sz="2000" b="1" spc="-65" dirty="0">
                <a:solidFill>
                  <a:srgbClr val="002851"/>
                </a:solidFill>
                <a:latin typeface="Arial"/>
                <a:cs typeface="Arial"/>
              </a:rPr>
              <a:t> </a:t>
            </a:r>
            <a:r>
              <a:rPr lang="hu-HU" sz="2000" b="1" dirty="0">
                <a:solidFill>
                  <a:srgbClr val="002851"/>
                </a:solidFill>
                <a:latin typeface="Arial"/>
                <a:cs typeface="Arial"/>
              </a:rPr>
              <a:t>EGYÉNI</a:t>
            </a:r>
            <a:r>
              <a:rPr lang="hu-HU" sz="2000" b="1" spc="-40" dirty="0">
                <a:solidFill>
                  <a:srgbClr val="002851"/>
                </a:solidFill>
                <a:latin typeface="Arial"/>
                <a:cs typeface="Arial"/>
              </a:rPr>
              <a:t> </a:t>
            </a:r>
            <a:r>
              <a:rPr lang="hu-HU" sz="2000" b="1" spc="-10" dirty="0">
                <a:solidFill>
                  <a:srgbClr val="002851"/>
                </a:solidFill>
                <a:latin typeface="Arial"/>
                <a:cs typeface="Arial"/>
              </a:rPr>
              <a:t>ISKOLAI </a:t>
            </a:r>
            <a:r>
              <a:rPr lang="hu-HU" sz="2000" b="1" spc="-35" dirty="0">
                <a:solidFill>
                  <a:srgbClr val="002851"/>
                </a:solidFill>
                <a:latin typeface="Arial"/>
                <a:cs typeface="Arial"/>
              </a:rPr>
              <a:t>GYAKORLATON</a:t>
            </a:r>
            <a:r>
              <a:rPr lang="hu-HU" sz="2000" b="1" spc="-75" dirty="0">
                <a:solidFill>
                  <a:srgbClr val="002851"/>
                </a:solidFill>
                <a:latin typeface="Arial"/>
                <a:cs typeface="Arial"/>
              </a:rPr>
              <a:t> </a:t>
            </a:r>
            <a:r>
              <a:rPr lang="hu-HU" sz="2000" b="1" spc="-10" dirty="0">
                <a:solidFill>
                  <a:srgbClr val="002851"/>
                </a:solidFill>
                <a:latin typeface="Arial"/>
                <a:cs typeface="Arial"/>
              </a:rPr>
              <a:t>(</a:t>
            </a:r>
            <a:r>
              <a:rPr lang="hu-HU" sz="2000" b="1" spc="-10" dirty="0">
                <a:solidFill>
                  <a:srgbClr val="C00000"/>
                </a:solidFill>
                <a:latin typeface="Arial"/>
                <a:cs typeface="Arial"/>
              </a:rPr>
              <a:t>NAPPALI</a:t>
            </a:r>
            <a:r>
              <a:rPr lang="hu-HU" sz="2000" b="1" spc="-60" dirty="0">
                <a:solidFill>
                  <a:srgbClr val="002851"/>
                </a:solidFill>
                <a:latin typeface="Arial"/>
                <a:cs typeface="Arial"/>
              </a:rPr>
              <a:t> </a:t>
            </a:r>
            <a:r>
              <a:rPr lang="hu-HU" sz="2000" b="1" dirty="0">
                <a:solidFill>
                  <a:srgbClr val="002851"/>
                </a:solidFill>
                <a:latin typeface="Arial"/>
                <a:cs typeface="Arial"/>
              </a:rPr>
              <a:t>MUNKARENDŰ</a:t>
            </a:r>
            <a:r>
              <a:rPr lang="hu-HU" sz="2000" b="1" spc="-35" dirty="0">
                <a:solidFill>
                  <a:srgbClr val="002851"/>
                </a:solidFill>
                <a:latin typeface="Arial"/>
                <a:cs typeface="Arial"/>
              </a:rPr>
              <a:t> </a:t>
            </a:r>
            <a:r>
              <a:rPr lang="hu-HU" sz="2000" b="1" spc="-10" dirty="0">
                <a:solidFill>
                  <a:srgbClr val="002851"/>
                </a:solidFill>
                <a:latin typeface="Arial"/>
                <a:cs typeface="Arial"/>
              </a:rPr>
              <a:t>RTAK) – 8 KREDITES GYAKORLAT ESETÉN</a:t>
            </a:r>
            <a:endParaRPr lang="hu-HU" sz="20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28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2400" b="1" dirty="0">
                <a:solidFill>
                  <a:srgbClr val="002851"/>
                </a:solidFill>
                <a:latin typeface="Arial"/>
                <a:cs typeface="Arial"/>
              </a:rPr>
              <a:t>NEM</a:t>
            </a:r>
            <a:r>
              <a:rPr sz="2400" b="1" spc="-30" dirty="0">
                <a:solidFill>
                  <a:srgbClr val="002851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002851"/>
                </a:solidFill>
                <a:latin typeface="Arial"/>
                <a:cs typeface="Arial"/>
              </a:rPr>
              <a:t>SZAKTÁRGYI</a:t>
            </a:r>
            <a:r>
              <a:rPr sz="2400" b="1" spc="-10" dirty="0">
                <a:solidFill>
                  <a:srgbClr val="002851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002851"/>
                </a:solidFill>
                <a:latin typeface="Arial"/>
                <a:cs typeface="Arial"/>
              </a:rPr>
              <a:t>TEVÉKENYSÉGEK</a:t>
            </a:r>
            <a:r>
              <a:rPr sz="2400" b="1" spc="-80" dirty="0">
                <a:solidFill>
                  <a:srgbClr val="002851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002851"/>
                </a:solidFill>
                <a:latin typeface="Arial"/>
                <a:cs typeface="Arial"/>
              </a:rPr>
              <a:t>A</a:t>
            </a:r>
            <a:r>
              <a:rPr sz="2400" b="1" spc="-120" dirty="0">
                <a:solidFill>
                  <a:srgbClr val="002851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002851"/>
                </a:solidFill>
                <a:latin typeface="Arial"/>
                <a:cs typeface="Arial"/>
              </a:rPr>
              <a:t>FÉLÉV</a:t>
            </a:r>
            <a:r>
              <a:rPr sz="2400" b="1" spc="-40" dirty="0">
                <a:solidFill>
                  <a:srgbClr val="002851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002851"/>
                </a:solidFill>
                <a:latin typeface="Arial"/>
                <a:cs typeface="Arial"/>
              </a:rPr>
              <a:t>SORÁN:</a:t>
            </a:r>
            <a:r>
              <a:rPr sz="2400" b="1" spc="-25" dirty="0">
                <a:solidFill>
                  <a:srgbClr val="002851"/>
                </a:solidFill>
                <a:latin typeface="Arial"/>
                <a:cs typeface="Arial"/>
              </a:rPr>
              <a:t> </a:t>
            </a:r>
            <a:r>
              <a:rPr lang="hu-HU" sz="2400" b="1" spc="-25" dirty="0">
                <a:solidFill>
                  <a:srgbClr val="002851"/>
                </a:solidFill>
                <a:latin typeface="Arial"/>
                <a:cs typeface="Arial"/>
              </a:rPr>
              <a:t>32</a:t>
            </a:r>
            <a:r>
              <a:rPr sz="2400" b="1" dirty="0">
                <a:solidFill>
                  <a:srgbClr val="002851"/>
                </a:solidFill>
                <a:latin typeface="Symbol"/>
                <a:cs typeface="Symbol"/>
              </a:rPr>
              <a:t></a:t>
            </a:r>
            <a:r>
              <a:rPr lang="hu-HU" sz="2400" b="1" dirty="0">
                <a:solidFill>
                  <a:srgbClr val="002851"/>
                </a:solidFill>
                <a:latin typeface="Arial"/>
                <a:cs typeface="Arial"/>
              </a:rPr>
              <a:t>52</a:t>
            </a:r>
            <a:r>
              <a:rPr sz="2400" b="1" spc="-35" dirty="0">
                <a:solidFill>
                  <a:srgbClr val="002851"/>
                </a:solidFill>
                <a:latin typeface="Arial"/>
                <a:cs typeface="Arial"/>
              </a:rPr>
              <a:t> </a:t>
            </a:r>
            <a:r>
              <a:rPr sz="2400" b="1" spc="-25" dirty="0">
                <a:solidFill>
                  <a:srgbClr val="002851"/>
                </a:solidFill>
                <a:latin typeface="Arial"/>
                <a:cs typeface="Arial"/>
              </a:rPr>
              <a:t>ÓRA</a:t>
            </a:r>
            <a:endParaRPr sz="2400" dirty="0">
              <a:latin typeface="Arial"/>
              <a:cs typeface="Arial"/>
            </a:endParaRPr>
          </a:p>
          <a:p>
            <a:pPr marL="299085" indent="-287020">
              <a:lnSpc>
                <a:spcPct val="100000"/>
              </a:lnSpc>
              <a:spcBef>
                <a:spcPts val="120"/>
              </a:spcBef>
              <a:buClr>
                <a:srgbClr val="002851"/>
              </a:buClr>
              <a:buSzPct val="83333"/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2400" dirty="0">
                <a:latin typeface="Calibri"/>
                <a:cs typeface="Calibri"/>
              </a:rPr>
              <a:t>Hospitálás</a:t>
            </a:r>
            <a:r>
              <a:rPr sz="2400" spc="-7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nem</a:t>
            </a:r>
            <a:r>
              <a:rPr sz="2400" spc="-6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szakos</a:t>
            </a:r>
            <a:r>
              <a:rPr sz="2400" spc="-6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órán,</a:t>
            </a:r>
            <a:r>
              <a:rPr sz="2400" spc="-5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foglalkozáson:</a:t>
            </a:r>
            <a:r>
              <a:rPr sz="2400" spc="-65" dirty="0">
                <a:latin typeface="Calibri"/>
                <a:cs typeface="Calibri"/>
              </a:rPr>
              <a:t> </a:t>
            </a:r>
            <a:r>
              <a:rPr lang="hu-HU" sz="2400" spc="-65" dirty="0">
                <a:latin typeface="Calibri"/>
                <a:cs typeface="Calibri"/>
              </a:rPr>
              <a:t>4</a:t>
            </a:r>
            <a:r>
              <a:rPr sz="2400" dirty="0">
                <a:latin typeface="Symbol"/>
                <a:cs typeface="Symbol"/>
              </a:rPr>
              <a:t></a:t>
            </a:r>
            <a:r>
              <a:rPr lang="hu-HU" sz="2400" dirty="0">
                <a:latin typeface="Calibri"/>
                <a:cs typeface="Calibri"/>
              </a:rPr>
              <a:t>8</a:t>
            </a:r>
            <a:r>
              <a:rPr sz="2400" spc="-60" dirty="0">
                <a:latin typeface="Calibri"/>
                <a:cs typeface="Calibri"/>
              </a:rPr>
              <a:t> </a:t>
            </a:r>
            <a:r>
              <a:rPr sz="2400" spc="-25" dirty="0">
                <a:latin typeface="Calibri"/>
                <a:cs typeface="Calibri"/>
              </a:rPr>
              <a:t>óra</a:t>
            </a:r>
            <a:endParaRPr sz="2400" dirty="0">
              <a:latin typeface="Calibri"/>
              <a:cs typeface="Calibri"/>
            </a:endParaRPr>
          </a:p>
          <a:p>
            <a:pPr marL="299085" indent="-287020">
              <a:lnSpc>
                <a:spcPct val="100000"/>
              </a:lnSpc>
              <a:spcBef>
                <a:spcPts val="409"/>
              </a:spcBef>
              <a:buClr>
                <a:srgbClr val="002851"/>
              </a:buClr>
              <a:buSzPct val="83333"/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2400" dirty="0">
                <a:latin typeface="Calibri"/>
                <a:cs typeface="Calibri"/>
              </a:rPr>
              <a:t>Szabadidős</a:t>
            </a:r>
            <a:r>
              <a:rPr sz="2400" spc="-6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programok</a:t>
            </a:r>
            <a:r>
              <a:rPr sz="2400" spc="-8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szervezése,</a:t>
            </a:r>
            <a:r>
              <a:rPr sz="2400" spc="-5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részvétel:</a:t>
            </a:r>
            <a:r>
              <a:rPr sz="2400" spc="-50" dirty="0">
                <a:latin typeface="Calibri"/>
                <a:cs typeface="Calibri"/>
              </a:rPr>
              <a:t> </a:t>
            </a:r>
            <a:r>
              <a:rPr lang="hu-HU" sz="2400" spc="-50" dirty="0">
                <a:latin typeface="Calibri"/>
                <a:cs typeface="Calibri"/>
              </a:rPr>
              <a:t>5</a:t>
            </a:r>
            <a:r>
              <a:rPr sz="2400" dirty="0">
                <a:latin typeface="Symbol"/>
                <a:cs typeface="Symbol"/>
              </a:rPr>
              <a:t></a:t>
            </a:r>
            <a:r>
              <a:rPr lang="hu-HU" sz="2400" dirty="0">
                <a:latin typeface="Calibri"/>
                <a:cs typeface="Calibri"/>
              </a:rPr>
              <a:t>8</a:t>
            </a:r>
            <a:r>
              <a:rPr sz="2400" spc="-70" dirty="0">
                <a:latin typeface="Calibri"/>
                <a:cs typeface="Calibri"/>
              </a:rPr>
              <a:t> </a:t>
            </a:r>
            <a:r>
              <a:rPr sz="2400" spc="-25" dirty="0">
                <a:latin typeface="Calibri"/>
                <a:cs typeface="Calibri"/>
              </a:rPr>
              <a:t>óra</a:t>
            </a:r>
            <a:endParaRPr sz="2400" dirty="0">
              <a:latin typeface="Calibri"/>
              <a:cs typeface="Calibri"/>
            </a:endParaRPr>
          </a:p>
          <a:p>
            <a:pPr marL="299085" indent="-287020">
              <a:lnSpc>
                <a:spcPct val="100000"/>
              </a:lnSpc>
              <a:spcBef>
                <a:spcPts val="395"/>
              </a:spcBef>
              <a:buClr>
                <a:srgbClr val="002851"/>
              </a:buClr>
              <a:buSzPct val="83333"/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2400" spc="-10" dirty="0">
                <a:latin typeface="Calibri"/>
                <a:cs typeface="Calibri"/>
              </a:rPr>
              <a:t>Részvétel</a:t>
            </a:r>
            <a:r>
              <a:rPr sz="2400" spc="-55" dirty="0">
                <a:latin typeface="Calibri"/>
                <a:cs typeface="Calibri"/>
              </a:rPr>
              <a:t> </a:t>
            </a:r>
            <a:r>
              <a:rPr sz="2400" spc="-20" dirty="0">
                <a:latin typeface="Calibri"/>
                <a:cs typeface="Calibri"/>
              </a:rPr>
              <a:t>osztályfőnök-</a:t>
            </a:r>
            <a:r>
              <a:rPr sz="2400" dirty="0">
                <a:latin typeface="Calibri"/>
                <a:cs typeface="Calibri"/>
              </a:rPr>
              <a:t>helyettesi,</a:t>
            </a:r>
            <a:r>
              <a:rPr sz="2400" spc="-6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ifjúságvédelmi</a:t>
            </a:r>
            <a:r>
              <a:rPr sz="2400" spc="-3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tevékenységben:</a:t>
            </a:r>
            <a:r>
              <a:rPr sz="2400" spc="-65" dirty="0">
                <a:latin typeface="Calibri"/>
                <a:cs typeface="Calibri"/>
              </a:rPr>
              <a:t> </a:t>
            </a:r>
            <a:r>
              <a:rPr lang="hu-HU" sz="2400" spc="-65" dirty="0">
                <a:latin typeface="Calibri"/>
                <a:cs typeface="Calibri"/>
              </a:rPr>
              <a:t>4</a:t>
            </a:r>
            <a:r>
              <a:rPr sz="2400" dirty="0">
                <a:latin typeface="Symbol"/>
                <a:cs typeface="Symbol"/>
              </a:rPr>
              <a:t></a:t>
            </a:r>
            <a:r>
              <a:rPr lang="hu-HU" sz="2400" dirty="0">
                <a:latin typeface="Calibri"/>
                <a:cs typeface="Calibri"/>
              </a:rPr>
              <a:t>7</a:t>
            </a:r>
            <a:r>
              <a:rPr sz="2400" spc="-50" dirty="0">
                <a:latin typeface="Calibri"/>
                <a:cs typeface="Calibri"/>
              </a:rPr>
              <a:t> </a:t>
            </a:r>
            <a:r>
              <a:rPr sz="2400" spc="-25" dirty="0">
                <a:latin typeface="Calibri"/>
                <a:cs typeface="Calibri"/>
              </a:rPr>
              <a:t>óra</a:t>
            </a:r>
            <a:endParaRPr sz="2400" dirty="0">
              <a:latin typeface="Calibri"/>
              <a:cs typeface="Calibri"/>
            </a:endParaRPr>
          </a:p>
          <a:p>
            <a:pPr marL="299085" indent="-287020">
              <a:lnSpc>
                <a:spcPct val="100000"/>
              </a:lnSpc>
              <a:spcBef>
                <a:spcPts val="409"/>
              </a:spcBef>
              <a:buClr>
                <a:srgbClr val="002851"/>
              </a:buClr>
              <a:buSzPct val="83333"/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2400" spc="-10" dirty="0">
                <a:latin typeface="Calibri"/>
                <a:cs typeface="Calibri"/>
              </a:rPr>
              <a:t>Helyettesítés,</a:t>
            </a:r>
            <a:r>
              <a:rPr sz="2400" spc="-3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ügyelet,</a:t>
            </a:r>
            <a:r>
              <a:rPr sz="2400" spc="-3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gyermekfelügyelet,</a:t>
            </a:r>
            <a:r>
              <a:rPr sz="2400" spc="-5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napközi:</a:t>
            </a:r>
            <a:r>
              <a:rPr sz="2400" dirty="0">
                <a:latin typeface="Calibri"/>
                <a:cs typeface="Calibri"/>
              </a:rPr>
              <a:t> </a:t>
            </a:r>
            <a:r>
              <a:rPr lang="hu-HU" sz="2400" dirty="0">
                <a:latin typeface="Calibri"/>
                <a:cs typeface="Calibri"/>
              </a:rPr>
              <a:t>5</a:t>
            </a:r>
            <a:r>
              <a:rPr sz="2400" dirty="0">
                <a:latin typeface="Symbol"/>
                <a:cs typeface="Symbol"/>
              </a:rPr>
              <a:t></a:t>
            </a:r>
            <a:r>
              <a:rPr lang="hu-HU" sz="2400" dirty="0">
                <a:latin typeface="Calibri"/>
                <a:cs typeface="Calibri"/>
              </a:rPr>
              <a:t>7</a:t>
            </a:r>
            <a:r>
              <a:rPr sz="2400" spc="-20" dirty="0">
                <a:latin typeface="Calibri"/>
                <a:cs typeface="Calibri"/>
              </a:rPr>
              <a:t> </a:t>
            </a:r>
            <a:r>
              <a:rPr sz="2400" spc="-25" dirty="0">
                <a:latin typeface="Calibri"/>
                <a:cs typeface="Calibri"/>
              </a:rPr>
              <a:t>óra</a:t>
            </a:r>
            <a:endParaRPr sz="2400" dirty="0">
              <a:latin typeface="Calibri"/>
              <a:cs typeface="Calibri"/>
            </a:endParaRPr>
          </a:p>
          <a:p>
            <a:pPr marL="299085" indent="-287020">
              <a:lnSpc>
                <a:spcPct val="100000"/>
              </a:lnSpc>
              <a:spcBef>
                <a:spcPts val="409"/>
              </a:spcBef>
              <a:buClr>
                <a:srgbClr val="002851"/>
              </a:buClr>
              <a:buSzPct val="83333"/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2400" spc="-10" dirty="0">
                <a:latin typeface="Calibri"/>
                <a:cs typeface="Calibri"/>
              </a:rPr>
              <a:t>Együttműködés</a:t>
            </a:r>
            <a:r>
              <a:rPr sz="2400" spc="-4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</a:t>
            </a:r>
            <a:r>
              <a:rPr sz="2400" spc="-3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családdal,</a:t>
            </a:r>
            <a:r>
              <a:rPr sz="2400" spc="-3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szakmai</a:t>
            </a:r>
            <a:r>
              <a:rPr sz="2400" spc="-2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és</a:t>
            </a:r>
            <a:r>
              <a:rPr sz="2400" spc="-2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támogató</a:t>
            </a:r>
            <a:r>
              <a:rPr sz="2400" spc="-55" dirty="0">
                <a:latin typeface="Calibri"/>
                <a:cs typeface="Calibri"/>
              </a:rPr>
              <a:t> </a:t>
            </a:r>
            <a:r>
              <a:rPr sz="2400" spc="-20" dirty="0">
                <a:latin typeface="Calibri"/>
                <a:cs typeface="Calibri"/>
              </a:rPr>
              <a:t>közösségekkel:</a:t>
            </a:r>
            <a:r>
              <a:rPr sz="2400" spc="-35" dirty="0">
                <a:latin typeface="Calibri"/>
                <a:cs typeface="Calibri"/>
              </a:rPr>
              <a:t> </a:t>
            </a:r>
            <a:r>
              <a:rPr lang="hu-HU" sz="2400" spc="-35" dirty="0">
                <a:latin typeface="Calibri"/>
                <a:cs typeface="Calibri"/>
              </a:rPr>
              <a:t>3</a:t>
            </a:r>
            <a:r>
              <a:rPr sz="2400" dirty="0">
                <a:latin typeface="Symbol"/>
                <a:cs typeface="Symbol"/>
              </a:rPr>
              <a:t></a:t>
            </a:r>
            <a:r>
              <a:rPr lang="hu-HU" sz="2400" dirty="0">
                <a:latin typeface="Calibri"/>
                <a:cs typeface="Calibri"/>
              </a:rPr>
              <a:t>4</a:t>
            </a:r>
            <a:r>
              <a:rPr sz="2400" spc="-25" dirty="0">
                <a:latin typeface="Calibri"/>
                <a:cs typeface="Calibri"/>
              </a:rPr>
              <a:t> óra</a:t>
            </a:r>
            <a:endParaRPr sz="2400" dirty="0">
              <a:latin typeface="Calibri"/>
              <a:cs typeface="Calibri"/>
            </a:endParaRPr>
          </a:p>
          <a:p>
            <a:pPr marL="299085" indent="-287020">
              <a:lnSpc>
                <a:spcPct val="100000"/>
              </a:lnSpc>
              <a:spcBef>
                <a:spcPts val="395"/>
              </a:spcBef>
              <a:buClr>
                <a:srgbClr val="002851"/>
              </a:buClr>
              <a:buSzPct val="83333"/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2400" dirty="0">
                <a:latin typeface="Calibri"/>
                <a:cs typeface="Calibri"/>
              </a:rPr>
              <a:t>Konzultáció</a:t>
            </a:r>
            <a:r>
              <a:rPr sz="2400" spc="-8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</a:t>
            </a:r>
            <a:r>
              <a:rPr sz="2400" spc="-5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mentorral:</a:t>
            </a:r>
            <a:r>
              <a:rPr sz="2400" spc="-65" dirty="0">
                <a:latin typeface="Calibri"/>
                <a:cs typeface="Calibri"/>
              </a:rPr>
              <a:t> </a:t>
            </a:r>
            <a:r>
              <a:rPr lang="hu-HU" sz="2400" dirty="0">
                <a:latin typeface="Calibri"/>
                <a:cs typeface="Calibri"/>
              </a:rPr>
              <a:t>9</a:t>
            </a:r>
            <a:r>
              <a:rPr sz="2400" dirty="0">
                <a:latin typeface="Symbol"/>
                <a:cs typeface="Symbol"/>
              </a:rPr>
              <a:t></a:t>
            </a:r>
            <a:r>
              <a:rPr lang="hu-HU" sz="2400" dirty="0">
                <a:latin typeface="Calibri"/>
                <a:cs typeface="Calibri"/>
              </a:rPr>
              <a:t>14</a:t>
            </a:r>
            <a:r>
              <a:rPr sz="2400" spc="-7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óra</a:t>
            </a:r>
            <a:r>
              <a:rPr sz="2400" spc="-5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(</a:t>
            </a:r>
            <a:r>
              <a:rPr sz="2400" dirty="0" err="1">
                <a:latin typeface="Calibri"/>
                <a:cs typeface="Calibri"/>
              </a:rPr>
              <a:t>heti</a:t>
            </a:r>
            <a:r>
              <a:rPr sz="2400" spc="-6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1</a:t>
            </a:r>
            <a:r>
              <a:rPr lang="hu-HU" sz="2400" dirty="0">
                <a:latin typeface="Calibri"/>
                <a:cs typeface="Calibri"/>
              </a:rPr>
              <a:t>,5</a:t>
            </a:r>
            <a:r>
              <a:rPr sz="2400" dirty="0">
                <a:latin typeface="Symbol"/>
                <a:cs typeface="Symbol"/>
              </a:rPr>
              <a:t></a:t>
            </a:r>
            <a:r>
              <a:rPr sz="2400" dirty="0">
                <a:latin typeface="Calibri"/>
                <a:cs typeface="Calibri"/>
              </a:rPr>
              <a:t>2</a:t>
            </a:r>
            <a:r>
              <a:rPr sz="2400" spc="-70" dirty="0">
                <a:latin typeface="Calibri"/>
                <a:cs typeface="Calibri"/>
              </a:rPr>
              <a:t> </a:t>
            </a:r>
            <a:r>
              <a:rPr sz="2400" spc="-20" dirty="0">
                <a:latin typeface="Calibri"/>
                <a:cs typeface="Calibri"/>
              </a:rPr>
              <a:t>óra)</a:t>
            </a:r>
            <a:endParaRPr sz="2400" dirty="0">
              <a:latin typeface="Calibri"/>
              <a:cs typeface="Calibri"/>
            </a:endParaRPr>
          </a:p>
          <a:p>
            <a:pPr marL="299085" indent="-287020">
              <a:lnSpc>
                <a:spcPct val="100000"/>
              </a:lnSpc>
              <a:spcBef>
                <a:spcPts val="409"/>
              </a:spcBef>
              <a:buClr>
                <a:srgbClr val="002851"/>
              </a:buClr>
              <a:buSzPct val="83333"/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2400" dirty="0">
                <a:latin typeface="Calibri"/>
                <a:cs typeface="Calibri"/>
              </a:rPr>
              <a:t>Konzultáció</a:t>
            </a:r>
            <a:r>
              <a:rPr sz="2400" spc="-8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az</a:t>
            </a:r>
            <a:r>
              <a:rPr sz="2400" spc="-5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iskola</a:t>
            </a:r>
            <a:r>
              <a:rPr sz="2400" spc="-5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más</a:t>
            </a:r>
            <a:r>
              <a:rPr sz="2400" spc="-6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pedagógusaival:</a:t>
            </a:r>
            <a:r>
              <a:rPr sz="2400" spc="-60" dirty="0">
                <a:latin typeface="Calibri"/>
                <a:cs typeface="Calibri"/>
              </a:rPr>
              <a:t> </a:t>
            </a:r>
            <a:r>
              <a:rPr lang="hu-HU" sz="2400" spc="-60" dirty="0">
                <a:latin typeface="Calibri"/>
                <a:cs typeface="Calibri"/>
              </a:rPr>
              <a:t>2</a:t>
            </a:r>
            <a:r>
              <a:rPr sz="2400" dirty="0">
                <a:latin typeface="Symbol"/>
                <a:cs typeface="Symbol"/>
              </a:rPr>
              <a:t></a:t>
            </a:r>
            <a:r>
              <a:rPr lang="hu-HU" sz="2400" dirty="0">
                <a:latin typeface="Calibri"/>
                <a:cs typeface="Calibri"/>
              </a:rPr>
              <a:t>4</a:t>
            </a:r>
            <a:r>
              <a:rPr sz="2400" spc="-70" dirty="0">
                <a:latin typeface="Calibri"/>
                <a:cs typeface="Calibri"/>
              </a:rPr>
              <a:t> </a:t>
            </a:r>
            <a:r>
              <a:rPr sz="2400" spc="-25" dirty="0">
                <a:latin typeface="Calibri"/>
                <a:cs typeface="Calibri"/>
              </a:rPr>
              <a:t>óra</a:t>
            </a:r>
            <a:endParaRPr sz="24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83691" y="1556130"/>
            <a:ext cx="10314940" cy="8788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lang="hu-HU" sz="2800" spc="-10" dirty="0"/>
              <a:t>MEGISMERÉS</a:t>
            </a:r>
            <a:r>
              <a:rPr lang="hu-HU" sz="2800" spc="-90" dirty="0"/>
              <a:t> </a:t>
            </a:r>
            <a:r>
              <a:rPr lang="hu-HU" sz="2800" dirty="0"/>
              <a:t>ÉS</a:t>
            </a:r>
            <a:r>
              <a:rPr lang="hu-HU" sz="2800" spc="-195" dirty="0"/>
              <a:t> </a:t>
            </a:r>
            <a:r>
              <a:rPr lang="hu-HU" sz="2800" dirty="0"/>
              <a:t>AZ</a:t>
            </a:r>
            <a:r>
              <a:rPr lang="hu-HU" sz="2800" spc="-100" dirty="0"/>
              <a:t> </a:t>
            </a:r>
            <a:r>
              <a:rPr lang="hu-HU" sz="2800" dirty="0"/>
              <a:t>EGYÉNI</a:t>
            </a:r>
            <a:r>
              <a:rPr lang="hu-HU" sz="2800" spc="-95" dirty="0"/>
              <a:t> </a:t>
            </a:r>
            <a:r>
              <a:rPr lang="hu-HU" sz="2800" dirty="0"/>
              <a:t>FEJLŐDÉSI</a:t>
            </a:r>
            <a:r>
              <a:rPr lang="hu-HU" sz="2800" spc="-80" dirty="0"/>
              <a:t> </a:t>
            </a:r>
            <a:r>
              <a:rPr lang="hu-HU" sz="2800" dirty="0"/>
              <a:t>ÚT</a:t>
            </a:r>
            <a:r>
              <a:rPr lang="hu-HU" sz="2800" spc="-180" dirty="0"/>
              <a:t> </a:t>
            </a:r>
            <a:r>
              <a:rPr lang="hu-HU" sz="2800" spc="-10" dirty="0"/>
              <a:t>AZONOSÍTÁSA </a:t>
            </a:r>
            <a:r>
              <a:rPr lang="hu-HU" sz="2800" dirty="0"/>
              <a:t>A</a:t>
            </a:r>
            <a:r>
              <a:rPr lang="hu-HU" sz="2800" spc="-180" dirty="0"/>
              <a:t> </a:t>
            </a:r>
            <a:r>
              <a:rPr lang="hu-HU" sz="2800" dirty="0"/>
              <a:t>FÉLÉV</a:t>
            </a:r>
            <a:r>
              <a:rPr lang="hu-HU" sz="2800" spc="-80" dirty="0"/>
              <a:t> </a:t>
            </a:r>
            <a:r>
              <a:rPr lang="hu-HU" sz="2800" dirty="0"/>
              <a:t>SORÁN:</a:t>
            </a:r>
            <a:r>
              <a:rPr lang="hu-HU" sz="2800" spc="-55" dirty="0"/>
              <a:t> </a:t>
            </a:r>
            <a:r>
              <a:rPr lang="hu-HU" sz="2800" dirty="0"/>
              <a:t>22</a:t>
            </a:r>
            <a:r>
              <a:rPr lang="hu-HU" sz="2800" dirty="0">
                <a:latin typeface="Symbol"/>
                <a:cs typeface="Symbol"/>
              </a:rPr>
              <a:t></a:t>
            </a:r>
            <a:r>
              <a:rPr lang="hu-HU" sz="2800" dirty="0"/>
              <a:t>36</a:t>
            </a:r>
            <a:r>
              <a:rPr lang="hu-HU" sz="2800" spc="-85" dirty="0"/>
              <a:t> </a:t>
            </a:r>
            <a:r>
              <a:rPr lang="hu-HU" sz="2800" spc="-25" dirty="0"/>
              <a:t>ÓRA</a:t>
            </a:r>
            <a:endParaRPr lang="hu-HU" sz="2800" dirty="0">
              <a:latin typeface="Symbol"/>
              <a:cs typeface="Symbo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83691" y="2365738"/>
            <a:ext cx="10351770" cy="2460625"/>
          </a:xfrm>
          <a:prstGeom prst="rect">
            <a:avLst/>
          </a:prstGeom>
        </p:spPr>
        <p:txBody>
          <a:bodyPr vert="horz" wrap="square" lIns="0" tIns="74295" rIns="0" bIns="0" rtlCol="0">
            <a:spAutoFit/>
          </a:bodyPr>
          <a:lstStyle/>
          <a:p>
            <a:pPr marL="299085" indent="-287020">
              <a:lnSpc>
                <a:spcPct val="100000"/>
              </a:lnSpc>
              <a:spcBef>
                <a:spcPts val="585"/>
              </a:spcBef>
              <a:buClr>
                <a:srgbClr val="002851"/>
              </a:buClr>
              <a:buSzPct val="71428"/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lang="hu-HU" sz="2800" dirty="0">
                <a:latin typeface="Calibri"/>
                <a:cs typeface="Calibri"/>
              </a:rPr>
              <a:t>Az</a:t>
            </a:r>
            <a:r>
              <a:rPr lang="hu-HU" sz="2800" spc="-70" dirty="0">
                <a:latin typeface="Calibri"/>
                <a:cs typeface="Calibri"/>
              </a:rPr>
              <a:t> </a:t>
            </a:r>
            <a:r>
              <a:rPr lang="hu-HU" sz="2800" spc="-10" dirty="0">
                <a:latin typeface="Calibri"/>
                <a:cs typeface="Calibri"/>
              </a:rPr>
              <a:t>iskola,</a:t>
            </a:r>
            <a:r>
              <a:rPr lang="hu-HU" sz="2800" spc="-65" dirty="0">
                <a:latin typeface="Calibri"/>
                <a:cs typeface="Calibri"/>
              </a:rPr>
              <a:t> </a:t>
            </a:r>
            <a:r>
              <a:rPr lang="hu-HU" sz="2800" dirty="0">
                <a:latin typeface="Calibri"/>
                <a:cs typeface="Calibri"/>
              </a:rPr>
              <a:t>a</a:t>
            </a:r>
            <a:r>
              <a:rPr lang="hu-HU" sz="2800" spc="-70" dirty="0">
                <a:latin typeface="Calibri"/>
                <a:cs typeface="Calibri"/>
              </a:rPr>
              <a:t> </a:t>
            </a:r>
            <a:r>
              <a:rPr lang="hu-HU" sz="2800" spc="-10" dirty="0">
                <a:latin typeface="Calibri"/>
                <a:cs typeface="Calibri"/>
              </a:rPr>
              <a:t>diákok</a:t>
            </a:r>
            <a:r>
              <a:rPr lang="hu-HU" sz="2800" spc="-55" dirty="0">
                <a:latin typeface="Calibri"/>
                <a:cs typeface="Calibri"/>
              </a:rPr>
              <a:t> </a:t>
            </a:r>
            <a:r>
              <a:rPr lang="hu-HU" sz="2800" dirty="0">
                <a:latin typeface="Calibri"/>
                <a:cs typeface="Calibri"/>
              </a:rPr>
              <a:t>és</a:t>
            </a:r>
            <a:r>
              <a:rPr lang="hu-HU" sz="2800" spc="-60" dirty="0">
                <a:latin typeface="Calibri"/>
                <a:cs typeface="Calibri"/>
              </a:rPr>
              <a:t> </a:t>
            </a:r>
            <a:r>
              <a:rPr lang="hu-HU" sz="2800" dirty="0">
                <a:latin typeface="Calibri"/>
                <a:cs typeface="Calibri"/>
              </a:rPr>
              <a:t>a</a:t>
            </a:r>
            <a:r>
              <a:rPr lang="hu-HU" sz="2800" spc="-70" dirty="0">
                <a:latin typeface="Calibri"/>
                <a:cs typeface="Calibri"/>
              </a:rPr>
              <a:t> </a:t>
            </a:r>
            <a:r>
              <a:rPr lang="hu-HU" sz="2800" spc="-10" dirty="0">
                <a:latin typeface="Calibri"/>
                <a:cs typeface="Calibri"/>
              </a:rPr>
              <a:t>pedagógusok</a:t>
            </a:r>
            <a:r>
              <a:rPr lang="hu-HU" sz="2800" spc="-45" dirty="0">
                <a:latin typeface="Calibri"/>
                <a:cs typeface="Calibri"/>
              </a:rPr>
              <a:t> </a:t>
            </a:r>
            <a:r>
              <a:rPr lang="hu-HU" sz="2800" spc="-10" dirty="0">
                <a:latin typeface="Calibri"/>
                <a:cs typeface="Calibri"/>
              </a:rPr>
              <a:t>megismerése:</a:t>
            </a:r>
            <a:r>
              <a:rPr lang="hu-HU" sz="2800" spc="-70" dirty="0">
                <a:latin typeface="Calibri"/>
                <a:cs typeface="Calibri"/>
              </a:rPr>
              <a:t> </a:t>
            </a:r>
            <a:r>
              <a:rPr lang="hu-HU" sz="2800" dirty="0">
                <a:latin typeface="Calibri"/>
                <a:cs typeface="Calibri"/>
              </a:rPr>
              <a:t>6</a:t>
            </a:r>
            <a:r>
              <a:rPr lang="hu-HU" sz="2800" dirty="0">
                <a:solidFill>
                  <a:srgbClr val="002851"/>
                </a:solidFill>
                <a:latin typeface="Symbol"/>
                <a:cs typeface="Symbol"/>
              </a:rPr>
              <a:t></a:t>
            </a:r>
            <a:r>
              <a:rPr lang="hu-HU" sz="2800" dirty="0">
                <a:latin typeface="Calibri"/>
                <a:cs typeface="Calibri"/>
              </a:rPr>
              <a:t>10</a:t>
            </a:r>
            <a:r>
              <a:rPr lang="hu-HU" sz="2800" spc="-35" dirty="0">
                <a:latin typeface="Calibri"/>
                <a:cs typeface="Calibri"/>
              </a:rPr>
              <a:t> </a:t>
            </a:r>
            <a:r>
              <a:rPr lang="hu-HU" sz="2800" spc="-25" dirty="0">
                <a:latin typeface="Calibri"/>
                <a:cs typeface="Calibri"/>
              </a:rPr>
              <a:t>óra</a:t>
            </a:r>
            <a:endParaRPr lang="hu-HU" sz="2800" dirty="0">
              <a:latin typeface="Calibri"/>
              <a:cs typeface="Calibri"/>
            </a:endParaRPr>
          </a:p>
          <a:p>
            <a:pPr marL="299085" indent="-287020">
              <a:lnSpc>
                <a:spcPct val="100000"/>
              </a:lnSpc>
              <a:spcBef>
                <a:spcPts val="480"/>
              </a:spcBef>
              <a:buClr>
                <a:srgbClr val="002851"/>
              </a:buClr>
              <a:buSzPct val="71428"/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lang="hu-HU" sz="2800" dirty="0">
                <a:latin typeface="Calibri"/>
                <a:cs typeface="Calibri"/>
              </a:rPr>
              <a:t>Az</a:t>
            </a:r>
            <a:r>
              <a:rPr lang="hu-HU" sz="2800" spc="-80" dirty="0">
                <a:latin typeface="Calibri"/>
                <a:cs typeface="Calibri"/>
              </a:rPr>
              <a:t> </a:t>
            </a:r>
            <a:r>
              <a:rPr lang="hu-HU" sz="2800" dirty="0">
                <a:latin typeface="Calibri"/>
                <a:cs typeface="Calibri"/>
              </a:rPr>
              <a:t>egyéni</a:t>
            </a:r>
            <a:r>
              <a:rPr lang="hu-HU" sz="2800" spc="-90" dirty="0">
                <a:latin typeface="Calibri"/>
                <a:cs typeface="Calibri"/>
              </a:rPr>
              <a:t> </a:t>
            </a:r>
            <a:r>
              <a:rPr lang="hu-HU" sz="2800" spc="-10" dirty="0">
                <a:latin typeface="Calibri"/>
                <a:cs typeface="Calibri"/>
              </a:rPr>
              <a:t>fejlődési</a:t>
            </a:r>
            <a:r>
              <a:rPr lang="hu-HU" sz="2800" spc="-65" dirty="0">
                <a:latin typeface="Calibri"/>
                <a:cs typeface="Calibri"/>
              </a:rPr>
              <a:t> </a:t>
            </a:r>
            <a:r>
              <a:rPr lang="hu-HU" sz="2800" dirty="0">
                <a:latin typeface="Calibri"/>
                <a:cs typeface="Calibri"/>
              </a:rPr>
              <a:t>terv</a:t>
            </a:r>
            <a:r>
              <a:rPr lang="hu-HU" sz="2800" spc="-75" dirty="0">
                <a:latin typeface="Calibri"/>
                <a:cs typeface="Calibri"/>
              </a:rPr>
              <a:t> </a:t>
            </a:r>
            <a:r>
              <a:rPr lang="hu-HU" sz="2800" spc="-20" dirty="0">
                <a:latin typeface="Calibri"/>
                <a:cs typeface="Calibri"/>
              </a:rPr>
              <a:t>elkészítése,</a:t>
            </a:r>
            <a:r>
              <a:rPr lang="hu-HU" sz="2800" spc="-90" dirty="0">
                <a:latin typeface="Calibri"/>
                <a:cs typeface="Calibri"/>
              </a:rPr>
              <a:t> </a:t>
            </a:r>
            <a:r>
              <a:rPr lang="hu-HU" sz="2800" spc="-20" dirty="0">
                <a:latin typeface="Calibri"/>
                <a:cs typeface="Calibri"/>
              </a:rPr>
              <a:t>követése:</a:t>
            </a:r>
            <a:r>
              <a:rPr lang="hu-HU" sz="2800" spc="-75" dirty="0">
                <a:latin typeface="Calibri"/>
                <a:cs typeface="Calibri"/>
              </a:rPr>
              <a:t> </a:t>
            </a:r>
            <a:r>
              <a:rPr lang="hu-HU" sz="2800" dirty="0">
                <a:latin typeface="Calibri"/>
                <a:cs typeface="Calibri"/>
              </a:rPr>
              <a:t>6</a:t>
            </a:r>
            <a:r>
              <a:rPr lang="hu-HU" sz="2800" dirty="0">
                <a:solidFill>
                  <a:srgbClr val="002851"/>
                </a:solidFill>
                <a:latin typeface="Symbol"/>
                <a:cs typeface="Symbol"/>
              </a:rPr>
              <a:t></a:t>
            </a:r>
            <a:r>
              <a:rPr lang="hu-HU" sz="2800" dirty="0">
                <a:latin typeface="Calibri"/>
                <a:cs typeface="Calibri"/>
              </a:rPr>
              <a:t>10</a:t>
            </a:r>
            <a:r>
              <a:rPr lang="hu-HU" sz="2800" spc="-40" dirty="0">
                <a:latin typeface="Calibri"/>
                <a:cs typeface="Calibri"/>
              </a:rPr>
              <a:t> </a:t>
            </a:r>
            <a:r>
              <a:rPr lang="hu-HU" sz="2800" spc="-25" dirty="0">
                <a:latin typeface="Calibri"/>
                <a:cs typeface="Calibri"/>
              </a:rPr>
              <a:t>óra</a:t>
            </a:r>
            <a:endParaRPr lang="hu-HU" sz="2800" dirty="0">
              <a:latin typeface="Calibri"/>
              <a:cs typeface="Calibri"/>
            </a:endParaRPr>
          </a:p>
          <a:p>
            <a:pPr marL="299085" marR="5080" indent="-287020">
              <a:lnSpc>
                <a:spcPct val="113900"/>
              </a:lnSpc>
              <a:buClr>
                <a:srgbClr val="002851"/>
              </a:buClr>
              <a:buSzPct val="71428"/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lang="hu-HU" sz="2800" spc="-10" dirty="0">
                <a:latin typeface="Calibri"/>
                <a:cs typeface="Calibri"/>
              </a:rPr>
              <a:t>Konzultáció</a:t>
            </a:r>
            <a:r>
              <a:rPr lang="hu-HU" sz="2800" spc="-75" dirty="0">
                <a:latin typeface="Calibri"/>
                <a:cs typeface="Calibri"/>
              </a:rPr>
              <a:t> </a:t>
            </a:r>
            <a:r>
              <a:rPr lang="hu-HU" sz="2800" dirty="0">
                <a:latin typeface="Calibri"/>
                <a:cs typeface="Calibri"/>
              </a:rPr>
              <a:t>a</a:t>
            </a:r>
            <a:r>
              <a:rPr lang="hu-HU" sz="2800" spc="-80" dirty="0">
                <a:latin typeface="Calibri"/>
                <a:cs typeface="Calibri"/>
              </a:rPr>
              <a:t> </a:t>
            </a:r>
            <a:r>
              <a:rPr lang="hu-HU" sz="2800" spc="-10" dirty="0">
                <a:latin typeface="Calibri"/>
                <a:cs typeface="Calibri"/>
              </a:rPr>
              <a:t>mentorral</a:t>
            </a:r>
            <a:r>
              <a:rPr lang="hu-HU" sz="2800" spc="-70" dirty="0">
                <a:latin typeface="Calibri"/>
                <a:cs typeface="Calibri"/>
              </a:rPr>
              <a:t> </a:t>
            </a:r>
            <a:r>
              <a:rPr lang="hu-HU" sz="2800" dirty="0">
                <a:latin typeface="Calibri"/>
                <a:cs typeface="Calibri"/>
              </a:rPr>
              <a:t>az</a:t>
            </a:r>
            <a:r>
              <a:rPr lang="hu-HU" sz="2800" spc="-80" dirty="0">
                <a:latin typeface="Calibri"/>
                <a:cs typeface="Calibri"/>
              </a:rPr>
              <a:t> </a:t>
            </a:r>
            <a:r>
              <a:rPr lang="hu-HU" sz="2800" spc="-20" dirty="0">
                <a:latin typeface="Calibri"/>
                <a:cs typeface="Calibri"/>
              </a:rPr>
              <a:t>iskoláról,</a:t>
            </a:r>
            <a:r>
              <a:rPr lang="hu-HU" sz="2800" spc="-75" dirty="0">
                <a:latin typeface="Calibri"/>
                <a:cs typeface="Calibri"/>
              </a:rPr>
              <a:t> </a:t>
            </a:r>
            <a:r>
              <a:rPr lang="hu-HU" sz="2800" dirty="0">
                <a:latin typeface="Calibri"/>
                <a:cs typeface="Calibri"/>
              </a:rPr>
              <a:t>a</a:t>
            </a:r>
            <a:r>
              <a:rPr lang="hu-HU" sz="2800" spc="-75" dirty="0">
                <a:latin typeface="Calibri"/>
                <a:cs typeface="Calibri"/>
              </a:rPr>
              <a:t> </a:t>
            </a:r>
            <a:r>
              <a:rPr lang="hu-HU" sz="2800" spc="-20" dirty="0">
                <a:latin typeface="Calibri"/>
                <a:cs typeface="Calibri"/>
              </a:rPr>
              <a:t>diákokról,</a:t>
            </a:r>
            <a:r>
              <a:rPr lang="hu-HU" sz="2800" spc="-65" dirty="0">
                <a:latin typeface="Calibri"/>
                <a:cs typeface="Calibri"/>
              </a:rPr>
              <a:t> </a:t>
            </a:r>
            <a:r>
              <a:rPr lang="hu-HU" sz="2800" dirty="0">
                <a:latin typeface="Calibri"/>
                <a:cs typeface="Calibri"/>
              </a:rPr>
              <a:t>a</a:t>
            </a:r>
            <a:r>
              <a:rPr lang="hu-HU" sz="2800" spc="-80" dirty="0">
                <a:latin typeface="Calibri"/>
                <a:cs typeface="Calibri"/>
              </a:rPr>
              <a:t> </a:t>
            </a:r>
            <a:r>
              <a:rPr lang="hu-HU" sz="2800" dirty="0">
                <a:latin typeface="Calibri"/>
                <a:cs typeface="Calibri"/>
              </a:rPr>
              <a:t>tanári</a:t>
            </a:r>
            <a:r>
              <a:rPr lang="hu-HU" sz="2800" spc="-80" dirty="0">
                <a:latin typeface="Calibri"/>
                <a:cs typeface="Calibri"/>
              </a:rPr>
              <a:t> </a:t>
            </a:r>
            <a:r>
              <a:rPr lang="hu-HU" sz="2800" spc="-10" dirty="0">
                <a:latin typeface="Calibri"/>
                <a:cs typeface="Calibri"/>
              </a:rPr>
              <a:t>munkáról,</a:t>
            </a:r>
            <a:r>
              <a:rPr lang="hu-HU" sz="2800" spc="-50" dirty="0">
                <a:latin typeface="Calibri"/>
                <a:cs typeface="Calibri"/>
              </a:rPr>
              <a:t> </a:t>
            </a:r>
            <a:r>
              <a:rPr lang="hu-HU" sz="2800" spc="-25" dirty="0">
                <a:latin typeface="Calibri"/>
                <a:cs typeface="Calibri"/>
              </a:rPr>
              <a:t>az </a:t>
            </a:r>
            <a:r>
              <a:rPr lang="hu-HU" sz="2800" dirty="0">
                <a:latin typeface="Calibri"/>
                <a:cs typeface="Calibri"/>
              </a:rPr>
              <a:t>egyéni</a:t>
            </a:r>
            <a:r>
              <a:rPr lang="hu-HU" sz="2800" spc="-105" dirty="0">
                <a:latin typeface="Calibri"/>
                <a:cs typeface="Calibri"/>
              </a:rPr>
              <a:t> </a:t>
            </a:r>
            <a:r>
              <a:rPr lang="hu-HU" sz="2800" spc="-10" dirty="0">
                <a:latin typeface="Calibri"/>
                <a:cs typeface="Calibri"/>
              </a:rPr>
              <a:t>fejlődési</a:t>
            </a:r>
            <a:r>
              <a:rPr lang="hu-HU" sz="2800" spc="-80" dirty="0">
                <a:latin typeface="Calibri"/>
                <a:cs typeface="Calibri"/>
              </a:rPr>
              <a:t> </a:t>
            </a:r>
            <a:r>
              <a:rPr lang="hu-HU" sz="2800" spc="-10" dirty="0">
                <a:latin typeface="Calibri"/>
                <a:cs typeface="Calibri"/>
              </a:rPr>
              <a:t>tervről:</a:t>
            </a:r>
            <a:r>
              <a:rPr lang="hu-HU" sz="2800" spc="-90" dirty="0">
                <a:latin typeface="Calibri"/>
                <a:cs typeface="Calibri"/>
              </a:rPr>
              <a:t> </a:t>
            </a:r>
            <a:r>
              <a:rPr lang="hu-HU" sz="2800" dirty="0">
                <a:latin typeface="Calibri"/>
                <a:cs typeface="Calibri"/>
              </a:rPr>
              <a:t>4</a:t>
            </a:r>
            <a:r>
              <a:rPr lang="hu-HU" sz="2800" dirty="0">
                <a:solidFill>
                  <a:srgbClr val="002851"/>
                </a:solidFill>
                <a:latin typeface="Symbol"/>
                <a:cs typeface="Symbol"/>
              </a:rPr>
              <a:t></a:t>
            </a:r>
            <a:r>
              <a:rPr lang="hu-HU" sz="2800" dirty="0">
                <a:latin typeface="Calibri"/>
                <a:cs typeface="Calibri"/>
              </a:rPr>
              <a:t>8</a:t>
            </a:r>
            <a:r>
              <a:rPr lang="hu-HU" sz="2800" spc="-80" dirty="0">
                <a:latin typeface="Calibri"/>
                <a:cs typeface="Calibri"/>
              </a:rPr>
              <a:t> </a:t>
            </a:r>
            <a:r>
              <a:rPr lang="hu-HU" sz="2800" spc="-25" dirty="0">
                <a:latin typeface="Calibri"/>
                <a:cs typeface="Calibri"/>
              </a:rPr>
              <a:t>óra</a:t>
            </a:r>
            <a:endParaRPr lang="hu-HU" sz="2800" dirty="0">
              <a:latin typeface="Calibri"/>
              <a:cs typeface="Calibri"/>
            </a:endParaRPr>
          </a:p>
          <a:p>
            <a:pPr marL="299085" indent="-287020">
              <a:lnSpc>
                <a:spcPct val="100000"/>
              </a:lnSpc>
              <a:spcBef>
                <a:spcPts val="475"/>
              </a:spcBef>
              <a:buClr>
                <a:srgbClr val="002851"/>
              </a:buClr>
              <a:buSzPct val="71428"/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lang="hu-HU" sz="2800" spc="-10" dirty="0">
                <a:latin typeface="Calibri"/>
                <a:cs typeface="Calibri"/>
              </a:rPr>
              <a:t>Konzultáció</a:t>
            </a:r>
            <a:r>
              <a:rPr lang="hu-HU" sz="2800" spc="-80" dirty="0">
                <a:latin typeface="Calibri"/>
                <a:cs typeface="Calibri"/>
              </a:rPr>
              <a:t> </a:t>
            </a:r>
            <a:r>
              <a:rPr lang="hu-HU" sz="2800" dirty="0">
                <a:latin typeface="Calibri"/>
                <a:cs typeface="Calibri"/>
              </a:rPr>
              <a:t>az</a:t>
            </a:r>
            <a:r>
              <a:rPr lang="hu-HU" sz="2800" spc="-90" dirty="0">
                <a:latin typeface="Calibri"/>
                <a:cs typeface="Calibri"/>
              </a:rPr>
              <a:t> </a:t>
            </a:r>
            <a:r>
              <a:rPr lang="hu-HU" sz="2800" spc="-10" dirty="0">
                <a:latin typeface="Calibri"/>
                <a:cs typeface="Calibri"/>
              </a:rPr>
              <a:t>iskola</a:t>
            </a:r>
            <a:r>
              <a:rPr lang="hu-HU" sz="2800" spc="-75" dirty="0">
                <a:latin typeface="Calibri"/>
                <a:cs typeface="Calibri"/>
              </a:rPr>
              <a:t> </a:t>
            </a:r>
            <a:r>
              <a:rPr lang="hu-HU" sz="2800" dirty="0">
                <a:latin typeface="Calibri"/>
                <a:cs typeface="Calibri"/>
              </a:rPr>
              <a:t>más</a:t>
            </a:r>
            <a:r>
              <a:rPr lang="hu-HU" sz="2800" spc="-70" dirty="0">
                <a:latin typeface="Calibri"/>
                <a:cs typeface="Calibri"/>
              </a:rPr>
              <a:t> </a:t>
            </a:r>
            <a:r>
              <a:rPr lang="hu-HU" sz="2800" spc="-10" dirty="0">
                <a:latin typeface="Calibri"/>
                <a:cs typeface="Calibri"/>
              </a:rPr>
              <a:t>pedagógusaival:</a:t>
            </a:r>
            <a:r>
              <a:rPr lang="hu-HU" sz="2800" spc="-80" dirty="0">
                <a:latin typeface="Calibri"/>
                <a:cs typeface="Calibri"/>
              </a:rPr>
              <a:t> </a:t>
            </a:r>
            <a:r>
              <a:rPr lang="hu-HU" sz="2800" dirty="0">
                <a:latin typeface="Calibri"/>
                <a:cs typeface="Calibri"/>
              </a:rPr>
              <a:t>2</a:t>
            </a:r>
            <a:r>
              <a:rPr lang="hu-HU" sz="2800" dirty="0">
                <a:solidFill>
                  <a:srgbClr val="002851"/>
                </a:solidFill>
                <a:latin typeface="Symbol"/>
                <a:cs typeface="Symbol"/>
              </a:rPr>
              <a:t></a:t>
            </a:r>
            <a:r>
              <a:rPr lang="hu-HU" sz="2800" dirty="0">
                <a:latin typeface="Calibri"/>
                <a:cs typeface="Calibri"/>
              </a:rPr>
              <a:t>4</a:t>
            </a:r>
            <a:r>
              <a:rPr lang="hu-HU" sz="2800" spc="-70" dirty="0">
                <a:latin typeface="Calibri"/>
                <a:cs typeface="Calibri"/>
              </a:rPr>
              <a:t> </a:t>
            </a:r>
            <a:r>
              <a:rPr lang="hu-HU" sz="2800" spc="-25" dirty="0">
                <a:latin typeface="Calibri"/>
                <a:cs typeface="Calibri"/>
              </a:rPr>
              <a:t>óra</a:t>
            </a:r>
            <a:endParaRPr lang="hu-HU" sz="2800" dirty="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56615" y="424941"/>
            <a:ext cx="10938510" cy="62837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2000" b="1" dirty="0">
                <a:solidFill>
                  <a:srgbClr val="002851"/>
                </a:solidFill>
                <a:latin typeface="Arial"/>
                <a:cs typeface="Arial"/>
              </a:rPr>
              <a:t>A</a:t>
            </a:r>
            <a:r>
              <a:rPr sz="2000" b="1" spc="-125" dirty="0">
                <a:solidFill>
                  <a:srgbClr val="002851"/>
                </a:solidFill>
                <a:latin typeface="Arial"/>
                <a:cs typeface="Arial"/>
              </a:rPr>
              <a:t> </a:t>
            </a:r>
            <a:r>
              <a:rPr sz="2000" b="1" spc="-10" dirty="0">
                <a:solidFill>
                  <a:srgbClr val="002851"/>
                </a:solidFill>
                <a:latin typeface="Arial"/>
                <a:cs typeface="Arial"/>
              </a:rPr>
              <a:t>HALLGATÓI</a:t>
            </a:r>
            <a:r>
              <a:rPr sz="2000" b="1" spc="-35" dirty="0">
                <a:solidFill>
                  <a:srgbClr val="002851"/>
                </a:solidFill>
                <a:latin typeface="Arial"/>
                <a:cs typeface="Arial"/>
              </a:rPr>
              <a:t> </a:t>
            </a:r>
            <a:r>
              <a:rPr sz="2000" b="1" dirty="0">
                <a:solidFill>
                  <a:srgbClr val="002851"/>
                </a:solidFill>
                <a:latin typeface="Arial"/>
                <a:cs typeface="Arial"/>
              </a:rPr>
              <a:t>TEVÉKENYSÉGEK</a:t>
            </a:r>
            <a:r>
              <a:rPr sz="2000" b="1" spc="-15" dirty="0">
                <a:solidFill>
                  <a:srgbClr val="002851"/>
                </a:solidFill>
                <a:latin typeface="Arial"/>
                <a:cs typeface="Arial"/>
              </a:rPr>
              <a:t> </a:t>
            </a:r>
            <a:r>
              <a:rPr sz="2000" b="1" dirty="0">
                <a:solidFill>
                  <a:srgbClr val="002851"/>
                </a:solidFill>
                <a:latin typeface="Arial"/>
                <a:cs typeface="Arial"/>
              </a:rPr>
              <a:t>TÍPUSAI</a:t>
            </a:r>
            <a:r>
              <a:rPr sz="2000" b="1" spc="-45" dirty="0">
                <a:solidFill>
                  <a:srgbClr val="002851"/>
                </a:solidFill>
                <a:latin typeface="Arial"/>
                <a:cs typeface="Arial"/>
              </a:rPr>
              <a:t> </a:t>
            </a:r>
            <a:r>
              <a:rPr sz="2000" b="1" dirty="0">
                <a:solidFill>
                  <a:srgbClr val="002851"/>
                </a:solidFill>
                <a:latin typeface="Arial"/>
                <a:cs typeface="Arial"/>
              </a:rPr>
              <a:t>ÖSSZEFÜGGŐ</a:t>
            </a:r>
            <a:r>
              <a:rPr sz="2000" b="1" spc="-65" dirty="0">
                <a:solidFill>
                  <a:srgbClr val="002851"/>
                </a:solidFill>
                <a:latin typeface="Arial"/>
                <a:cs typeface="Arial"/>
              </a:rPr>
              <a:t> </a:t>
            </a:r>
            <a:r>
              <a:rPr sz="2000" b="1" dirty="0">
                <a:solidFill>
                  <a:srgbClr val="002851"/>
                </a:solidFill>
                <a:latin typeface="Arial"/>
                <a:cs typeface="Arial"/>
              </a:rPr>
              <a:t>EGYÉNI</a:t>
            </a:r>
            <a:r>
              <a:rPr sz="2000" b="1" spc="-40" dirty="0">
                <a:solidFill>
                  <a:srgbClr val="002851"/>
                </a:solidFill>
                <a:latin typeface="Arial"/>
                <a:cs typeface="Arial"/>
              </a:rPr>
              <a:t> </a:t>
            </a:r>
            <a:r>
              <a:rPr sz="2000" b="1" spc="-10" dirty="0">
                <a:solidFill>
                  <a:srgbClr val="002851"/>
                </a:solidFill>
                <a:latin typeface="Arial"/>
                <a:cs typeface="Arial"/>
              </a:rPr>
              <a:t>ISKOLAI </a:t>
            </a:r>
            <a:r>
              <a:rPr sz="2000" b="1" spc="-35" dirty="0">
                <a:solidFill>
                  <a:srgbClr val="002851"/>
                </a:solidFill>
                <a:latin typeface="Arial"/>
                <a:cs typeface="Arial"/>
              </a:rPr>
              <a:t>GYAKORLATON</a:t>
            </a:r>
            <a:r>
              <a:rPr sz="2000" b="1" spc="-75" dirty="0">
                <a:solidFill>
                  <a:srgbClr val="002851"/>
                </a:solidFill>
                <a:latin typeface="Arial"/>
                <a:cs typeface="Arial"/>
              </a:rPr>
              <a:t> </a:t>
            </a:r>
            <a:r>
              <a:rPr sz="2000" b="1" spc="-10" dirty="0">
                <a:solidFill>
                  <a:srgbClr val="002851"/>
                </a:solidFill>
                <a:latin typeface="Arial"/>
                <a:cs typeface="Arial"/>
              </a:rPr>
              <a:t>(</a:t>
            </a:r>
            <a:r>
              <a:rPr sz="2000" b="1" spc="-10" dirty="0">
                <a:solidFill>
                  <a:srgbClr val="C00000"/>
                </a:solidFill>
                <a:latin typeface="Arial"/>
                <a:cs typeface="Arial"/>
              </a:rPr>
              <a:t>NAPPALI</a:t>
            </a:r>
            <a:r>
              <a:rPr sz="2000" b="1" spc="-60" dirty="0">
                <a:solidFill>
                  <a:srgbClr val="002851"/>
                </a:solidFill>
                <a:latin typeface="Arial"/>
                <a:cs typeface="Arial"/>
              </a:rPr>
              <a:t> </a:t>
            </a:r>
            <a:r>
              <a:rPr sz="2000" b="1" dirty="0">
                <a:solidFill>
                  <a:srgbClr val="002851"/>
                </a:solidFill>
                <a:latin typeface="Arial"/>
                <a:cs typeface="Arial"/>
              </a:rPr>
              <a:t>MUNKARENDŰ</a:t>
            </a:r>
            <a:r>
              <a:rPr sz="2000" b="1" spc="-35" dirty="0">
                <a:solidFill>
                  <a:srgbClr val="002851"/>
                </a:solidFill>
                <a:latin typeface="Arial"/>
                <a:cs typeface="Arial"/>
              </a:rPr>
              <a:t> </a:t>
            </a:r>
            <a:r>
              <a:rPr sz="2000" b="1" spc="-10" dirty="0">
                <a:solidFill>
                  <a:srgbClr val="002851"/>
                </a:solidFill>
                <a:latin typeface="Arial"/>
                <a:cs typeface="Arial"/>
              </a:rPr>
              <a:t>RTAK)</a:t>
            </a:r>
            <a:r>
              <a:rPr lang="hu-HU" sz="2000" b="1" spc="-10" dirty="0">
                <a:solidFill>
                  <a:srgbClr val="002851"/>
                </a:solidFill>
                <a:latin typeface="Arial"/>
                <a:cs typeface="Arial"/>
              </a:rPr>
              <a:t> – 18 KREDITES GYAKORLAT ESETÉN</a:t>
            </a:r>
            <a:endParaRPr sz="2000" dirty="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838200" y="1248155"/>
            <a:ext cx="10676255" cy="0"/>
          </a:xfrm>
          <a:custGeom>
            <a:avLst/>
            <a:gdLst/>
            <a:ahLst/>
            <a:cxnLst/>
            <a:rect l="l" t="t" r="r" b="b"/>
            <a:pathLst>
              <a:path w="10676255">
                <a:moveTo>
                  <a:pt x="0" y="0"/>
                </a:moveTo>
                <a:lnTo>
                  <a:pt x="10676128" y="0"/>
                </a:lnTo>
              </a:path>
            </a:pathLst>
          </a:custGeom>
          <a:ln w="9525">
            <a:solidFill>
              <a:srgbClr val="00285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177773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469265" marR="5080" indent="-456565">
              <a:lnSpc>
                <a:spcPct val="100000"/>
              </a:lnSpc>
              <a:spcBef>
                <a:spcPts val="105"/>
              </a:spcBef>
              <a:buFont typeface="Arial"/>
              <a:buChar char="•"/>
              <a:tabLst>
                <a:tab pos="469265" algn="l"/>
                <a:tab pos="469900" algn="l"/>
              </a:tabLst>
            </a:pPr>
            <a:r>
              <a:rPr dirty="0"/>
              <a:t>Ismerkedés</a:t>
            </a:r>
            <a:r>
              <a:rPr spc="-105" dirty="0"/>
              <a:t> </a:t>
            </a:r>
            <a:r>
              <a:rPr dirty="0"/>
              <a:t>a</a:t>
            </a:r>
            <a:r>
              <a:rPr spc="-80" dirty="0"/>
              <a:t> </a:t>
            </a:r>
            <a:r>
              <a:rPr dirty="0"/>
              <a:t>szaktanári</a:t>
            </a:r>
            <a:r>
              <a:rPr spc="-90" dirty="0"/>
              <a:t> </a:t>
            </a:r>
            <a:r>
              <a:rPr dirty="0"/>
              <a:t>munkával,</a:t>
            </a:r>
            <a:r>
              <a:rPr spc="-70" dirty="0"/>
              <a:t> </a:t>
            </a:r>
            <a:r>
              <a:rPr spc="-20" dirty="0"/>
              <a:t>tapasztalatszerzés</a:t>
            </a:r>
            <a:r>
              <a:rPr spc="-70" dirty="0"/>
              <a:t> </a:t>
            </a:r>
            <a:r>
              <a:rPr dirty="0"/>
              <a:t>az</a:t>
            </a:r>
            <a:r>
              <a:rPr spc="-80" dirty="0"/>
              <a:t> </a:t>
            </a:r>
            <a:r>
              <a:rPr spc="-10" dirty="0"/>
              <a:t>iskola </a:t>
            </a:r>
            <a:r>
              <a:rPr dirty="0"/>
              <a:t>világában</a:t>
            </a:r>
            <a:r>
              <a:rPr spc="-35" dirty="0"/>
              <a:t> </a:t>
            </a:r>
            <a:r>
              <a:rPr dirty="0"/>
              <a:t>és</a:t>
            </a:r>
            <a:r>
              <a:rPr spc="-40" dirty="0"/>
              <a:t> </a:t>
            </a:r>
            <a:r>
              <a:rPr dirty="0"/>
              <a:t>a</a:t>
            </a:r>
            <a:r>
              <a:rPr spc="-60" dirty="0"/>
              <a:t> </a:t>
            </a:r>
            <a:r>
              <a:rPr spc="-10" dirty="0"/>
              <a:t>szaktárgy</a:t>
            </a:r>
            <a:r>
              <a:rPr spc="-40" dirty="0"/>
              <a:t> </a:t>
            </a:r>
            <a:r>
              <a:rPr spc="-10" dirty="0"/>
              <a:t>tanításában</a:t>
            </a:r>
          </a:p>
          <a:p>
            <a:pPr marL="469265" indent="-456565">
              <a:lnSpc>
                <a:spcPct val="100000"/>
              </a:lnSpc>
              <a:buFont typeface="Arial"/>
              <a:buChar char="•"/>
              <a:tabLst>
                <a:tab pos="469265" algn="l"/>
                <a:tab pos="469900" algn="l"/>
              </a:tabLst>
            </a:pPr>
            <a:r>
              <a:rPr dirty="0"/>
              <a:t>Fejlődés</a:t>
            </a:r>
            <a:r>
              <a:rPr spc="-95" dirty="0"/>
              <a:t> </a:t>
            </a:r>
            <a:r>
              <a:rPr dirty="0"/>
              <a:t>a</a:t>
            </a:r>
            <a:r>
              <a:rPr spc="-55" dirty="0"/>
              <a:t> </a:t>
            </a:r>
            <a:r>
              <a:rPr dirty="0"/>
              <a:t>tanóra</a:t>
            </a:r>
            <a:r>
              <a:rPr spc="-50" dirty="0"/>
              <a:t> </a:t>
            </a:r>
            <a:r>
              <a:rPr spc="-10" dirty="0"/>
              <a:t>tervezésében</a:t>
            </a:r>
            <a:r>
              <a:rPr spc="-55" dirty="0"/>
              <a:t> </a:t>
            </a:r>
            <a:r>
              <a:rPr dirty="0"/>
              <a:t>és</a:t>
            </a:r>
            <a:r>
              <a:rPr spc="-70" dirty="0"/>
              <a:t> </a:t>
            </a:r>
            <a:r>
              <a:rPr spc="-10" dirty="0"/>
              <a:t>elemzésében</a:t>
            </a:r>
          </a:p>
          <a:p>
            <a:pPr marL="469265" indent="-456565">
              <a:lnSpc>
                <a:spcPct val="100000"/>
              </a:lnSpc>
              <a:spcBef>
                <a:spcPts val="5"/>
              </a:spcBef>
              <a:buFont typeface="Arial"/>
              <a:buChar char="•"/>
              <a:tabLst>
                <a:tab pos="469265" algn="l"/>
                <a:tab pos="469900" algn="l"/>
              </a:tabLst>
            </a:pPr>
            <a:r>
              <a:rPr dirty="0"/>
              <a:t>Fejlődés</a:t>
            </a:r>
            <a:r>
              <a:rPr spc="-90" dirty="0"/>
              <a:t> </a:t>
            </a:r>
            <a:r>
              <a:rPr dirty="0"/>
              <a:t>a</a:t>
            </a:r>
            <a:r>
              <a:rPr spc="-55" dirty="0"/>
              <a:t> </a:t>
            </a:r>
            <a:r>
              <a:rPr spc="-10" dirty="0"/>
              <a:t>szakmódszertani</a:t>
            </a:r>
            <a:r>
              <a:rPr spc="-55" dirty="0"/>
              <a:t> </a:t>
            </a:r>
            <a:r>
              <a:rPr spc="-10" dirty="0"/>
              <a:t>kompetenciákban</a:t>
            </a:r>
          </a:p>
          <a:p>
            <a:pPr marL="469265" indent="-456565">
              <a:lnSpc>
                <a:spcPct val="100000"/>
              </a:lnSpc>
              <a:buFont typeface="Arial"/>
              <a:buChar char="•"/>
              <a:tabLst>
                <a:tab pos="469265" algn="l"/>
                <a:tab pos="469900" algn="l"/>
              </a:tabLst>
            </a:pPr>
            <a:r>
              <a:rPr dirty="0"/>
              <a:t>Fejlődés</a:t>
            </a:r>
            <a:r>
              <a:rPr spc="-65" dirty="0"/>
              <a:t> </a:t>
            </a:r>
            <a:r>
              <a:rPr dirty="0"/>
              <a:t>a</a:t>
            </a:r>
            <a:r>
              <a:rPr spc="-25" dirty="0"/>
              <a:t> </a:t>
            </a:r>
            <a:r>
              <a:rPr dirty="0"/>
              <a:t>tanulók</a:t>
            </a:r>
            <a:r>
              <a:rPr spc="-25" dirty="0"/>
              <a:t> </a:t>
            </a:r>
            <a:r>
              <a:rPr dirty="0"/>
              <a:t>és</a:t>
            </a:r>
            <a:r>
              <a:rPr spc="-25" dirty="0"/>
              <a:t> </a:t>
            </a:r>
            <a:r>
              <a:rPr dirty="0"/>
              <a:t>önmaguk</a:t>
            </a:r>
            <a:r>
              <a:rPr spc="-15" dirty="0"/>
              <a:t> </a:t>
            </a:r>
            <a:r>
              <a:rPr spc="-10" dirty="0"/>
              <a:t>megismerésében</a:t>
            </a:r>
          </a:p>
          <a:p>
            <a:pPr marL="469265" indent="-456565">
              <a:lnSpc>
                <a:spcPct val="100000"/>
              </a:lnSpc>
              <a:buFont typeface="Arial"/>
              <a:buChar char="•"/>
              <a:tabLst>
                <a:tab pos="469265" algn="l"/>
                <a:tab pos="469900" algn="l"/>
              </a:tabLst>
            </a:pPr>
            <a:r>
              <a:rPr dirty="0"/>
              <a:t>Pozitív</a:t>
            </a:r>
            <a:r>
              <a:rPr spc="-90" dirty="0"/>
              <a:t> </a:t>
            </a:r>
            <a:r>
              <a:rPr dirty="0"/>
              <a:t>élmények</a:t>
            </a:r>
            <a:r>
              <a:rPr spc="-85" dirty="0"/>
              <a:t> </a:t>
            </a:r>
            <a:r>
              <a:rPr dirty="0"/>
              <a:t>gyűjtése,</a:t>
            </a:r>
            <a:r>
              <a:rPr spc="-95" dirty="0"/>
              <a:t> </a:t>
            </a:r>
            <a:r>
              <a:rPr dirty="0"/>
              <a:t>a</a:t>
            </a:r>
            <a:r>
              <a:rPr spc="-75" dirty="0"/>
              <a:t> </a:t>
            </a:r>
            <a:r>
              <a:rPr dirty="0"/>
              <a:t>motiváció</a:t>
            </a:r>
            <a:r>
              <a:rPr spc="-75" dirty="0"/>
              <a:t> </a:t>
            </a:r>
            <a:r>
              <a:rPr spc="-10" dirty="0"/>
              <a:t>megerősödése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217500" rIns="0" bIns="0" rtlCol="0">
            <a:spAutoFit/>
          </a:bodyPr>
          <a:lstStyle/>
          <a:p>
            <a:pPr marL="172720">
              <a:lnSpc>
                <a:spcPct val="100000"/>
              </a:lnSpc>
              <a:spcBef>
                <a:spcPts val="100"/>
              </a:spcBef>
            </a:pPr>
            <a:r>
              <a:rPr dirty="0"/>
              <a:t>A</a:t>
            </a:r>
            <a:r>
              <a:rPr spc="-229" dirty="0"/>
              <a:t> </a:t>
            </a:r>
            <a:r>
              <a:rPr dirty="0"/>
              <a:t>SZAKTÁRGYI</a:t>
            </a:r>
            <a:r>
              <a:rPr spc="-100" dirty="0"/>
              <a:t> </a:t>
            </a:r>
            <a:r>
              <a:rPr spc="-10" dirty="0"/>
              <a:t>TANÍTÁSI</a:t>
            </a:r>
            <a:r>
              <a:rPr spc="-130" dirty="0"/>
              <a:t> </a:t>
            </a:r>
            <a:r>
              <a:rPr spc="-50" dirty="0"/>
              <a:t>GYAKORLAT</a:t>
            </a:r>
            <a:r>
              <a:rPr spc="-95" dirty="0"/>
              <a:t> </a:t>
            </a:r>
            <a:r>
              <a:rPr spc="-10" dirty="0"/>
              <a:t>CÉLJA</a:t>
            </a:r>
          </a:p>
        </p:txBody>
      </p:sp>
      <p:sp>
        <p:nvSpPr>
          <p:cNvPr id="4" name="object 4"/>
          <p:cNvSpPr/>
          <p:nvPr/>
        </p:nvSpPr>
        <p:spPr>
          <a:xfrm>
            <a:off x="838200" y="1144524"/>
            <a:ext cx="10676255" cy="0"/>
          </a:xfrm>
          <a:custGeom>
            <a:avLst/>
            <a:gdLst/>
            <a:ahLst/>
            <a:cxnLst/>
            <a:rect l="l" t="t" r="r" b="b"/>
            <a:pathLst>
              <a:path w="10676255">
                <a:moveTo>
                  <a:pt x="0" y="0"/>
                </a:moveTo>
                <a:lnTo>
                  <a:pt x="10676128" y="0"/>
                </a:lnTo>
              </a:path>
            </a:pathLst>
          </a:custGeom>
          <a:ln w="9525">
            <a:solidFill>
              <a:srgbClr val="00285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9067800" y="4223003"/>
            <a:ext cx="2749296" cy="1696212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60019" y="1568653"/>
            <a:ext cx="1084262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hu-HU" sz="2800" spc="-10" dirty="0"/>
              <a:t>SZAKTÁRGYI</a:t>
            </a:r>
            <a:r>
              <a:rPr lang="hu-HU" sz="2800" spc="-55" dirty="0"/>
              <a:t> </a:t>
            </a:r>
            <a:r>
              <a:rPr lang="hu-HU" sz="2800" spc="-25" dirty="0"/>
              <a:t>TEVÉKENYSÉGEK</a:t>
            </a:r>
            <a:r>
              <a:rPr lang="hu-HU" sz="2800" spc="-135" dirty="0"/>
              <a:t> </a:t>
            </a:r>
            <a:r>
              <a:rPr lang="hu-HU" sz="2800" dirty="0"/>
              <a:t>A</a:t>
            </a:r>
            <a:r>
              <a:rPr lang="hu-HU" sz="2800" spc="-185" dirty="0"/>
              <a:t> </a:t>
            </a:r>
            <a:r>
              <a:rPr lang="hu-HU" sz="2800" dirty="0"/>
              <a:t>FÉLÉV</a:t>
            </a:r>
            <a:r>
              <a:rPr lang="hu-HU" sz="2800" spc="-85" dirty="0"/>
              <a:t> </a:t>
            </a:r>
            <a:r>
              <a:rPr lang="hu-HU" sz="2800" dirty="0"/>
              <a:t>SORÁN:</a:t>
            </a:r>
            <a:r>
              <a:rPr lang="hu-HU" sz="2800" spc="-60" dirty="0"/>
              <a:t> </a:t>
            </a:r>
            <a:r>
              <a:rPr lang="hu-HU" sz="2800" dirty="0"/>
              <a:t>90</a:t>
            </a:r>
            <a:r>
              <a:rPr lang="hu-HU" sz="2800" dirty="0">
                <a:latin typeface="Symbol"/>
                <a:cs typeface="Symbol"/>
              </a:rPr>
              <a:t></a:t>
            </a:r>
            <a:r>
              <a:rPr lang="hu-HU" sz="2800" dirty="0"/>
              <a:t>144</a:t>
            </a:r>
            <a:r>
              <a:rPr lang="hu-HU" sz="2800" spc="-85" dirty="0"/>
              <a:t> </a:t>
            </a:r>
            <a:r>
              <a:rPr lang="hu-HU" sz="2800" spc="-25" dirty="0"/>
              <a:t>ÓRA</a:t>
            </a:r>
            <a:endParaRPr lang="hu-HU" sz="2800" dirty="0">
              <a:latin typeface="Symbol"/>
              <a:cs typeface="Symbo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60019" y="1953007"/>
            <a:ext cx="10339070" cy="2945765"/>
          </a:xfrm>
          <a:prstGeom prst="rect">
            <a:avLst/>
          </a:prstGeom>
        </p:spPr>
        <p:txBody>
          <a:bodyPr vert="horz" wrap="square" lIns="0" tIns="73025" rIns="0" bIns="0" rtlCol="0">
            <a:spAutoFit/>
          </a:bodyPr>
          <a:lstStyle/>
          <a:p>
            <a:pPr marL="299085" indent="-287020">
              <a:lnSpc>
                <a:spcPct val="100000"/>
              </a:lnSpc>
              <a:spcBef>
                <a:spcPts val="575"/>
              </a:spcBef>
              <a:buClr>
                <a:srgbClr val="002851"/>
              </a:buClr>
              <a:buSzPct val="71428"/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lang="hu-HU" sz="2800" spc="-20" dirty="0">
                <a:latin typeface="Calibri"/>
                <a:cs typeface="Calibri"/>
              </a:rPr>
              <a:t>Szaktárgyi</a:t>
            </a:r>
            <a:r>
              <a:rPr lang="hu-HU" sz="2800" spc="-95" dirty="0">
                <a:latin typeface="Calibri"/>
                <a:cs typeface="Calibri"/>
              </a:rPr>
              <a:t> </a:t>
            </a:r>
            <a:r>
              <a:rPr lang="hu-HU" sz="2800" spc="-10" dirty="0">
                <a:latin typeface="Calibri"/>
                <a:cs typeface="Calibri"/>
              </a:rPr>
              <a:t>hospitálás</a:t>
            </a:r>
            <a:r>
              <a:rPr lang="hu-HU" sz="2800" spc="-55" dirty="0">
                <a:latin typeface="Calibri"/>
                <a:cs typeface="Calibri"/>
              </a:rPr>
              <a:t> </a:t>
            </a:r>
            <a:r>
              <a:rPr lang="hu-HU" sz="2800" dirty="0">
                <a:latin typeface="Calibri"/>
                <a:cs typeface="Calibri"/>
              </a:rPr>
              <a:t>az</a:t>
            </a:r>
            <a:r>
              <a:rPr lang="hu-HU" sz="2800" spc="-85" dirty="0">
                <a:latin typeface="Calibri"/>
                <a:cs typeface="Calibri"/>
              </a:rPr>
              <a:t> </a:t>
            </a:r>
            <a:r>
              <a:rPr lang="hu-HU" sz="2800" dirty="0">
                <a:latin typeface="Calibri"/>
                <a:cs typeface="Calibri"/>
              </a:rPr>
              <a:t>adott</a:t>
            </a:r>
            <a:r>
              <a:rPr lang="hu-HU" sz="2800" spc="-70" dirty="0">
                <a:latin typeface="Calibri"/>
                <a:cs typeface="Calibri"/>
              </a:rPr>
              <a:t> </a:t>
            </a:r>
            <a:r>
              <a:rPr lang="hu-HU" sz="2800" spc="-20" dirty="0">
                <a:latin typeface="Calibri"/>
                <a:cs typeface="Calibri"/>
              </a:rPr>
              <a:t>szakon:</a:t>
            </a:r>
            <a:r>
              <a:rPr lang="hu-HU" sz="2800" spc="-70" dirty="0">
                <a:latin typeface="Calibri"/>
                <a:cs typeface="Calibri"/>
              </a:rPr>
              <a:t> </a:t>
            </a:r>
            <a:r>
              <a:rPr lang="hu-HU" sz="2800" dirty="0">
                <a:latin typeface="Calibri"/>
                <a:cs typeface="Calibri"/>
              </a:rPr>
              <a:t>16</a:t>
            </a:r>
            <a:r>
              <a:rPr lang="hu-HU" sz="2800" dirty="0">
                <a:latin typeface="Symbol"/>
                <a:cs typeface="Symbol"/>
              </a:rPr>
              <a:t></a:t>
            </a:r>
            <a:r>
              <a:rPr lang="hu-HU" sz="2800" dirty="0">
                <a:latin typeface="Calibri"/>
                <a:cs typeface="Calibri"/>
              </a:rPr>
              <a:t>20</a:t>
            </a:r>
            <a:r>
              <a:rPr lang="hu-HU" sz="2800" spc="-40" dirty="0">
                <a:latin typeface="Calibri"/>
                <a:cs typeface="Calibri"/>
              </a:rPr>
              <a:t> </a:t>
            </a:r>
            <a:r>
              <a:rPr lang="hu-HU" sz="2800" spc="-25" dirty="0">
                <a:latin typeface="Calibri"/>
                <a:cs typeface="Calibri"/>
              </a:rPr>
              <a:t>óra</a:t>
            </a:r>
            <a:endParaRPr lang="hu-HU" sz="2800" dirty="0">
              <a:latin typeface="Calibri"/>
              <a:cs typeface="Calibri"/>
            </a:endParaRPr>
          </a:p>
          <a:p>
            <a:pPr marL="299085" marR="5080" indent="-287020">
              <a:lnSpc>
                <a:spcPct val="113999"/>
              </a:lnSpc>
              <a:spcBef>
                <a:spcPts val="10"/>
              </a:spcBef>
              <a:buClr>
                <a:srgbClr val="002851"/>
              </a:buClr>
              <a:buSzPct val="71428"/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lang="hu-HU" sz="2800" spc="-20" dirty="0">
                <a:latin typeface="Calibri"/>
                <a:cs typeface="Calibri"/>
              </a:rPr>
              <a:t>Szaktárgy</a:t>
            </a:r>
            <a:r>
              <a:rPr lang="hu-HU" sz="2800" spc="-95" dirty="0">
                <a:latin typeface="Calibri"/>
                <a:cs typeface="Calibri"/>
              </a:rPr>
              <a:t> </a:t>
            </a:r>
            <a:r>
              <a:rPr lang="hu-HU" sz="2800" spc="-10" dirty="0">
                <a:latin typeface="Calibri"/>
                <a:cs typeface="Calibri"/>
              </a:rPr>
              <a:t>tanítása</a:t>
            </a:r>
            <a:r>
              <a:rPr lang="hu-HU" sz="2800" spc="-65" dirty="0">
                <a:latin typeface="Calibri"/>
                <a:cs typeface="Calibri"/>
              </a:rPr>
              <a:t> </a:t>
            </a:r>
            <a:r>
              <a:rPr lang="hu-HU" sz="2800" dirty="0">
                <a:latin typeface="Calibri"/>
                <a:cs typeface="Calibri"/>
              </a:rPr>
              <a:t>az</a:t>
            </a:r>
            <a:r>
              <a:rPr lang="hu-HU" sz="2800" spc="-85" dirty="0">
                <a:latin typeface="Calibri"/>
                <a:cs typeface="Calibri"/>
              </a:rPr>
              <a:t> </a:t>
            </a:r>
            <a:r>
              <a:rPr lang="hu-HU" sz="2800" dirty="0">
                <a:latin typeface="Calibri"/>
                <a:cs typeface="Calibri"/>
              </a:rPr>
              <a:t>adott</a:t>
            </a:r>
            <a:r>
              <a:rPr lang="hu-HU" sz="2800" spc="-70" dirty="0">
                <a:latin typeface="Calibri"/>
                <a:cs typeface="Calibri"/>
              </a:rPr>
              <a:t> </a:t>
            </a:r>
            <a:r>
              <a:rPr lang="hu-HU" sz="2800" spc="-25" dirty="0">
                <a:latin typeface="Calibri"/>
                <a:cs typeface="Calibri"/>
              </a:rPr>
              <a:t>szakon:</a:t>
            </a:r>
            <a:r>
              <a:rPr lang="hu-HU" sz="2800" spc="-70" dirty="0">
                <a:latin typeface="Calibri"/>
                <a:cs typeface="Calibri"/>
              </a:rPr>
              <a:t> </a:t>
            </a:r>
            <a:r>
              <a:rPr lang="hu-HU" sz="2800" dirty="0">
                <a:latin typeface="Calibri"/>
                <a:cs typeface="Calibri"/>
              </a:rPr>
              <a:t>20</a:t>
            </a:r>
            <a:r>
              <a:rPr lang="hu-HU" sz="2800" dirty="0">
                <a:latin typeface="Symbol"/>
                <a:cs typeface="Symbol"/>
              </a:rPr>
              <a:t></a:t>
            </a:r>
            <a:r>
              <a:rPr lang="hu-HU" sz="2800" dirty="0">
                <a:latin typeface="Calibri"/>
                <a:cs typeface="Calibri"/>
              </a:rPr>
              <a:t>50</a:t>
            </a:r>
            <a:r>
              <a:rPr lang="hu-HU" sz="2800" spc="-45" dirty="0">
                <a:latin typeface="Calibri"/>
                <a:cs typeface="Calibri"/>
              </a:rPr>
              <a:t> </a:t>
            </a:r>
            <a:r>
              <a:rPr lang="hu-HU" sz="2800" dirty="0">
                <a:latin typeface="Calibri"/>
                <a:cs typeface="Calibri"/>
              </a:rPr>
              <a:t>óra</a:t>
            </a:r>
            <a:r>
              <a:rPr lang="hu-HU" sz="2800" spc="-80" dirty="0">
                <a:latin typeface="Calibri"/>
                <a:cs typeface="Calibri"/>
              </a:rPr>
              <a:t> </a:t>
            </a:r>
            <a:r>
              <a:rPr lang="hu-HU" sz="2800" dirty="0">
                <a:latin typeface="Calibri"/>
                <a:cs typeface="Calibri"/>
              </a:rPr>
              <a:t>(9</a:t>
            </a:r>
            <a:r>
              <a:rPr lang="hu-HU" sz="2800" dirty="0">
                <a:latin typeface="Symbol"/>
                <a:cs typeface="Symbol"/>
              </a:rPr>
              <a:t></a:t>
            </a:r>
            <a:r>
              <a:rPr lang="hu-HU" sz="2800" dirty="0">
                <a:latin typeface="Calibri"/>
                <a:cs typeface="Calibri"/>
              </a:rPr>
              <a:t>10</a:t>
            </a:r>
            <a:r>
              <a:rPr lang="hu-HU" sz="2800" spc="-60" dirty="0">
                <a:latin typeface="Calibri"/>
                <a:cs typeface="Calibri"/>
              </a:rPr>
              <a:t> </a:t>
            </a:r>
            <a:r>
              <a:rPr lang="hu-HU" sz="2800" dirty="0">
                <a:latin typeface="Calibri"/>
                <a:cs typeface="Calibri"/>
              </a:rPr>
              <a:t>héten</a:t>
            </a:r>
            <a:r>
              <a:rPr lang="hu-HU" sz="2800" spc="-80" dirty="0">
                <a:latin typeface="Calibri"/>
                <a:cs typeface="Calibri"/>
              </a:rPr>
              <a:t> </a:t>
            </a:r>
            <a:r>
              <a:rPr lang="hu-HU" sz="2800" dirty="0">
                <a:latin typeface="Calibri"/>
                <a:cs typeface="Calibri"/>
              </a:rPr>
              <a:t>át</a:t>
            </a:r>
            <a:r>
              <a:rPr lang="hu-HU" sz="2800" spc="-85" dirty="0">
                <a:latin typeface="Calibri"/>
                <a:cs typeface="Calibri"/>
              </a:rPr>
              <a:t> </a:t>
            </a:r>
            <a:r>
              <a:rPr lang="hu-HU" sz="2800" dirty="0">
                <a:latin typeface="Calibri"/>
                <a:cs typeface="Calibri"/>
              </a:rPr>
              <a:t>heti</a:t>
            </a:r>
            <a:r>
              <a:rPr lang="hu-HU" sz="2800" spc="-80" dirty="0">
                <a:latin typeface="Calibri"/>
                <a:cs typeface="Calibri"/>
              </a:rPr>
              <a:t> </a:t>
            </a:r>
            <a:r>
              <a:rPr lang="hu-HU" sz="2800" spc="-25" dirty="0">
                <a:latin typeface="Calibri"/>
                <a:cs typeface="Calibri"/>
              </a:rPr>
              <a:t>2</a:t>
            </a:r>
            <a:r>
              <a:rPr lang="hu-HU" sz="2800" spc="-25" dirty="0">
                <a:latin typeface="Symbol"/>
                <a:cs typeface="Symbol"/>
              </a:rPr>
              <a:t></a:t>
            </a:r>
            <a:r>
              <a:rPr lang="hu-HU" sz="2800" spc="-25" dirty="0">
                <a:latin typeface="Calibri"/>
                <a:cs typeface="Calibri"/>
              </a:rPr>
              <a:t>5 </a:t>
            </a:r>
            <a:r>
              <a:rPr lang="hu-HU" sz="2800" spc="-20" dirty="0">
                <a:latin typeface="Calibri"/>
                <a:cs typeface="Calibri"/>
              </a:rPr>
              <a:t>óra)</a:t>
            </a:r>
            <a:endParaRPr lang="hu-HU" sz="2800" dirty="0">
              <a:latin typeface="Calibri"/>
              <a:cs typeface="Calibri"/>
            </a:endParaRPr>
          </a:p>
          <a:p>
            <a:pPr marL="299085" indent="-287020">
              <a:lnSpc>
                <a:spcPct val="100000"/>
              </a:lnSpc>
              <a:spcBef>
                <a:spcPts val="470"/>
              </a:spcBef>
              <a:buClr>
                <a:srgbClr val="002851"/>
              </a:buClr>
              <a:buSzPct val="71428"/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lang="hu-HU" sz="2800" spc="-40" dirty="0">
                <a:latin typeface="Calibri"/>
                <a:cs typeface="Calibri"/>
              </a:rPr>
              <a:t>Tanórán</a:t>
            </a:r>
            <a:r>
              <a:rPr lang="hu-HU" sz="2800" spc="-80" dirty="0">
                <a:latin typeface="Calibri"/>
                <a:cs typeface="Calibri"/>
              </a:rPr>
              <a:t> </a:t>
            </a:r>
            <a:r>
              <a:rPr lang="hu-HU" sz="2800" dirty="0">
                <a:latin typeface="Calibri"/>
                <a:cs typeface="Calibri"/>
              </a:rPr>
              <a:t>kívüli</a:t>
            </a:r>
            <a:r>
              <a:rPr lang="hu-HU" sz="2800" spc="-80" dirty="0">
                <a:latin typeface="Calibri"/>
                <a:cs typeface="Calibri"/>
              </a:rPr>
              <a:t> </a:t>
            </a:r>
            <a:r>
              <a:rPr lang="hu-HU" sz="2800" spc="-20" dirty="0">
                <a:latin typeface="Calibri"/>
                <a:cs typeface="Calibri"/>
              </a:rPr>
              <a:t>szaktárgyi</a:t>
            </a:r>
            <a:r>
              <a:rPr lang="hu-HU" sz="2800" spc="-100" dirty="0">
                <a:latin typeface="Calibri"/>
                <a:cs typeface="Calibri"/>
              </a:rPr>
              <a:t> </a:t>
            </a:r>
            <a:r>
              <a:rPr lang="hu-HU" sz="2800" spc="-25" dirty="0">
                <a:latin typeface="Calibri"/>
                <a:cs typeface="Calibri"/>
              </a:rPr>
              <a:t>tevékenység</a:t>
            </a:r>
            <a:r>
              <a:rPr lang="hu-HU" sz="2800" spc="-85" dirty="0">
                <a:latin typeface="Calibri"/>
                <a:cs typeface="Calibri"/>
              </a:rPr>
              <a:t> </a:t>
            </a:r>
            <a:r>
              <a:rPr lang="hu-HU" sz="2800" dirty="0">
                <a:latin typeface="Calibri"/>
                <a:cs typeface="Calibri"/>
              </a:rPr>
              <a:t>az</a:t>
            </a:r>
            <a:r>
              <a:rPr lang="hu-HU" sz="2800" spc="-100" dirty="0">
                <a:latin typeface="Calibri"/>
                <a:cs typeface="Calibri"/>
              </a:rPr>
              <a:t> </a:t>
            </a:r>
            <a:r>
              <a:rPr lang="hu-HU" sz="2800" dirty="0">
                <a:latin typeface="Calibri"/>
                <a:cs typeface="Calibri"/>
              </a:rPr>
              <a:t>adott</a:t>
            </a:r>
            <a:r>
              <a:rPr lang="hu-HU" sz="2800" spc="-90" dirty="0">
                <a:latin typeface="Calibri"/>
                <a:cs typeface="Calibri"/>
              </a:rPr>
              <a:t> </a:t>
            </a:r>
            <a:r>
              <a:rPr lang="hu-HU" sz="2800" spc="-20" dirty="0">
                <a:latin typeface="Calibri"/>
                <a:cs typeface="Calibri"/>
              </a:rPr>
              <a:t>szakon:</a:t>
            </a:r>
            <a:r>
              <a:rPr lang="hu-HU" sz="2800" spc="-70" dirty="0">
                <a:latin typeface="Calibri"/>
                <a:cs typeface="Calibri"/>
              </a:rPr>
              <a:t> </a:t>
            </a:r>
            <a:r>
              <a:rPr lang="hu-HU" sz="2800" dirty="0">
                <a:latin typeface="Calibri"/>
                <a:cs typeface="Calibri"/>
              </a:rPr>
              <a:t>14</a:t>
            </a:r>
            <a:r>
              <a:rPr lang="hu-HU" sz="2800" dirty="0">
                <a:latin typeface="Symbol"/>
                <a:cs typeface="Symbol"/>
              </a:rPr>
              <a:t></a:t>
            </a:r>
            <a:r>
              <a:rPr lang="hu-HU" sz="2800" dirty="0">
                <a:latin typeface="Calibri"/>
                <a:cs typeface="Calibri"/>
              </a:rPr>
              <a:t>16</a:t>
            </a:r>
            <a:r>
              <a:rPr lang="hu-HU" sz="2800" spc="-60" dirty="0">
                <a:latin typeface="Calibri"/>
                <a:cs typeface="Calibri"/>
              </a:rPr>
              <a:t> </a:t>
            </a:r>
            <a:r>
              <a:rPr lang="hu-HU" sz="2800" spc="-25" dirty="0">
                <a:latin typeface="Calibri"/>
                <a:cs typeface="Calibri"/>
              </a:rPr>
              <a:t>óra</a:t>
            </a:r>
            <a:endParaRPr lang="hu-HU" sz="2800" dirty="0">
              <a:latin typeface="Calibri"/>
              <a:cs typeface="Calibri"/>
            </a:endParaRPr>
          </a:p>
          <a:p>
            <a:pPr marL="299085" indent="-287020">
              <a:lnSpc>
                <a:spcPct val="100000"/>
              </a:lnSpc>
              <a:spcBef>
                <a:spcPts val="465"/>
              </a:spcBef>
              <a:buClr>
                <a:srgbClr val="002851"/>
              </a:buClr>
              <a:buSzPct val="71428"/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lang="hu-HU" sz="2800" spc="-20" dirty="0">
                <a:latin typeface="Calibri"/>
                <a:cs typeface="Calibri"/>
              </a:rPr>
              <a:t>Konzultáció</a:t>
            </a:r>
            <a:r>
              <a:rPr lang="hu-HU" sz="2800" spc="-60" dirty="0">
                <a:latin typeface="Calibri"/>
                <a:cs typeface="Calibri"/>
              </a:rPr>
              <a:t> </a:t>
            </a:r>
            <a:r>
              <a:rPr lang="hu-HU" sz="2800" dirty="0">
                <a:latin typeface="Calibri"/>
                <a:cs typeface="Calibri"/>
              </a:rPr>
              <a:t>a</a:t>
            </a:r>
            <a:r>
              <a:rPr lang="hu-HU" sz="2800" spc="-70" dirty="0">
                <a:latin typeface="Calibri"/>
                <a:cs typeface="Calibri"/>
              </a:rPr>
              <a:t> </a:t>
            </a:r>
            <a:r>
              <a:rPr lang="hu-HU" sz="2800" spc="-20" dirty="0">
                <a:latin typeface="Calibri"/>
                <a:cs typeface="Calibri"/>
              </a:rPr>
              <a:t>mentorral</a:t>
            </a:r>
            <a:r>
              <a:rPr lang="hu-HU" sz="2800" spc="-60" dirty="0">
                <a:latin typeface="Calibri"/>
                <a:cs typeface="Calibri"/>
              </a:rPr>
              <a:t> </a:t>
            </a:r>
            <a:r>
              <a:rPr lang="hu-HU" sz="2800" dirty="0">
                <a:latin typeface="Calibri"/>
                <a:cs typeface="Calibri"/>
              </a:rPr>
              <a:t>az</a:t>
            </a:r>
            <a:r>
              <a:rPr lang="hu-HU" sz="2800" spc="-70" dirty="0">
                <a:latin typeface="Calibri"/>
                <a:cs typeface="Calibri"/>
              </a:rPr>
              <a:t> </a:t>
            </a:r>
            <a:r>
              <a:rPr lang="hu-HU" sz="2800" dirty="0">
                <a:latin typeface="Calibri"/>
                <a:cs typeface="Calibri"/>
              </a:rPr>
              <a:t>adott</a:t>
            </a:r>
            <a:r>
              <a:rPr lang="hu-HU" sz="2800" spc="-70" dirty="0">
                <a:latin typeface="Calibri"/>
                <a:cs typeface="Calibri"/>
              </a:rPr>
              <a:t> </a:t>
            </a:r>
            <a:r>
              <a:rPr lang="hu-HU" sz="2800" spc="-25" dirty="0">
                <a:latin typeface="Calibri"/>
                <a:cs typeface="Calibri"/>
              </a:rPr>
              <a:t>szakon:</a:t>
            </a:r>
            <a:r>
              <a:rPr lang="hu-HU" sz="2800" spc="-55" dirty="0">
                <a:latin typeface="Calibri"/>
                <a:cs typeface="Calibri"/>
              </a:rPr>
              <a:t> </a:t>
            </a:r>
            <a:r>
              <a:rPr lang="hu-HU" sz="2800" dirty="0">
                <a:latin typeface="Calibri"/>
                <a:cs typeface="Calibri"/>
              </a:rPr>
              <a:t>30</a:t>
            </a:r>
            <a:r>
              <a:rPr lang="hu-HU" sz="2800" dirty="0">
                <a:latin typeface="Symbol"/>
                <a:cs typeface="Symbol"/>
              </a:rPr>
              <a:t></a:t>
            </a:r>
            <a:r>
              <a:rPr lang="hu-HU" sz="2800" dirty="0">
                <a:latin typeface="Calibri"/>
                <a:cs typeface="Calibri"/>
              </a:rPr>
              <a:t>44</a:t>
            </a:r>
            <a:r>
              <a:rPr lang="hu-HU" sz="2800" spc="-40" dirty="0">
                <a:latin typeface="Calibri"/>
                <a:cs typeface="Calibri"/>
              </a:rPr>
              <a:t> </a:t>
            </a:r>
            <a:r>
              <a:rPr lang="hu-HU" sz="2800" dirty="0">
                <a:latin typeface="Calibri"/>
                <a:cs typeface="Calibri"/>
              </a:rPr>
              <a:t>óra</a:t>
            </a:r>
            <a:r>
              <a:rPr lang="hu-HU" sz="2800" spc="-70" dirty="0">
                <a:latin typeface="Calibri"/>
                <a:cs typeface="Calibri"/>
              </a:rPr>
              <a:t> </a:t>
            </a:r>
            <a:r>
              <a:rPr lang="hu-HU" sz="2800" dirty="0">
                <a:latin typeface="Calibri"/>
                <a:cs typeface="Calibri"/>
              </a:rPr>
              <a:t>(heti</a:t>
            </a:r>
            <a:r>
              <a:rPr lang="hu-HU" sz="2800" spc="-60" dirty="0">
                <a:latin typeface="Calibri"/>
                <a:cs typeface="Calibri"/>
              </a:rPr>
              <a:t> </a:t>
            </a:r>
            <a:r>
              <a:rPr lang="hu-HU" sz="2800" dirty="0">
                <a:latin typeface="Calibri"/>
                <a:cs typeface="Calibri"/>
              </a:rPr>
              <a:t>3</a:t>
            </a:r>
            <a:r>
              <a:rPr lang="hu-HU" sz="2800" dirty="0">
                <a:latin typeface="Symbol"/>
                <a:cs typeface="Symbol"/>
              </a:rPr>
              <a:t></a:t>
            </a:r>
            <a:r>
              <a:rPr lang="hu-HU" sz="2800" dirty="0">
                <a:latin typeface="Calibri"/>
                <a:cs typeface="Calibri"/>
              </a:rPr>
              <a:t>4</a:t>
            </a:r>
            <a:r>
              <a:rPr lang="hu-HU" sz="2800" spc="-55" dirty="0">
                <a:latin typeface="Calibri"/>
                <a:cs typeface="Calibri"/>
              </a:rPr>
              <a:t> </a:t>
            </a:r>
            <a:r>
              <a:rPr lang="hu-HU" sz="2800" spc="-20" dirty="0">
                <a:latin typeface="Calibri"/>
                <a:cs typeface="Calibri"/>
              </a:rPr>
              <a:t>óra)</a:t>
            </a:r>
            <a:endParaRPr lang="hu-HU" sz="2800" dirty="0">
              <a:latin typeface="Calibri"/>
              <a:cs typeface="Calibri"/>
            </a:endParaRPr>
          </a:p>
          <a:p>
            <a:pPr marL="299085" indent="-287020">
              <a:lnSpc>
                <a:spcPct val="100000"/>
              </a:lnSpc>
              <a:spcBef>
                <a:spcPts val="475"/>
              </a:spcBef>
              <a:buClr>
                <a:srgbClr val="002851"/>
              </a:buClr>
              <a:buSzPct val="71428"/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lang="hu-HU" sz="2800" spc="-10" dirty="0">
                <a:latin typeface="Calibri"/>
                <a:cs typeface="Calibri"/>
              </a:rPr>
              <a:t>Konzultáció</a:t>
            </a:r>
            <a:r>
              <a:rPr lang="hu-HU" sz="2800" spc="-75" dirty="0">
                <a:latin typeface="Calibri"/>
                <a:cs typeface="Calibri"/>
              </a:rPr>
              <a:t> </a:t>
            </a:r>
            <a:r>
              <a:rPr lang="hu-HU" sz="2800" dirty="0">
                <a:latin typeface="Calibri"/>
                <a:cs typeface="Calibri"/>
              </a:rPr>
              <a:t>a</a:t>
            </a:r>
            <a:r>
              <a:rPr lang="hu-HU" sz="2800" spc="-75" dirty="0">
                <a:latin typeface="Calibri"/>
                <a:cs typeface="Calibri"/>
              </a:rPr>
              <a:t> </a:t>
            </a:r>
            <a:r>
              <a:rPr lang="hu-HU" sz="2800" spc="-25" dirty="0">
                <a:latin typeface="Calibri"/>
                <a:cs typeface="Calibri"/>
              </a:rPr>
              <a:t>szakos</a:t>
            </a:r>
            <a:r>
              <a:rPr lang="hu-HU" sz="2800" spc="-80" dirty="0">
                <a:latin typeface="Calibri"/>
                <a:cs typeface="Calibri"/>
              </a:rPr>
              <a:t> </a:t>
            </a:r>
            <a:r>
              <a:rPr lang="hu-HU" sz="2800" spc="-25" dirty="0">
                <a:latin typeface="Calibri"/>
                <a:cs typeface="Calibri"/>
              </a:rPr>
              <a:t>munkaközösséggel:</a:t>
            </a:r>
            <a:r>
              <a:rPr lang="hu-HU" sz="2800" spc="-65" dirty="0">
                <a:latin typeface="Calibri"/>
                <a:cs typeface="Calibri"/>
              </a:rPr>
              <a:t> </a:t>
            </a:r>
            <a:r>
              <a:rPr lang="hu-HU" sz="2800" dirty="0">
                <a:latin typeface="Calibri"/>
                <a:cs typeface="Calibri"/>
              </a:rPr>
              <a:t>10</a:t>
            </a:r>
            <a:r>
              <a:rPr lang="hu-HU" sz="2800" dirty="0">
                <a:latin typeface="Symbol"/>
                <a:cs typeface="Symbol"/>
              </a:rPr>
              <a:t></a:t>
            </a:r>
            <a:r>
              <a:rPr lang="hu-HU" sz="2800" dirty="0">
                <a:latin typeface="Calibri"/>
                <a:cs typeface="Calibri"/>
              </a:rPr>
              <a:t>14</a:t>
            </a:r>
            <a:r>
              <a:rPr lang="hu-HU" sz="2800" spc="-35" dirty="0">
                <a:latin typeface="Calibri"/>
                <a:cs typeface="Calibri"/>
              </a:rPr>
              <a:t> </a:t>
            </a:r>
            <a:r>
              <a:rPr lang="hu-HU" sz="2800" spc="-25" dirty="0">
                <a:latin typeface="Calibri"/>
                <a:cs typeface="Calibri"/>
              </a:rPr>
              <a:t>óra</a:t>
            </a:r>
            <a:endParaRPr lang="hu-HU" sz="2800" dirty="0">
              <a:latin typeface="Calibri"/>
              <a:cs typeface="Calibri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809244" y="1353311"/>
            <a:ext cx="10676255" cy="0"/>
          </a:xfrm>
          <a:custGeom>
            <a:avLst/>
            <a:gdLst/>
            <a:ahLst/>
            <a:cxnLst/>
            <a:rect l="l" t="t" r="r" b="b"/>
            <a:pathLst>
              <a:path w="10676255">
                <a:moveTo>
                  <a:pt x="0" y="0"/>
                </a:moveTo>
                <a:lnTo>
                  <a:pt x="10676128" y="0"/>
                </a:lnTo>
              </a:path>
            </a:pathLst>
          </a:custGeom>
          <a:ln w="9525">
            <a:solidFill>
              <a:srgbClr val="00285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756615" y="424941"/>
            <a:ext cx="10938510" cy="62837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lang="hu-HU" sz="2000" b="1" dirty="0">
                <a:solidFill>
                  <a:srgbClr val="002851"/>
                </a:solidFill>
                <a:latin typeface="Arial"/>
                <a:cs typeface="Arial"/>
              </a:rPr>
              <a:t>A</a:t>
            </a:r>
            <a:r>
              <a:rPr lang="hu-HU" sz="2000" b="1" spc="-125" dirty="0">
                <a:solidFill>
                  <a:srgbClr val="002851"/>
                </a:solidFill>
                <a:latin typeface="Arial"/>
                <a:cs typeface="Arial"/>
              </a:rPr>
              <a:t> </a:t>
            </a:r>
            <a:r>
              <a:rPr lang="hu-HU" sz="2000" b="1" spc="-10" dirty="0">
                <a:solidFill>
                  <a:srgbClr val="002851"/>
                </a:solidFill>
                <a:latin typeface="Arial"/>
                <a:cs typeface="Arial"/>
              </a:rPr>
              <a:t>HALLGATÓI</a:t>
            </a:r>
            <a:r>
              <a:rPr lang="hu-HU" sz="2000" b="1" spc="-35" dirty="0">
                <a:solidFill>
                  <a:srgbClr val="002851"/>
                </a:solidFill>
                <a:latin typeface="Arial"/>
                <a:cs typeface="Arial"/>
              </a:rPr>
              <a:t> </a:t>
            </a:r>
            <a:r>
              <a:rPr lang="hu-HU" sz="2000" b="1" dirty="0">
                <a:solidFill>
                  <a:srgbClr val="002851"/>
                </a:solidFill>
                <a:latin typeface="Arial"/>
                <a:cs typeface="Arial"/>
              </a:rPr>
              <a:t>TEVÉKENYSÉGEK</a:t>
            </a:r>
            <a:r>
              <a:rPr lang="hu-HU" sz="2000" b="1" spc="-15" dirty="0">
                <a:solidFill>
                  <a:srgbClr val="002851"/>
                </a:solidFill>
                <a:latin typeface="Arial"/>
                <a:cs typeface="Arial"/>
              </a:rPr>
              <a:t> </a:t>
            </a:r>
            <a:r>
              <a:rPr lang="hu-HU" sz="2000" b="1" dirty="0">
                <a:solidFill>
                  <a:srgbClr val="002851"/>
                </a:solidFill>
                <a:latin typeface="Arial"/>
                <a:cs typeface="Arial"/>
              </a:rPr>
              <a:t>TÍPUSAI</a:t>
            </a:r>
            <a:r>
              <a:rPr lang="hu-HU" sz="2000" b="1" spc="-45" dirty="0">
                <a:solidFill>
                  <a:srgbClr val="002851"/>
                </a:solidFill>
                <a:latin typeface="Arial"/>
                <a:cs typeface="Arial"/>
              </a:rPr>
              <a:t> </a:t>
            </a:r>
            <a:r>
              <a:rPr lang="hu-HU" sz="2000" b="1" dirty="0">
                <a:solidFill>
                  <a:srgbClr val="002851"/>
                </a:solidFill>
                <a:latin typeface="Arial"/>
                <a:cs typeface="Arial"/>
              </a:rPr>
              <a:t>ÖSSZEFÜGGŐ</a:t>
            </a:r>
            <a:r>
              <a:rPr lang="hu-HU" sz="2000" b="1" spc="-65" dirty="0">
                <a:solidFill>
                  <a:srgbClr val="002851"/>
                </a:solidFill>
                <a:latin typeface="Arial"/>
                <a:cs typeface="Arial"/>
              </a:rPr>
              <a:t> </a:t>
            </a:r>
            <a:r>
              <a:rPr lang="hu-HU" sz="2000" b="1" dirty="0">
                <a:solidFill>
                  <a:srgbClr val="002851"/>
                </a:solidFill>
                <a:latin typeface="Arial"/>
                <a:cs typeface="Arial"/>
              </a:rPr>
              <a:t>EGYÉNI</a:t>
            </a:r>
            <a:r>
              <a:rPr lang="hu-HU" sz="2000" b="1" spc="-40" dirty="0">
                <a:solidFill>
                  <a:srgbClr val="002851"/>
                </a:solidFill>
                <a:latin typeface="Arial"/>
                <a:cs typeface="Arial"/>
              </a:rPr>
              <a:t> </a:t>
            </a:r>
            <a:r>
              <a:rPr lang="hu-HU" sz="2000" b="1" spc="-10" dirty="0">
                <a:solidFill>
                  <a:srgbClr val="002851"/>
                </a:solidFill>
                <a:latin typeface="Arial"/>
                <a:cs typeface="Arial"/>
              </a:rPr>
              <a:t>ISKOLAI </a:t>
            </a:r>
            <a:r>
              <a:rPr lang="hu-HU" sz="2000" b="1" spc="-35" dirty="0">
                <a:solidFill>
                  <a:srgbClr val="002851"/>
                </a:solidFill>
                <a:latin typeface="Arial"/>
                <a:cs typeface="Arial"/>
              </a:rPr>
              <a:t>GYAKORLATON</a:t>
            </a:r>
            <a:r>
              <a:rPr lang="hu-HU" sz="2000" b="1" spc="-75" dirty="0">
                <a:solidFill>
                  <a:srgbClr val="002851"/>
                </a:solidFill>
                <a:latin typeface="Arial"/>
                <a:cs typeface="Arial"/>
              </a:rPr>
              <a:t> </a:t>
            </a:r>
            <a:r>
              <a:rPr lang="hu-HU" sz="2000" b="1" spc="-10" dirty="0">
                <a:solidFill>
                  <a:srgbClr val="002851"/>
                </a:solidFill>
                <a:latin typeface="Arial"/>
                <a:cs typeface="Arial"/>
              </a:rPr>
              <a:t>(</a:t>
            </a:r>
            <a:r>
              <a:rPr lang="hu-HU" sz="2000" b="1" spc="-10" dirty="0">
                <a:solidFill>
                  <a:srgbClr val="C00000"/>
                </a:solidFill>
                <a:latin typeface="Arial"/>
                <a:cs typeface="Arial"/>
              </a:rPr>
              <a:t>NAPPALI</a:t>
            </a:r>
            <a:r>
              <a:rPr lang="hu-HU" sz="2000" b="1" spc="-60" dirty="0">
                <a:solidFill>
                  <a:srgbClr val="002851"/>
                </a:solidFill>
                <a:latin typeface="Arial"/>
                <a:cs typeface="Arial"/>
              </a:rPr>
              <a:t> </a:t>
            </a:r>
            <a:r>
              <a:rPr lang="hu-HU" sz="2000" b="1" dirty="0">
                <a:solidFill>
                  <a:srgbClr val="002851"/>
                </a:solidFill>
                <a:latin typeface="Arial"/>
                <a:cs typeface="Arial"/>
              </a:rPr>
              <a:t>MUNKARENDŰ</a:t>
            </a:r>
            <a:r>
              <a:rPr lang="hu-HU" sz="2000" b="1" spc="-35" dirty="0">
                <a:solidFill>
                  <a:srgbClr val="002851"/>
                </a:solidFill>
                <a:latin typeface="Arial"/>
                <a:cs typeface="Arial"/>
              </a:rPr>
              <a:t> </a:t>
            </a:r>
            <a:r>
              <a:rPr lang="hu-HU" sz="2000" b="1" spc="-10" dirty="0">
                <a:solidFill>
                  <a:srgbClr val="002851"/>
                </a:solidFill>
                <a:latin typeface="Arial"/>
                <a:cs typeface="Arial"/>
              </a:rPr>
              <a:t>RTAK) – 18 KREDITES GYAKORLAT ESETÉN</a:t>
            </a:r>
            <a:endParaRPr lang="hu-HU" sz="20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10004715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900683" y="1418844"/>
            <a:ext cx="10676255" cy="0"/>
          </a:xfrm>
          <a:custGeom>
            <a:avLst/>
            <a:gdLst/>
            <a:ahLst/>
            <a:cxnLst/>
            <a:rect l="l" t="t" r="r" b="b"/>
            <a:pathLst>
              <a:path w="10676255">
                <a:moveTo>
                  <a:pt x="0" y="0"/>
                </a:moveTo>
                <a:lnTo>
                  <a:pt x="10676128" y="0"/>
                </a:lnTo>
              </a:path>
            </a:pathLst>
          </a:custGeom>
          <a:ln w="9525">
            <a:solidFill>
              <a:srgbClr val="00285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624331" y="424941"/>
            <a:ext cx="11071225" cy="482696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lang="hu-HU" sz="2400" b="1" dirty="0">
                <a:solidFill>
                  <a:srgbClr val="002851"/>
                </a:solidFill>
                <a:latin typeface="Arial"/>
                <a:cs typeface="Arial"/>
              </a:rPr>
              <a:t>A</a:t>
            </a:r>
            <a:r>
              <a:rPr lang="hu-HU" sz="2400" b="1" spc="-125" dirty="0">
                <a:solidFill>
                  <a:srgbClr val="002851"/>
                </a:solidFill>
                <a:latin typeface="Arial"/>
                <a:cs typeface="Arial"/>
              </a:rPr>
              <a:t> </a:t>
            </a:r>
            <a:r>
              <a:rPr lang="hu-HU" sz="2400" b="1" spc="-10" dirty="0">
                <a:solidFill>
                  <a:srgbClr val="002851"/>
                </a:solidFill>
                <a:latin typeface="Arial"/>
                <a:cs typeface="Arial"/>
              </a:rPr>
              <a:t>HALLGATÓI</a:t>
            </a:r>
            <a:r>
              <a:rPr lang="hu-HU" sz="2400" b="1" spc="-35" dirty="0">
                <a:solidFill>
                  <a:srgbClr val="002851"/>
                </a:solidFill>
                <a:latin typeface="Arial"/>
                <a:cs typeface="Arial"/>
              </a:rPr>
              <a:t> </a:t>
            </a:r>
            <a:r>
              <a:rPr lang="hu-HU" sz="2400" b="1" dirty="0">
                <a:solidFill>
                  <a:srgbClr val="002851"/>
                </a:solidFill>
                <a:latin typeface="Arial"/>
                <a:cs typeface="Arial"/>
              </a:rPr>
              <a:t>TEVÉKENYSÉGEK</a:t>
            </a:r>
            <a:r>
              <a:rPr lang="hu-HU" sz="2400" b="1" spc="-15" dirty="0">
                <a:solidFill>
                  <a:srgbClr val="002851"/>
                </a:solidFill>
                <a:latin typeface="Arial"/>
                <a:cs typeface="Arial"/>
              </a:rPr>
              <a:t> </a:t>
            </a:r>
            <a:r>
              <a:rPr lang="hu-HU" sz="2400" b="1" dirty="0">
                <a:solidFill>
                  <a:srgbClr val="002851"/>
                </a:solidFill>
                <a:latin typeface="Arial"/>
                <a:cs typeface="Arial"/>
              </a:rPr>
              <a:t>TÍPUSAI</a:t>
            </a:r>
            <a:r>
              <a:rPr lang="hu-HU" sz="2400" b="1" spc="-45" dirty="0">
                <a:solidFill>
                  <a:srgbClr val="002851"/>
                </a:solidFill>
                <a:latin typeface="Arial"/>
                <a:cs typeface="Arial"/>
              </a:rPr>
              <a:t> </a:t>
            </a:r>
            <a:r>
              <a:rPr lang="hu-HU" sz="2400" b="1" dirty="0">
                <a:solidFill>
                  <a:srgbClr val="002851"/>
                </a:solidFill>
                <a:latin typeface="Arial"/>
                <a:cs typeface="Arial"/>
              </a:rPr>
              <a:t>ÖSSZEFÜGGŐ</a:t>
            </a:r>
            <a:r>
              <a:rPr lang="hu-HU" sz="2400" b="1" spc="-65" dirty="0">
                <a:solidFill>
                  <a:srgbClr val="002851"/>
                </a:solidFill>
                <a:latin typeface="Arial"/>
                <a:cs typeface="Arial"/>
              </a:rPr>
              <a:t> </a:t>
            </a:r>
            <a:r>
              <a:rPr lang="hu-HU" sz="2400" b="1" dirty="0">
                <a:solidFill>
                  <a:srgbClr val="002851"/>
                </a:solidFill>
                <a:latin typeface="Arial"/>
                <a:cs typeface="Arial"/>
              </a:rPr>
              <a:t>EGYÉNI</a:t>
            </a:r>
            <a:r>
              <a:rPr lang="hu-HU" sz="2400" b="1" spc="-40" dirty="0">
                <a:solidFill>
                  <a:srgbClr val="002851"/>
                </a:solidFill>
                <a:latin typeface="Arial"/>
                <a:cs typeface="Arial"/>
              </a:rPr>
              <a:t> </a:t>
            </a:r>
            <a:r>
              <a:rPr lang="hu-HU" sz="2400" b="1" spc="-10" dirty="0">
                <a:solidFill>
                  <a:srgbClr val="002851"/>
                </a:solidFill>
                <a:latin typeface="Arial"/>
                <a:cs typeface="Arial"/>
              </a:rPr>
              <a:t>ISKOLAI </a:t>
            </a:r>
            <a:r>
              <a:rPr lang="hu-HU" sz="2400" b="1" spc="-35" dirty="0">
                <a:solidFill>
                  <a:srgbClr val="002851"/>
                </a:solidFill>
                <a:latin typeface="Arial"/>
                <a:cs typeface="Arial"/>
              </a:rPr>
              <a:t>GYAKORLATON</a:t>
            </a:r>
            <a:r>
              <a:rPr lang="hu-HU" sz="2400" b="1" spc="-75" dirty="0">
                <a:solidFill>
                  <a:srgbClr val="002851"/>
                </a:solidFill>
                <a:latin typeface="Arial"/>
                <a:cs typeface="Arial"/>
              </a:rPr>
              <a:t> </a:t>
            </a:r>
            <a:r>
              <a:rPr lang="hu-HU" sz="2400" b="1" spc="-10" dirty="0">
                <a:solidFill>
                  <a:srgbClr val="002851"/>
                </a:solidFill>
                <a:latin typeface="Arial"/>
                <a:cs typeface="Arial"/>
              </a:rPr>
              <a:t>(</a:t>
            </a:r>
            <a:r>
              <a:rPr lang="hu-HU" sz="2400" b="1" spc="-10" dirty="0">
                <a:solidFill>
                  <a:srgbClr val="C00000"/>
                </a:solidFill>
                <a:latin typeface="Arial"/>
                <a:cs typeface="Arial"/>
              </a:rPr>
              <a:t>NAPPALI</a:t>
            </a:r>
            <a:r>
              <a:rPr lang="hu-HU" sz="2400" b="1" spc="-60" dirty="0">
                <a:solidFill>
                  <a:srgbClr val="002851"/>
                </a:solidFill>
                <a:latin typeface="Arial"/>
                <a:cs typeface="Arial"/>
              </a:rPr>
              <a:t> </a:t>
            </a:r>
            <a:r>
              <a:rPr lang="hu-HU" sz="2400" b="1" dirty="0">
                <a:solidFill>
                  <a:srgbClr val="002851"/>
                </a:solidFill>
                <a:latin typeface="Arial"/>
                <a:cs typeface="Arial"/>
              </a:rPr>
              <a:t>MUNKARENDŰ</a:t>
            </a:r>
            <a:r>
              <a:rPr lang="hu-HU" sz="2400" b="1" spc="-35" dirty="0">
                <a:solidFill>
                  <a:srgbClr val="002851"/>
                </a:solidFill>
                <a:latin typeface="Arial"/>
                <a:cs typeface="Arial"/>
              </a:rPr>
              <a:t> </a:t>
            </a:r>
            <a:r>
              <a:rPr lang="hu-HU" sz="2400" b="1" spc="-10" dirty="0">
                <a:solidFill>
                  <a:srgbClr val="002851"/>
                </a:solidFill>
                <a:latin typeface="Arial"/>
                <a:cs typeface="Arial"/>
              </a:rPr>
              <a:t>RTAK) – 18 KREDITES GYAKORLAT ESETÉN</a:t>
            </a:r>
            <a:endParaRPr lang="hu-HU" sz="24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28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2400" b="1" dirty="0">
                <a:solidFill>
                  <a:srgbClr val="002851"/>
                </a:solidFill>
                <a:latin typeface="Arial"/>
                <a:cs typeface="Arial"/>
              </a:rPr>
              <a:t>NEM</a:t>
            </a:r>
            <a:r>
              <a:rPr sz="2400" b="1" spc="-30" dirty="0">
                <a:solidFill>
                  <a:srgbClr val="002851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002851"/>
                </a:solidFill>
                <a:latin typeface="Arial"/>
                <a:cs typeface="Arial"/>
              </a:rPr>
              <a:t>SZAKTÁRGYI</a:t>
            </a:r>
            <a:r>
              <a:rPr sz="2400" b="1" spc="-10" dirty="0">
                <a:solidFill>
                  <a:srgbClr val="002851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002851"/>
                </a:solidFill>
                <a:latin typeface="Arial"/>
                <a:cs typeface="Arial"/>
              </a:rPr>
              <a:t>TEVÉKENYSÉGEK</a:t>
            </a:r>
            <a:r>
              <a:rPr sz="2400" b="1" spc="-80" dirty="0">
                <a:solidFill>
                  <a:srgbClr val="002851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002851"/>
                </a:solidFill>
                <a:latin typeface="Arial"/>
                <a:cs typeface="Arial"/>
              </a:rPr>
              <a:t>A</a:t>
            </a:r>
            <a:r>
              <a:rPr sz="2400" b="1" spc="-120" dirty="0">
                <a:solidFill>
                  <a:srgbClr val="002851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002851"/>
                </a:solidFill>
                <a:latin typeface="Arial"/>
                <a:cs typeface="Arial"/>
              </a:rPr>
              <a:t>FÉLÉV</a:t>
            </a:r>
            <a:r>
              <a:rPr sz="2400" b="1" spc="-40" dirty="0">
                <a:solidFill>
                  <a:srgbClr val="002851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002851"/>
                </a:solidFill>
                <a:latin typeface="Arial"/>
                <a:cs typeface="Arial"/>
              </a:rPr>
              <a:t>SORÁN:</a:t>
            </a:r>
            <a:r>
              <a:rPr sz="2400" b="1" spc="-25" dirty="0">
                <a:solidFill>
                  <a:srgbClr val="002851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002851"/>
                </a:solidFill>
                <a:latin typeface="Arial"/>
                <a:cs typeface="Arial"/>
              </a:rPr>
              <a:t>54</a:t>
            </a:r>
            <a:r>
              <a:rPr sz="2400" b="1" dirty="0">
                <a:solidFill>
                  <a:srgbClr val="002851"/>
                </a:solidFill>
                <a:latin typeface="Symbol"/>
                <a:cs typeface="Symbol"/>
              </a:rPr>
              <a:t></a:t>
            </a:r>
            <a:r>
              <a:rPr sz="2400" b="1" dirty="0">
                <a:solidFill>
                  <a:srgbClr val="002851"/>
                </a:solidFill>
                <a:latin typeface="Arial"/>
                <a:cs typeface="Arial"/>
              </a:rPr>
              <a:t>88</a:t>
            </a:r>
            <a:r>
              <a:rPr sz="2400" b="1" spc="-35" dirty="0">
                <a:solidFill>
                  <a:srgbClr val="002851"/>
                </a:solidFill>
                <a:latin typeface="Arial"/>
                <a:cs typeface="Arial"/>
              </a:rPr>
              <a:t> </a:t>
            </a:r>
            <a:r>
              <a:rPr sz="2400" b="1" spc="-25" dirty="0">
                <a:solidFill>
                  <a:srgbClr val="002851"/>
                </a:solidFill>
                <a:latin typeface="Arial"/>
                <a:cs typeface="Arial"/>
              </a:rPr>
              <a:t>ÓRA</a:t>
            </a:r>
            <a:endParaRPr sz="2400" dirty="0">
              <a:latin typeface="Arial"/>
              <a:cs typeface="Arial"/>
            </a:endParaRPr>
          </a:p>
          <a:p>
            <a:pPr marL="299085" indent="-287020">
              <a:lnSpc>
                <a:spcPct val="100000"/>
              </a:lnSpc>
              <a:spcBef>
                <a:spcPts val="120"/>
              </a:spcBef>
              <a:buClr>
                <a:srgbClr val="002851"/>
              </a:buClr>
              <a:buSzPct val="83333"/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2400" dirty="0">
                <a:latin typeface="Calibri"/>
                <a:cs typeface="Calibri"/>
              </a:rPr>
              <a:t>Hospitálás</a:t>
            </a:r>
            <a:r>
              <a:rPr sz="2400" spc="-7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nem</a:t>
            </a:r>
            <a:r>
              <a:rPr sz="2400" spc="-6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szakos</a:t>
            </a:r>
            <a:r>
              <a:rPr sz="2400" spc="-6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órán,</a:t>
            </a:r>
            <a:r>
              <a:rPr sz="2400" spc="-5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foglalkozáson:</a:t>
            </a:r>
            <a:r>
              <a:rPr sz="2400" spc="-6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6</a:t>
            </a:r>
            <a:r>
              <a:rPr sz="2400" dirty="0">
                <a:latin typeface="Symbol"/>
                <a:cs typeface="Symbol"/>
              </a:rPr>
              <a:t></a:t>
            </a:r>
            <a:r>
              <a:rPr sz="2400" dirty="0">
                <a:latin typeface="Calibri"/>
                <a:cs typeface="Calibri"/>
              </a:rPr>
              <a:t>10</a:t>
            </a:r>
            <a:r>
              <a:rPr sz="2400" spc="-60" dirty="0">
                <a:latin typeface="Calibri"/>
                <a:cs typeface="Calibri"/>
              </a:rPr>
              <a:t> </a:t>
            </a:r>
            <a:r>
              <a:rPr sz="2400" spc="-25" dirty="0">
                <a:latin typeface="Calibri"/>
                <a:cs typeface="Calibri"/>
              </a:rPr>
              <a:t>óra</a:t>
            </a:r>
            <a:endParaRPr sz="2400" dirty="0">
              <a:latin typeface="Calibri"/>
              <a:cs typeface="Calibri"/>
            </a:endParaRPr>
          </a:p>
          <a:p>
            <a:pPr marL="299085" indent="-287020">
              <a:lnSpc>
                <a:spcPct val="100000"/>
              </a:lnSpc>
              <a:spcBef>
                <a:spcPts val="409"/>
              </a:spcBef>
              <a:buClr>
                <a:srgbClr val="002851"/>
              </a:buClr>
              <a:buSzPct val="83333"/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2400" dirty="0">
                <a:latin typeface="Calibri"/>
                <a:cs typeface="Calibri"/>
              </a:rPr>
              <a:t>Szabadidős</a:t>
            </a:r>
            <a:r>
              <a:rPr sz="2400" spc="-6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programok</a:t>
            </a:r>
            <a:r>
              <a:rPr sz="2400" spc="-8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szervezése,</a:t>
            </a:r>
            <a:r>
              <a:rPr sz="2400" spc="-5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részvétel:</a:t>
            </a:r>
            <a:r>
              <a:rPr sz="2400" spc="-5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10</a:t>
            </a:r>
            <a:r>
              <a:rPr sz="2400" dirty="0">
                <a:latin typeface="Symbol"/>
                <a:cs typeface="Symbol"/>
              </a:rPr>
              <a:t></a:t>
            </a:r>
            <a:r>
              <a:rPr sz="2400" dirty="0">
                <a:latin typeface="Calibri"/>
                <a:cs typeface="Calibri"/>
              </a:rPr>
              <a:t>20</a:t>
            </a:r>
            <a:r>
              <a:rPr sz="2400" spc="-70" dirty="0">
                <a:latin typeface="Calibri"/>
                <a:cs typeface="Calibri"/>
              </a:rPr>
              <a:t> </a:t>
            </a:r>
            <a:r>
              <a:rPr sz="2400" spc="-25" dirty="0">
                <a:latin typeface="Calibri"/>
                <a:cs typeface="Calibri"/>
              </a:rPr>
              <a:t>óra</a:t>
            </a:r>
            <a:endParaRPr sz="2400" dirty="0">
              <a:latin typeface="Calibri"/>
              <a:cs typeface="Calibri"/>
            </a:endParaRPr>
          </a:p>
          <a:p>
            <a:pPr marL="299085" indent="-287020">
              <a:lnSpc>
                <a:spcPct val="100000"/>
              </a:lnSpc>
              <a:spcBef>
                <a:spcPts val="395"/>
              </a:spcBef>
              <a:buClr>
                <a:srgbClr val="002851"/>
              </a:buClr>
              <a:buSzPct val="83333"/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2400" spc="-10" dirty="0">
                <a:latin typeface="Calibri"/>
                <a:cs typeface="Calibri"/>
              </a:rPr>
              <a:t>Részvétel</a:t>
            </a:r>
            <a:r>
              <a:rPr sz="2400" spc="-55" dirty="0">
                <a:latin typeface="Calibri"/>
                <a:cs typeface="Calibri"/>
              </a:rPr>
              <a:t> </a:t>
            </a:r>
            <a:r>
              <a:rPr sz="2400" spc="-20" dirty="0">
                <a:latin typeface="Calibri"/>
                <a:cs typeface="Calibri"/>
              </a:rPr>
              <a:t>osztályfőnök-</a:t>
            </a:r>
            <a:r>
              <a:rPr sz="2400" dirty="0">
                <a:latin typeface="Calibri"/>
                <a:cs typeface="Calibri"/>
              </a:rPr>
              <a:t>helyettesi,</a:t>
            </a:r>
            <a:r>
              <a:rPr sz="2400" spc="-6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ifjúságvédelmi</a:t>
            </a:r>
            <a:r>
              <a:rPr sz="2400" spc="-3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tevékenységben:</a:t>
            </a:r>
            <a:r>
              <a:rPr sz="2400" spc="-6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6</a:t>
            </a:r>
            <a:r>
              <a:rPr sz="2400" dirty="0">
                <a:latin typeface="Symbol"/>
                <a:cs typeface="Symbol"/>
              </a:rPr>
              <a:t></a:t>
            </a:r>
            <a:r>
              <a:rPr sz="2400" dirty="0">
                <a:latin typeface="Calibri"/>
                <a:cs typeface="Calibri"/>
              </a:rPr>
              <a:t>10</a:t>
            </a:r>
            <a:r>
              <a:rPr sz="2400" spc="-50" dirty="0">
                <a:latin typeface="Calibri"/>
                <a:cs typeface="Calibri"/>
              </a:rPr>
              <a:t> </a:t>
            </a:r>
            <a:r>
              <a:rPr sz="2400" spc="-25" dirty="0">
                <a:latin typeface="Calibri"/>
                <a:cs typeface="Calibri"/>
              </a:rPr>
              <a:t>óra</a:t>
            </a:r>
            <a:endParaRPr sz="2400" dirty="0">
              <a:latin typeface="Calibri"/>
              <a:cs typeface="Calibri"/>
            </a:endParaRPr>
          </a:p>
          <a:p>
            <a:pPr marL="299085" indent="-287020">
              <a:lnSpc>
                <a:spcPct val="100000"/>
              </a:lnSpc>
              <a:spcBef>
                <a:spcPts val="409"/>
              </a:spcBef>
              <a:buClr>
                <a:srgbClr val="002851"/>
              </a:buClr>
              <a:buSzPct val="83333"/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2400" spc="-10" dirty="0">
                <a:latin typeface="Calibri"/>
                <a:cs typeface="Calibri"/>
              </a:rPr>
              <a:t>Helyettesítés,</a:t>
            </a:r>
            <a:r>
              <a:rPr sz="2400" spc="-3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ügyelet,</a:t>
            </a:r>
            <a:r>
              <a:rPr sz="2400" spc="-3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gyermekfelügyelet,</a:t>
            </a:r>
            <a:r>
              <a:rPr sz="2400" spc="-5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napközi:</a:t>
            </a:r>
            <a:r>
              <a:rPr sz="2400" dirty="0">
                <a:latin typeface="Calibri"/>
                <a:cs typeface="Calibri"/>
              </a:rPr>
              <a:t> 8</a:t>
            </a:r>
            <a:r>
              <a:rPr sz="2400" dirty="0">
                <a:latin typeface="Symbol"/>
                <a:cs typeface="Symbol"/>
              </a:rPr>
              <a:t></a:t>
            </a:r>
            <a:r>
              <a:rPr sz="2400" dirty="0">
                <a:latin typeface="Calibri"/>
                <a:cs typeface="Calibri"/>
              </a:rPr>
              <a:t>10</a:t>
            </a:r>
            <a:r>
              <a:rPr sz="2400" spc="-20" dirty="0">
                <a:latin typeface="Calibri"/>
                <a:cs typeface="Calibri"/>
              </a:rPr>
              <a:t> </a:t>
            </a:r>
            <a:r>
              <a:rPr sz="2400" spc="-25" dirty="0">
                <a:latin typeface="Calibri"/>
                <a:cs typeface="Calibri"/>
              </a:rPr>
              <a:t>óra</a:t>
            </a:r>
            <a:endParaRPr sz="2400" dirty="0">
              <a:latin typeface="Calibri"/>
              <a:cs typeface="Calibri"/>
            </a:endParaRPr>
          </a:p>
          <a:p>
            <a:pPr marL="299085" indent="-287020">
              <a:lnSpc>
                <a:spcPct val="100000"/>
              </a:lnSpc>
              <a:spcBef>
                <a:spcPts val="409"/>
              </a:spcBef>
              <a:buClr>
                <a:srgbClr val="002851"/>
              </a:buClr>
              <a:buSzPct val="83333"/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2400" spc="-10" dirty="0">
                <a:latin typeface="Calibri"/>
                <a:cs typeface="Calibri"/>
              </a:rPr>
              <a:t>Együttműködés</a:t>
            </a:r>
            <a:r>
              <a:rPr sz="2400" spc="-4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</a:t>
            </a:r>
            <a:r>
              <a:rPr sz="2400" spc="-3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családdal,</a:t>
            </a:r>
            <a:r>
              <a:rPr sz="2400" spc="-3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szakmai</a:t>
            </a:r>
            <a:r>
              <a:rPr sz="2400" spc="-2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és</a:t>
            </a:r>
            <a:r>
              <a:rPr sz="2400" spc="-2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támogató</a:t>
            </a:r>
            <a:r>
              <a:rPr sz="2400" spc="-55" dirty="0">
                <a:latin typeface="Calibri"/>
                <a:cs typeface="Calibri"/>
              </a:rPr>
              <a:t> </a:t>
            </a:r>
            <a:r>
              <a:rPr sz="2400" spc="-20" dirty="0">
                <a:latin typeface="Calibri"/>
                <a:cs typeface="Calibri"/>
              </a:rPr>
              <a:t>közösségekkel:</a:t>
            </a:r>
            <a:r>
              <a:rPr sz="2400" spc="-3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6</a:t>
            </a:r>
            <a:r>
              <a:rPr sz="2400" dirty="0">
                <a:latin typeface="Symbol"/>
                <a:cs typeface="Symbol"/>
              </a:rPr>
              <a:t></a:t>
            </a:r>
            <a:r>
              <a:rPr sz="2400" dirty="0">
                <a:latin typeface="Calibri"/>
                <a:cs typeface="Calibri"/>
              </a:rPr>
              <a:t>8</a:t>
            </a:r>
            <a:r>
              <a:rPr sz="2400" spc="-25" dirty="0">
                <a:latin typeface="Calibri"/>
                <a:cs typeface="Calibri"/>
              </a:rPr>
              <a:t> óra</a:t>
            </a:r>
            <a:endParaRPr sz="2400" dirty="0">
              <a:latin typeface="Calibri"/>
              <a:cs typeface="Calibri"/>
            </a:endParaRPr>
          </a:p>
          <a:p>
            <a:pPr marL="299085" indent="-287020">
              <a:lnSpc>
                <a:spcPct val="100000"/>
              </a:lnSpc>
              <a:spcBef>
                <a:spcPts val="395"/>
              </a:spcBef>
              <a:buClr>
                <a:srgbClr val="002851"/>
              </a:buClr>
              <a:buSzPct val="83333"/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2400" dirty="0">
                <a:latin typeface="Calibri"/>
                <a:cs typeface="Calibri"/>
              </a:rPr>
              <a:t>Konzultáció</a:t>
            </a:r>
            <a:r>
              <a:rPr sz="2400" spc="-8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</a:t>
            </a:r>
            <a:r>
              <a:rPr sz="2400" spc="-5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mentorral:</a:t>
            </a:r>
            <a:r>
              <a:rPr sz="2400" spc="-6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12</a:t>
            </a:r>
            <a:r>
              <a:rPr sz="2400" dirty="0">
                <a:latin typeface="Symbol"/>
                <a:cs typeface="Symbol"/>
              </a:rPr>
              <a:t></a:t>
            </a:r>
            <a:r>
              <a:rPr sz="2400" dirty="0">
                <a:latin typeface="Calibri"/>
                <a:cs typeface="Calibri"/>
              </a:rPr>
              <a:t>20</a:t>
            </a:r>
            <a:r>
              <a:rPr sz="2400" spc="-7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óra</a:t>
            </a:r>
            <a:r>
              <a:rPr sz="2400" spc="-5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(heti</a:t>
            </a:r>
            <a:r>
              <a:rPr sz="2400" spc="-6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1</a:t>
            </a:r>
            <a:r>
              <a:rPr sz="2400" dirty="0">
                <a:latin typeface="Symbol"/>
                <a:cs typeface="Symbol"/>
              </a:rPr>
              <a:t></a:t>
            </a:r>
            <a:r>
              <a:rPr sz="2400" dirty="0">
                <a:latin typeface="Calibri"/>
                <a:cs typeface="Calibri"/>
              </a:rPr>
              <a:t>2</a:t>
            </a:r>
            <a:r>
              <a:rPr sz="2400" spc="-70" dirty="0">
                <a:latin typeface="Calibri"/>
                <a:cs typeface="Calibri"/>
              </a:rPr>
              <a:t> </a:t>
            </a:r>
            <a:r>
              <a:rPr sz="2400" spc="-20" dirty="0">
                <a:latin typeface="Calibri"/>
                <a:cs typeface="Calibri"/>
              </a:rPr>
              <a:t>óra)</a:t>
            </a:r>
            <a:endParaRPr sz="2400" dirty="0">
              <a:latin typeface="Calibri"/>
              <a:cs typeface="Calibri"/>
            </a:endParaRPr>
          </a:p>
          <a:p>
            <a:pPr marL="299085" indent="-287020">
              <a:lnSpc>
                <a:spcPct val="100000"/>
              </a:lnSpc>
              <a:spcBef>
                <a:spcPts val="409"/>
              </a:spcBef>
              <a:buClr>
                <a:srgbClr val="002851"/>
              </a:buClr>
              <a:buSzPct val="83333"/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2400" dirty="0">
                <a:latin typeface="Calibri"/>
                <a:cs typeface="Calibri"/>
              </a:rPr>
              <a:t>Konzultáció</a:t>
            </a:r>
            <a:r>
              <a:rPr sz="2400" spc="-8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az</a:t>
            </a:r>
            <a:r>
              <a:rPr sz="2400" spc="-5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iskola</a:t>
            </a:r>
            <a:r>
              <a:rPr sz="2400" spc="-5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más</a:t>
            </a:r>
            <a:r>
              <a:rPr sz="2400" spc="-6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pedagógusaival:</a:t>
            </a:r>
            <a:r>
              <a:rPr sz="2400" spc="-6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6</a:t>
            </a:r>
            <a:r>
              <a:rPr sz="2400" dirty="0">
                <a:latin typeface="Symbol"/>
                <a:cs typeface="Symbol"/>
              </a:rPr>
              <a:t></a:t>
            </a:r>
            <a:r>
              <a:rPr sz="2400" dirty="0">
                <a:latin typeface="Calibri"/>
                <a:cs typeface="Calibri"/>
              </a:rPr>
              <a:t>10</a:t>
            </a:r>
            <a:r>
              <a:rPr sz="2400" spc="-70" dirty="0">
                <a:latin typeface="Calibri"/>
                <a:cs typeface="Calibri"/>
              </a:rPr>
              <a:t> </a:t>
            </a:r>
            <a:r>
              <a:rPr sz="2400" spc="-25" dirty="0">
                <a:latin typeface="Calibri"/>
                <a:cs typeface="Calibri"/>
              </a:rPr>
              <a:t>óra</a:t>
            </a:r>
            <a:endParaRPr sz="2400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7563048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6939" y="1568653"/>
            <a:ext cx="10327640" cy="8788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sz="2800" dirty="0"/>
              <a:t>MEGISMERÉS</a:t>
            </a:r>
            <a:r>
              <a:rPr sz="2800" spc="-105" dirty="0"/>
              <a:t> </a:t>
            </a:r>
            <a:r>
              <a:rPr sz="2800" dirty="0"/>
              <a:t>ÉS</a:t>
            </a:r>
            <a:r>
              <a:rPr sz="2800" spc="-195" dirty="0"/>
              <a:t> </a:t>
            </a:r>
            <a:r>
              <a:rPr sz="2800" dirty="0"/>
              <a:t>AZ</a:t>
            </a:r>
            <a:r>
              <a:rPr sz="2800" spc="-110" dirty="0"/>
              <a:t> </a:t>
            </a:r>
            <a:r>
              <a:rPr sz="2800" dirty="0"/>
              <a:t>EGYÉNI</a:t>
            </a:r>
            <a:r>
              <a:rPr sz="2800" spc="-105" dirty="0"/>
              <a:t> </a:t>
            </a:r>
            <a:r>
              <a:rPr sz="2800" dirty="0"/>
              <a:t>FEJLŐDÉSI</a:t>
            </a:r>
            <a:r>
              <a:rPr sz="2800" spc="-90" dirty="0"/>
              <a:t> </a:t>
            </a:r>
            <a:r>
              <a:rPr sz="2800" dirty="0"/>
              <a:t>ÚT</a:t>
            </a:r>
            <a:r>
              <a:rPr sz="2800" spc="-190" dirty="0"/>
              <a:t> </a:t>
            </a:r>
            <a:r>
              <a:rPr sz="2800" spc="-10" dirty="0"/>
              <a:t>AZONOSÍTÁSA </a:t>
            </a:r>
            <a:r>
              <a:rPr sz="2800" dirty="0"/>
              <a:t>A</a:t>
            </a:r>
            <a:r>
              <a:rPr sz="2800" spc="-170" dirty="0"/>
              <a:t> </a:t>
            </a:r>
            <a:r>
              <a:rPr sz="2800" dirty="0"/>
              <a:t>FÉLÉV</a:t>
            </a:r>
            <a:r>
              <a:rPr sz="2800" spc="-80" dirty="0"/>
              <a:t> </a:t>
            </a:r>
            <a:r>
              <a:rPr sz="2800" dirty="0"/>
              <a:t>SORÁN:</a:t>
            </a:r>
            <a:r>
              <a:rPr sz="2800" spc="-45" dirty="0"/>
              <a:t> </a:t>
            </a:r>
            <a:r>
              <a:rPr sz="2800" dirty="0"/>
              <a:t>12</a:t>
            </a:r>
            <a:r>
              <a:rPr sz="2800" dirty="0">
                <a:latin typeface="Symbol"/>
                <a:cs typeface="Symbol"/>
              </a:rPr>
              <a:t></a:t>
            </a:r>
            <a:r>
              <a:rPr sz="2800" dirty="0"/>
              <a:t>20</a:t>
            </a:r>
            <a:r>
              <a:rPr sz="2800" spc="-85" dirty="0"/>
              <a:t> </a:t>
            </a:r>
            <a:r>
              <a:rPr sz="2800" spc="-25" dirty="0"/>
              <a:t>ÓRA</a:t>
            </a:r>
            <a:endParaRPr sz="2800">
              <a:latin typeface="Symbol"/>
              <a:cs typeface="Symbo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16939" y="2378819"/>
            <a:ext cx="10351135" cy="2460625"/>
          </a:xfrm>
          <a:prstGeom prst="rect">
            <a:avLst/>
          </a:prstGeom>
        </p:spPr>
        <p:txBody>
          <a:bodyPr vert="horz" wrap="square" lIns="0" tIns="74295" rIns="0" bIns="0" rtlCol="0">
            <a:spAutoFit/>
          </a:bodyPr>
          <a:lstStyle/>
          <a:p>
            <a:pPr marL="299085" indent="-287020">
              <a:lnSpc>
                <a:spcPct val="100000"/>
              </a:lnSpc>
              <a:spcBef>
                <a:spcPts val="585"/>
              </a:spcBef>
              <a:buClr>
                <a:srgbClr val="002851"/>
              </a:buClr>
              <a:buSzPct val="71428"/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2800" dirty="0">
                <a:latin typeface="Calibri"/>
                <a:cs typeface="Calibri"/>
              </a:rPr>
              <a:t>Az</a:t>
            </a:r>
            <a:r>
              <a:rPr sz="2800" spc="-7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iskola,</a:t>
            </a:r>
            <a:r>
              <a:rPr sz="2800" spc="-6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a</a:t>
            </a:r>
            <a:r>
              <a:rPr sz="2800" spc="-7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diákok</a:t>
            </a:r>
            <a:r>
              <a:rPr sz="2800" spc="-5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és</a:t>
            </a:r>
            <a:r>
              <a:rPr sz="2800" spc="-6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a</a:t>
            </a:r>
            <a:r>
              <a:rPr sz="2800" spc="-6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pedagógusok</a:t>
            </a:r>
            <a:r>
              <a:rPr sz="2800" spc="-4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megismerése:</a:t>
            </a:r>
            <a:r>
              <a:rPr sz="2800" spc="-6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4</a:t>
            </a:r>
            <a:r>
              <a:rPr sz="2800" dirty="0">
                <a:solidFill>
                  <a:srgbClr val="002851"/>
                </a:solidFill>
                <a:latin typeface="Symbol"/>
                <a:cs typeface="Symbol"/>
              </a:rPr>
              <a:t></a:t>
            </a:r>
            <a:r>
              <a:rPr sz="2800" dirty="0">
                <a:latin typeface="Calibri"/>
                <a:cs typeface="Calibri"/>
              </a:rPr>
              <a:t>6</a:t>
            </a:r>
            <a:r>
              <a:rPr sz="2800" spc="-45" dirty="0">
                <a:latin typeface="Calibri"/>
                <a:cs typeface="Calibri"/>
              </a:rPr>
              <a:t> </a:t>
            </a:r>
            <a:r>
              <a:rPr sz="2800" spc="-25" dirty="0">
                <a:latin typeface="Calibri"/>
                <a:cs typeface="Calibri"/>
              </a:rPr>
              <a:t>óra</a:t>
            </a:r>
            <a:endParaRPr sz="2800">
              <a:latin typeface="Calibri"/>
              <a:cs typeface="Calibri"/>
            </a:endParaRPr>
          </a:p>
          <a:p>
            <a:pPr marL="299085" indent="-287020">
              <a:lnSpc>
                <a:spcPct val="100000"/>
              </a:lnSpc>
              <a:spcBef>
                <a:spcPts val="480"/>
              </a:spcBef>
              <a:buClr>
                <a:srgbClr val="002851"/>
              </a:buClr>
              <a:buSzPct val="71428"/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2800" dirty="0">
                <a:latin typeface="Calibri"/>
                <a:cs typeface="Calibri"/>
              </a:rPr>
              <a:t>Az</a:t>
            </a:r>
            <a:r>
              <a:rPr sz="2800" spc="-8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egyéni</a:t>
            </a:r>
            <a:r>
              <a:rPr sz="2800" spc="-8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fejlődési</a:t>
            </a:r>
            <a:r>
              <a:rPr sz="2800" spc="-6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terv</a:t>
            </a:r>
            <a:r>
              <a:rPr sz="2800" spc="-75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elkészítése,</a:t>
            </a:r>
            <a:r>
              <a:rPr sz="2800" spc="-85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követése:</a:t>
            </a:r>
            <a:r>
              <a:rPr sz="2800" spc="-7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3</a:t>
            </a:r>
            <a:r>
              <a:rPr sz="2800" dirty="0">
                <a:solidFill>
                  <a:srgbClr val="002851"/>
                </a:solidFill>
                <a:latin typeface="Symbol"/>
                <a:cs typeface="Symbol"/>
              </a:rPr>
              <a:t></a:t>
            </a:r>
            <a:r>
              <a:rPr sz="2800" dirty="0">
                <a:latin typeface="Calibri"/>
                <a:cs typeface="Calibri"/>
              </a:rPr>
              <a:t>5</a:t>
            </a:r>
            <a:r>
              <a:rPr sz="2800" spc="-50" dirty="0">
                <a:latin typeface="Calibri"/>
                <a:cs typeface="Calibri"/>
              </a:rPr>
              <a:t> </a:t>
            </a:r>
            <a:r>
              <a:rPr sz="2800" spc="-25" dirty="0">
                <a:latin typeface="Calibri"/>
                <a:cs typeface="Calibri"/>
              </a:rPr>
              <a:t>óra</a:t>
            </a:r>
            <a:endParaRPr sz="2800">
              <a:latin typeface="Calibri"/>
              <a:cs typeface="Calibri"/>
            </a:endParaRPr>
          </a:p>
          <a:p>
            <a:pPr marL="299085" marR="5080" indent="-287020">
              <a:lnSpc>
                <a:spcPct val="113900"/>
              </a:lnSpc>
              <a:buClr>
                <a:srgbClr val="002851"/>
              </a:buClr>
              <a:buSzPct val="71428"/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2800" spc="-10" dirty="0">
                <a:latin typeface="Calibri"/>
                <a:cs typeface="Calibri"/>
              </a:rPr>
              <a:t>Konzultáció</a:t>
            </a:r>
            <a:r>
              <a:rPr sz="2800" spc="-7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a</a:t>
            </a:r>
            <a:r>
              <a:rPr sz="2800" spc="-70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mentorral</a:t>
            </a:r>
            <a:r>
              <a:rPr sz="2800" spc="-6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az</a:t>
            </a:r>
            <a:r>
              <a:rPr sz="2800" spc="-75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iskoláról,</a:t>
            </a:r>
            <a:r>
              <a:rPr sz="2800" spc="-6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a</a:t>
            </a:r>
            <a:r>
              <a:rPr sz="2800" spc="-70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diákokról,</a:t>
            </a:r>
            <a:r>
              <a:rPr sz="2800" spc="-5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a</a:t>
            </a:r>
            <a:r>
              <a:rPr sz="2800" spc="-7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tanári</a:t>
            </a:r>
            <a:r>
              <a:rPr sz="2800" spc="-7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munkáról,</a:t>
            </a:r>
            <a:r>
              <a:rPr sz="2800" spc="-40" dirty="0">
                <a:latin typeface="Calibri"/>
                <a:cs typeface="Calibri"/>
              </a:rPr>
              <a:t> </a:t>
            </a:r>
            <a:r>
              <a:rPr sz="2800" spc="-25" dirty="0">
                <a:latin typeface="Calibri"/>
                <a:cs typeface="Calibri"/>
              </a:rPr>
              <a:t>az </a:t>
            </a:r>
            <a:r>
              <a:rPr sz="2800" dirty="0">
                <a:latin typeface="Calibri"/>
                <a:cs typeface="Calibri"/>
              </a:rPr>
              <a:t>egyéni</a:t>
            </a:r>
            <a:r>
              <a:rPr sz="2800" spc="-10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fejlődési</a:t>
            </a:r>
            <a:r>
              <a:rPr sz="2800" spc="-8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tervről:</a:t>
            </a:r>
            <a:r>
              <a:rPr sz="2800" spc="-9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4</a:t>
            </a:r>
            <a:r>
              <a:rPr sz="2800" dirty="0">
                <a:solidFill>
                  <a:srgbClr val="002851"/>
                </a:solidFill>
                <a:latin typeface="Symbol"/>
                <a:cs typeface="Symbol"/>
              </a:rPr>
              <a:t></a:t>
            </a:r>
            <a:r>
              <a:rPr sz="2800" dirty="0">
                <a:latin typeface="Calibri"/>
                <a:cs typeface="Calibri"/>
              </a:rPr>
              <a:t>6</a:t>
            </a:r>
            <a:r>
              <a:rPr sz="2800" spc="-80" dirty="0">
                <a:latin typeface="Calibri"/>
                <a:cs typeface="Calibri"/>
              </a:rPr>
              <a:t> </a:t>
            </a:r>
            <a:r>
              <a:rPr sz="2800" spc="-25" dirty="0">
                <a:latin typeface="Calibri"/>
                <a:cs typeface="Calibri"/>
              </a:rPr>
              <a:t>óra</a:t>
            </a:r>
            <a:endParaRPr sz="2800">
              <a:latin typeface="Calibri"/>
              <a:cs typeface="Calibri"/>
            </a:endParaRPr>
          </a:p>
          <a:p>
            <a:pPr marL="299085" indent="-287020">
              <a:lnSpc>
                <a:spcPct val="100000"/>
              </a:lnSpc>
              <a:spcBef>
                <a:spcPts val="475"/>
              </a:spcBef>
              <a:buClr>
                <a:srgbClr val="002851"/>
              </a:buClr>
              <a:buSzPct val="71428"/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2800" spc="-10" dirty="0">
                <a:latin typeface="Calibri"/>
                <a:cs typeface="Calibri"/>
              </a:rPr>
              <a:t>Konzultáció</a:t>
            </a:r>
            <a:r>
              <a:rPr sz="2800" spc="-8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az</a:t>
            </a:r>
            <a:r>
              <a:rPr sz="2800" spc="-9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iskola</a:t>
            </a:r>
            <a:r>
              <a:rPr sz="2800" spc="-7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más</a:t>
            </a:r>
            <a:r>
              <a:rPr sz="2800" spc="-7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pedagógusaival:</a:t>
            </a:r>
            <a:r>
              <a:rPr sz="2800" spc="-8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1</a:t>
            </a:r>
            <a:r>
              <a:rPr sz="2800" dirty="0">
                <a:solidFill>
                  <a:srgbClr val="002851"/>
                </a:solidFill>
                <a:latin typeface="Symbol"/>
                <a:cs typeface="Symbol"/>
              </a:rPr>
              <a:t></a:t>
            </a:r>
            <a:r>
              <a:rPr sz="2800" dirty="0">
                <a:latin typeface="Calibri"/>
                <a:cs typeface="Calibri"/>
              </a:rPr>
              <a:t>3</a:t>
            </a:r>
            <a:r>
              <a:rPr sz="2800" spc="-65" dirty="0">
                <a:latin typeface="Calibri"/>
                <a:cs typeface="Calibri"/>
              </a:rPr>
              <a:t> </a:t>
            </a:r>
            <a:r>
              <a:rPr sz="2800" spc="-25" dirty="0">
                <a:latin typeface="Calibri"/>
                <a:cs typeface="Calibri"/>
              </a:rPr>
              <a:t>óra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56615" y="424941"/>
            <a:ext cx="10940415" cy="7575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2400" b="1" dirty="0">
                <a:solidFill>
                  <a:srgbClr val="002851"/>
                </a:solidFill>
                <a:latin typeface="Arial"/>
                <a:cs typeface="Arial"/>
              </a:rPr>
              <a:t>A</a:t>
            </a:r>
            <a:r>
              <a:rPr sz="2400" b="1" spc="-125" dirty="0">
                <a:solidFill>
                  <a:srgbClr val="002851"/>
                </a:solidFill>
                <a:latin typeface="Arial"/>
                <a:cs typeface="Arial"/>
              </a:rPr>
              <a:t> </a:t>
            </a:r>
            <a:r>
              <a:rPr sz="2400" b="1" spc="-10" dirty="0">
                <a:solidFill>
                  <a:srgbClr val="002851"/>
                </a:solidFill>
                <a:latin typeface="Arial"/>
                <a:cs typeface="Arial"/>
              </a:rPr>
              <a:t>HALLGATÓI</a:t>
            </a:r>
            <a:r>
              <a:rPr sz="2400" b="1" spc="-35" dirty="0">
                <a:solidFill>
                  <a:srgbClr val="002851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002851"/>
                </a:solidFill>
                <a:latin typeface="Arial"/>
                <a:cs typeface="Arial"/>
              </a:rPr>
              <a:t>TEVÉKENYSÉGEK</a:t>
            </a:r>
            <a:r>
              <a:rPr sz="2400" b="1" spc="-10" dirty="0">
                <a:solidFill>
                  <a:srgbClr val="002851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002851"/>
                </a:solidFill>
                <a:latin typeface="Arial"/>
                <a:cs typeface="Arial"/>
              </a:rPr>
              <a:t>TÍPUSAI</a:t>
            </a:r>
            <a:r>
              <a:rPr sz="2400" b="1" spc="-30" dirty="0">
                <a:solidFill>
                  <a:srgbClr val="002851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002851"/>
                </a:solidFill>
                <a:latin typeface="Arial"/>
                <a:cs typeface="Arial"/>
              </a:rPr>
              <a:t>ÖSSZEFÜGGŐ</a:t>
            </a:r>
            <a:r>
              <a:rPr sz="2400" b="1" spc="-65" dirty="0">
                <a:solidFill>
                  <a:srgbClr val="002851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002851"/>
                </a:solidFill>
                <a:latin typeface="Arial"/>
                <a:cs typeface="Arial"/>
              </a:rPr>
              <a:t>EGYÉNI</a:t>
            </a:r>
            <a:r>
              <a:rPr sz="2400" b="1" spc="-40" dirty="0">
                <a:solidFill>
                  <a:srgbClr val="002851"/>
                </a:solidFill>
                <a:latin typeface="Arial"/>
                <a:cs typeface="Arial"/>
              </a:rPr>
              <a:t> </a:t>
            </a:r>
            <a:r>
              <a:rPr sz="2400" b="1" spc="-10" dirty="0">
                <a:solidFill>
                  <a:srgbClr val="002851"/>
                </a:solidFill>
                <a:latin typeface="Arial"/>
                <a:cs typeface="Arial"/>
              </a:rPr>
              <a:t>ISKOLAI </a:t>
            </a:r>
            <a:r>
              <a:rPr sz="2400" b="1" spc="-40" dirty="0">
                <a:solidFill>
                  <a:srgbClr val="002851"/>
                </a:solidFill>
                <a:latin typeface="Arial"/>
                <a:cs typeface="Arial"/>
              </a:rPr>
              <a:t>GYAKORLATON </a:t>
            </a:r>
            <a:r>
              <a:rPr sz="2400" b="1" dirty="0">
                <a:solidFill>
                  <a:srgbClr val="002851"/>
                </a:solidFill>
                <a:latin typeface="Arial"/>
                <a:cs typeface="Arial"/>
              </a:rPr>
              <a:t>(</a:t>
            </a:r>
            <a:r>
              <a:rPr sz="2400" b="1" dirty="0">
                <a:solidFill>
                  <a:srgbClr val="C00000"/>
                </a:solidFill>
                <a:latin typeface="Arial"/>
                <a:cs typeface="Arial"/>
              </a:rPr>
              <a:t>LEVELEZŐ</a:t>
            </a:r>
            <a:r>
              <a:rPr sz="2400" b="1" spc="-55" dirty="0">
                <a:solidFill>
                  <a:srgbClr val="002851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002851"/>
                </a:solidFill>
                <a:latin typeface="Arial"/>
                <a:cs typeface="Arial"/>
              </a:rPr>
              <a:t>MUNKARENDŰ </a:t>
            </a:r>
            <a:r>
              <a:rPr sz="2400" b="1" spc="-10" dirty="0">
                <a:solidFill>
                  <a:srgbClr val="002851"/>
                </a:solidFill>
                <a:latin typeface="Arial"/>
                <a:cs typeface="Arial"/>
              </a:rPr>
              <a:t>RTAK)</a:t>
            </a:r>
            <a:endParaRPr sz="2400" dirty="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838200" y="1248155"/>
            <a:ext cx="10676255" cy="0"/>
          </a:xfrm>
          <a:custGeom>
            <a:avLst/>
            <a:gdLst/>
            <a:ahLst/>
            <a:cxnLst/>
            <a:rect l="l" t="t" r="r" b="b"/>
            <a:pathLst>
              <a:path w="10676255">
                <a:moveTo>
                  <a:pt x="0" y="0"/>
                </a:moveTo>
                <a:lnTo>
                  <a:pt x="10676128" y="0"/>
                </a:lnTo>
              </a:path>
            </a:pathLst>
          </a:custGeom>
          <a:ln w="9525">
            <a:solidFill>
              <a:srgbClr val="00285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60019" y="1568653"/>
            <a:ext cx="1064196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spc="-10" dirty="0"/>
              <a:t>SZAKTÁRGYI</a:t>
            </a:r>
            <a:r>
              <a:rPr sz="2800" spc="-50" dirty="0"/>
              <a:t> </a:t>
            </a:r>
            <a:r>
              <a:rPr sz="2800" spc="-25" dirty="0"/>
              <a:t>TEVÉKENYSÉGEK</a:t>
            </a:r>
            <a:r>
              <a:rPr sz="2800" spc="-135" dirty="0"/>
              <a:t> </a:t>
            </a:r>
            <a:r>
              <a:rPr sz="2800" dirty="0"/>
              <a:t>A</a:t>
            </a:r>
            <a:r>
              <a:rPr sz="2800" spc="-180" dirty="0"/>
              <a:t> </a:t>
            </a:r>
            <a:r>
              <a:rPr sz="2800" dirty="0"/>
              <a:t>FÉLÉV</a:t>
            </a:r>
            <a:r>
              <a:rPr sz="2800" spc="-85" dirty="0"/>
              <a:t> </a:t>
            </a:r>
            <a:r>
              <a:rPr sz="2800" dirty="0"/>
              <a:t>SORÁN:</a:t>
            </a:r>
            <a:r>
              <a:rPr sz="2800" spc="-55" dirty="0"/>
              <a:t> </a:t>
            </a:r>
            <a:r>
              <a:rPr sz="2800" dirty="0"/>
              <a:t>45</a:t>
            </a:r>
            <a:r>
              <a:rPr sz="2800" dirty="0">
                <a:latin typeface="Symbol"/>
                <a:cs typeface="Symbol"/>
              </a:rPr>
              <a:t></a:t>
            </a:r>
            <a:r>
              <a:rPr sz="2800" dirty="0"/>
              <a:t>72</a:t>
            </a:r>
            <a:r>
              <a:rPr sz="2800" spc="-85" dirty="0"/>
              <a:t> </a:t>
            </a:r>
            <a:r>
              <a:rPr sz="2800" spc="-25" dirty="0"/>
              <a:t>ÓRA</a:t>
            </a:r>
            <a:endParaRPr sz="2800">
              <a:latin typeface="Symbol"/>
              <a:cs typeface="Symbo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60019" y="1953007"/>
            <a:ext cx="10822305" cy="2459355"/>
          </a:xfrm>
          <a:prstGeom prst="rect">
            <a:avLst/>
          </a:prstGeom>
        </p:spPr>
        <p:txBody>
          <a:bodyPr vert="horz" wrap="square" lIns="0" tIns="73025" rIns="0" bIns="0" rtlCol="0">
            <a:spAutoFit/>
          </a:bodyPr>
          <a:lstStyle/>
          <a:p>
            <a:pPr marL="299085" indent="-287020">
              <a:lnSpc>
                <a:spcPct val="100000"/>
              </a:lnSpc>
              <a:spcBef>
                <a:spcPts val="575"/>
              </a:spcBef>
              <a:buClr>
                <a:srgbClr val="002851"/>
              </a:buClr>
              <a:buSzPct val="71428"/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2800" spc="-20" dirty="0">
                <a:latin typeface="Calibri"/>
                <a:cs typeface="Calibri"/>
              </a:rPr>
              <a:t>Szaktárgyi</a:t>
            </a:r>
            <a:r>
              <a:rPr sz="2800" spc="-9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hospitálás</a:t>
            </a:r>
            <a:r>
              <a:rPr sz="2800" spc="-4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az</a:t>
            </a:r>
            <a:r>
              <a:rPr sz="2800" spc="-8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adott</a:t>
            </a:r>
            <a:r>
              <a:rPr sz="2800" spc="-70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szakon:</a:t>
            </a:r>
            <a:r>
              <a:rPr sz="2800" spc="-6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8</a:t>
            </a:r>
            <a:r>
              <a:rPr sz="2800" dirty="0">
                <a:latin typeface="Symbol"/>
                <a:cs typeface="Symbol"/>
              </a:rPr>
              <a:t></a:t>
            </a:r>
            <a:r>
              <a:rPr sz="2800" dirty="0">
                <a:latin typeface="Calibri"/>
                <a:cs typeface="Calibri"/>
              </a:rPr>
              <a:t>12</a:t>
            </a:r>
            <a:r>
              <a:rPr sz="2800" spc="-50" dirty="0">
                <a:latin typeface="Calibri"/>
                <a:cs typeface="Calibri"/>
              </a:rPr>
              <a:t> </a:t>
            </a:r>
            <a:r>
              <a:rPr sz="2800" spc="-25" dirty="0">
                <a:latin typeface="Calibri"/>
                <a:cs typeface="Calibri"/>
              </a:rPr>
              <a:t>óra</a:t>
            </a:r>
            <a:endParaRPr sz="2800" dirty="0">
              <a:latin typeface="Calibri"/>
              <a:cs typeface="Calibri"/>
            </a:endParaRPr>
          </a:p>
          <a:p>
            <a:pPr marL="299085" indent="-287020">
              <a:lnSpc>
                <a:spcPct val="100000"/>
              </a:lnSpc>
              <a:spcBef>
                <a:spcPts val="480"/>
              </a:spcBef>
              <a:buClr>
                <a:srgbClr val="002851"/>
              </a:buClr>
              <a:buSzPct val="71428"/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2800" spc="-20" dirty="0">
                <a:latin typeface="Calibri"/>
                <a:cs typeface="Calibri"/>
              </a:rPr>
              <a:t>Szaktárgy</a:t>
            </a:r>
            <a:r>
              <a:rPr sz="2800" spc="-9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tanítása</a:t>
            </a:r>
            <a:r>
              <a:rPr sz="2800" spc="-6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az</a:t>
            </a:r>
            <a:r>
              <a:rPr sz="2800" spc="-8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adott</a:t>
            </a:r>
            <a:r>
              <a:rPr sz="2800" spc="-70" dirty="0">
                <a:latin typeface="Calibri"/>
                <a:cs typeface="Calibri"/>
              </a:rPr>
              <a:t> </a:t>
            </a:r>
            <a:r>
              <a:rPr sz="2800" spc="-25" dirty="0">
                <a:latin typeface="Calibri"/>
                <a:cs typeface="Calibri"/>
              </a:rPr>
              <a:t>szakon:</a:t>
            </a:r>
            <a:r>
              <a:rPr sz="2800" spc="-7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15</a:t>
            </a:r>
            <a:r>
              <a:rPr sz="2800" dirty="0">
                <a:latin typeface="Symbol"/>
                <a:cs typeface="Symbol"/>
              </a:rPr>
              <a:t></a:t>
            </a:r>
            <a:r>
              <a:rPr sz="2800" dirty="0">
                <a:latin typeface="Calibri"/>
                <a:cs typeface="Calibri"/>
              </a:rPr>
              <a:t>25</a:t>
            </a:r>
            <a:r>
              <a:rPr sz="2800" spc="-4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óra</a:t>
            </a:r>
            <a:r>
              <a:rPr sz="2800" spc="-8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(4</a:t>
            </a:r>
            <a:r>
              <a:rPr sz="2800" dirty="0">
                <a:latin typeface="Symbol"/>
                <a:cs typeface="Symbol"/>
              </a:rPr>
              <a:t></a:t>
            </a:r>
            <a:r>
              <a:rPr sz="2800" dirty="0">
                <a:latin typeface="Calibri"/>
                <a:cs typeface="Calibri"/>
              </a:rPr>
              <a:t>5</a:t>
            </a:r>
            <a:r>
              <a:rPr sz="2800" spc="-7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héten</a:t>
            </a:r>
            <a:r>
              <a:rPr sz="2800" spc="-7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át</a:t>
            </a:r>
            <a:r>
              <a:rPr sz="2800" spc="-8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heti</a:t>
            </a:r>
            <a:r>
              <a:rPr sz="2800" spc="-7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3</a:t>
            </a:r>
            <a:r>
              <a:rPr sz="2800" dirty="0">
                <a:latin typeface="Symbol"/>
                <a:cs typeface="Symbol"/>
              </a:rPr>
              <a:t></a:t>
            </a:r>
            <a:r>
              <a:rPr sz="2800" dirty="0">
                <a:latin typeface="Calibri"/>
                <a:cs typeface="Calibri"/>
              </a:rPr>
              <a:t>5</a:t>
            </a:r>
            <a:r>
              <a:rPr sz="2800" spc="-65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óra)</a:t>
            </a:r>
            <a:endParaRPr sz="2800" dirty="0">
              <a:latin typeface="Calibri"/>
              <a:cs typeface="Calibri"/>
            </a:endParaRPr>
          </a:p>
          <a:p>
            <a:pPr marL="299085" indent="-287020">
              <a:lnSpc>
                <a:spcPct val="100000"/>
              </a:lnSpc>
              <a:spcBef>
                <a:spcPts val="470"/>
              </a:spcBef>
              <a:buClr>
                <a:srgbClr val="002851"/>
              </a:buClr>
              <a:buSzPct val="71428"/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2800" spc="-40" dirty="0">
                <a:latin typeface="Calibri"/>
                <a:cs typeface="Calibri"/>
              </a:rPr>
              <a:t>Tanórán</a:t>
            </a:r>
            <a:r>
              <a:rPr sz="2800" spc="-7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kívüli</a:t>
            </a:r>
            <a:r>
              <a:rPr sz="2800" spc="-80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szaktárgyi</a:t>
            </a:r>
            <a:r>
              <a:rPr sz="2800" spc="-95" dirty="0">
                <a:latin typeface="Calibri"/>
                <a:cs typeface="Calibri"/>
              </a:rPr>
              <a:t> </a:t>
            </a:r>
            <a:r>
              <a:rPr sz="2800" spc="-25" dirty="0">
                <a:latin typeface="Calibri"/>
                <a:cs typeface="Calibri"/>
              </a:rPr>
              <a:t>tevékenység</a:t>
            </a:r>
            <a:r>
              <a:rPr sz="2800" spc="-8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az</a:t>
            </a:r>
            <a:r>
              <a:rPr sz="2800" spc="-9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adott</a:t>
            </a:r>
            <a:r>
              <a:rPr sz="2800" spc="-85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szakon:</a:t>
            </a:r>
            <a:r>
              <a:rPr sz="2800" spc="-7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6</a:t>
            </a:r>
            <a:r>
              <a:rPr sz="2800" dirty="0">
                <a:latin typeface="Symbol"/>
                <a:cs typeface="Symbol"/>
              </a:rPr>
              <a:t></a:t>
            </a:r>
            <a:r>
              <a:rPr sz="2800" dirty="0">
                <a:latin typeface="Calibri"/>
                <a:cs typeface="Calibri"/>
              </a:rPr>
              <a:t>8</a:t>
            </a:r>
            <a:r>
              <a:rPr sz="2800" spc="-65" dirty="0">
                <a:latin typeface="Calibri"/>
                <a:cs typeface="Calibri"/>
              </a:rPr>
              <a:t> </a:t>
            </a:r>
            <a:r>
              <a:rPr sz="2800" spc="-25" dirty="0">
                <a:latin typeface="Calibri"/>
                <a:cs typeface="Calibri"/>
              </a:rPr>
              <a:t>óra</a:t>
            </a:r>
            <a:endParaRPr sz="2800" dirty="0">
              <a:latin typeface="Calibri"/>
              <a:cs typeface="Calibri"/>
            </a:endParaRPr>
          </a:p>
          <a:p>
            <a:pPr marL="299085" indent="-287020">
              <a:lnSpc>
                <a:spcPct val="100000"/>
              </a:lnSpc>
              <a:spcBef>
                <a:spcPts val="470"/>
              </a:spcBef>
              <a:buClr>
                <a:srgbClr val="002851"/>
              </a:buClr>
              <a:buSzPct val="71428"/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2800" spc="-10" dirty="0">
                <a:latin typeface="Calibri"/>
                <a:cs typeface="Calibri"/>
              </a:rPr>
              <a:t>Konzultáció</a:t>
            </a:r>
            <a:r>
              <a:rPr sz="2800" spc="-7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a</a:t>
            </a:r>
            <a:r>
              <a:rPr sz="2800" spc="-75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mentorral</a:t>
            </a:r>
            <a:r>
              <a:rPr sz="2800" spc="-6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az</a:t>
            </a:r>
            <a:r>
              <a:rPr sz="2800" spc="-8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adott</a:t>
            </a:r>
            <a:r>
              <a:rPr sz="2800" spc="-80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szakon:</a:t>
            </a:r>
            <a:r>
              <a:rPr sz="2800" spc="-6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14</a:t>
            </a:r>
            <a:r>
              <a:rPr sz="2800" dirty="0">
                <a:latin typeface="Symbol"/>
                <a:cs typeface="Symbol"/>
              </a:rPr>
              <a:t></a:t>
            </a:r>
            <a:r>
              <a:rPr sz="2800" dirty="0">
                <a:latin typeface="Calibri"/>
                <a:cs typeface="Calibri"/>
              </a:rPr>
              <a:t>20</a:t>
            </a:r>
            <a:r>
              <a:rPr sz="2800" spc="-4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óra</a:t>
            </a:r>
            <a:r>
              <a:rPr sz="2800" spc="-7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(heti</a:t>
            </a:r>
            <a:r>
              <a:rPr sz="2800" spc="-7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3</a:t>
            </a:r>
            <a:r>
              <a:rPr sz="2800" dirty="0">
                <a:latin typeface="Symbol"/>
                <a:cs typeface="Symbol"/>
              </a:rPr>
              <a:t></a:t>
            </a:r>
            <a:r>
              <a:rPr sz="2800" dirty="0">
                <a:latin typeface="Calibri"/>
                <a:cs typeface="Calibri"/>
              </a:rPr>
              <a:t>4</a:t>
            </a:r>
            <a:r>
              <a:rPr sz="2800" spc="-65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óra)</a:t>
            </a:r>
            <a:endParaRPr sz="2800" dirty="0">
              <a:latin typeface="Calibri"/>
              <a:cs typeface="Calibri"/>
            </a:endParaRPr>
          </a:p>
          <a:p>
            <a:pPr marL="299085" indent="-287020">
              <a:lnSpc>
                <a:spcPct val="100000"/>
              </a:lnSpc>
              <a:spcBef>
                <a:spcPts val="465"/>
              </a:spcBef>
              <a:buClr>
                <a:srgbClr val="002851"/>
              </a:buClr>
              <a:buSzPct val="71428"/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2800" spc="-20" dirty="0">
                <a:latin typeface="Calibri"/>
                <a:cs typeface="Calibri"/>
              </a:rPr>
              <a:t>Konzultáció</a:t>
            </a:r>
            <a:r>
              <a:rPr sz="2800" spc="-5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a</a:t>
            </a:r>
            <a:r>
              <a:rPr sz="2800" spc="-60" dirty="0">
                <a:latin typeface="Calibri"/>
                <a:cs typeface="Calibri"/>
              </a:rPr>
              <a:t> </a:t>
            </a:r>
            <a:r>
              <a:rPr sz="2800" spc="-25" dirty="0">
                <a:latin typeface="Calibri"/>
                <a:cs typeface="Calibri"/>
              </a:rPr>
              <a:t>szakos</a:t>
            </a:r>
            <a:r>
              <a:rPr sz="2800" spc="-65" dirty="0">
                <a:latin typeface="Calibri"/>
                <a:cs typeface="Calibri"/>
              </a:rPr>
              <a:t> </a:t>
            </a:r>
            <a:r>
              <a:rPr sz="2800" spc="-25" dirty="0">
                <a:latin typeface="Calibri"/>
                <a:cs typeface="Calibri"/>
              </a:rPr>
              <a:t>munkaközösséggel:</a:t>
            </a:r>
            <a:r>
              <a:rPr sz="2800" spc="-4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2</a:t>
            </a:r>
            <a:r>
              <a:rPr sz="2800" dirty="0">
                <a:latin typeface="Symbol"/>
                <a:cs typeface="Symbol"/>
              </a:rPr>
              <a:t></a:t>
            </a:r>
            <a:r>
              <a:rPr sz="2800" dirty="0">
                <a:latin typeface="Calibri"/>
                <a:cs typeface="Calibri"/>
              </a:rPr>
              <a:t>7</a:t>
            </a:r>
            <a:r>
              <a:rPr sz="2800" spc="-35" dirty="0">
                <a:latin typeface="Calibri"/>
                <a:cs typeface="Calibri"/>
              </a:rPr>
              <a:t> </a:t>
            </a:r>
            <a:r>
              <a:rPr sz="2800" spc="-25" dirty="0">
                <a:latin typeface="Calibri"/>
                <a:cs typeface="Calibri"/>
              </a:rPr>
              <a:t>óra</a:t>
            </a:r>
            <a:endParaRPr sz="2800" dirty="0">
              <a:latin typeface="Calibri"/>
              <a:cs typeface="Calibri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809244" y="1353311"/>
            <a:ext cx="10676255" cy="0"/>
          </a:xfrm>
          <a:custGeom>
            <a:avLst/>
            <a:gdLst/>
            <a:ahLst/>
            <a:cxnLst/>
            <a:rect l="l" t="t" r="r" b="b"/>
            <a:pathLst>
              <a:path w="10676255">
                <a:moveTo>
                  <a:pt x="0" y="0"/>
                </a:moveTo>
                <a:lnTo>
                  <a:pt x="10676128" y="0"/>
                </a:lnTo>
              </a:path>
            </a:pathLst>
          </a:custGeom>
          <a:ln w="9525">
            <a:solidFill>
              <a:srgbClr val="00285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756615" y="424941"/>
            <a:ext cx="10938510" cy="7575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2400" b="1" dirty="0">
                <a:solidFill>
                  <a:srgbClr val="002851"/>
                </a:solidFill>
                <a:latin typeface="Arial"/>
                <a:cs typeface="Arial"/>
              </a:rPr>
              <a:t>A</a:t>
            </a:r>
            <a:r>
              <a:rPr sz="2400" b="1" spc="-125" dirty="0">
                <a:solidFill>
                  <a:srgbClr val="002851"/>
                </a:solidFill>
                <a:latin typeface="Arial"/>
                <a:cs typeface="Arial"/>
              </a:rPr>
              <a:t> </a:t>
            </a:r>
            <a:r>
              <a:rPr sz="2400" b="1" spc="-10" dirty="0">
                <a:solidFill>
                  <a:srgbClr val="002851"/>
                </a:solidFill>
                <a:latin typeface="Arial"/>
                <a:cs typeface="Arial"/>
              </a:rPr>
              <a:t>HALLGATÓI</a:t>
            </a:r>
            <a:r>
              <a:rPr sz="2400" b="1" spc="-35" dirty="0">
                <a:solidFill>
                  <a:srgbClr val="002851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002851"/>
                </a:solidFill>
                <a:latin typeface="Arial"/>
                <a:cs typeface="Arial"/>
              </a:rPr>
              <a:t>TEVÉKENYSÉGEK</a:t>
            </a:r>
            <a:r>
              <a:rPr sz="2400" b="1" spc="-15" dirty="0">
                <a:solidFill>
                  <a:srgbClr val="002851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002851"/>
                </a:solidFill>
                <a:latin typeface="Arial"/>
                <a:cs typeface="Arial"/>
              </a:rPr>
              <a:t>TÍPUSAI</a:t>
            </a:r>
            <a:r>
              <a:rPr sz="2400" b="1" spc="-45" dirty="0">
                <a:solidFill>
                  <a:srgbClr val="002851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002851"/>
                </a:solidFill>
                <a:latin typeface="Arial"/>
                <a:cs typeface="Arial"/>
              </a:rPr>
              <a:t>ÖSSZEFÜGGŐ</a:t>
            </a:r>
            <a:r>
              <a:rPr sz="2400" b="1" spc="-65" dirty="0">
                <a:solidFill>
                  <a:srgbClr val="002851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002851"/>
                </a:solidFill>
                <a:latin typeface="Arial"/>
                <a:cs typeface="Arial"/>
              </a:rPr>
              <a:t>EGYÉNI</a:t>
            </a:r>
            <a:r>
              <a:rPr sz="2400" b="1" spc="-40" dirty="0">
                <a:solidFill>
                  <a:srgbClr val="002851"/>
                </a:solidFill>
                <a:latin typeface="Arial"/>
                <a:cs typeface="Arial"/>
              </a:rPr>
              <a:t> </a:t>
            </a:r>
            <a:r>
              <a:rPr sz="2400" b="1" spc="-10" dirty="0">
                <a:solidFill>
                  <a:srgbClr val="002851"/>
                </a:solidFill>
                <a:latin typeface="Arial"/>
                <a:cs typeface="Arial"/>
              </a:rPr>
              <a:t>ISKOLAI </a:t>
            </a:r>
            <a:r>
              <a:rPr sz="2400" b="1" spc="-35" dirty="0">
                <a:solidFill>
                  <a:srgbClr val="002851"/>
                </a:solidFill>
                <a:latin typeface="Arial"/>
                <a:cs typeface="Arial"/>
              </a:rPr>
              <a:t>GYAKORLATON</a:t>
            </a:r>
            <a:r>
              <a:rPr sz="2400" b="1" spc="-50" dirty="0">
                <a:solidFill>
                  <a:srgbClr val="002851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002851"/>
                </a:solidFill>
                <a:latin typeface="Arial"/>
                <a:cs typeface="Arial"/>
              </a:rPr>
              <a:t>(</a:t>
            </a:r>
            <a:r>
              <a:rPr sz="2400" b="1" dirty="0">
                <a:solidFill>
                  <a:srgbClr val="C00000"/>
                </a:solidFill>
                <a:latin typeface="Arial"/>
                <a:cs typeface="Arial"/>
              </a:rPr>
              <a:t>LEVELEZŐ</a:t>
            </a:r>
            <a:r>
              <a:rPr sz="2400" b="1" spc="-55" dirty="0">
                <a:solidFill>
                  <a:srgbClr val="002851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002851"/>
                </a:solidFill>
                <a:latin typeface="Arial"/>
                <a:cs typeface="Arial"/>
              </a:rPr>
              <a:t>MUNKARENDŰ </a:t>
            </a:r>
            <a:r>
              <a:rPr sz="2400" b="1" spc="-10" dirty="0">
                <a:solidFill>
                  <a:srgbClr val="002851"/>
                </a:solidFill>
                <a:latin typeface="Arial"/>
                <a:cs typeface="Arial"/>
              </a:rPr>
              <a:t>RTAK)</a:t>
            </a:r>
            <a:endParaRPr sz="24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900683" y="1264919"/>
            <a:ext cx="10676255" cy="0"/>
          </a:xfrm>
          <a:custGeom>
            <a:avLst/>
            <a:gdLst/>
            <a:ahLst/>
            <a:cxnLst/>
            <a:rect l="l" t="t" r="r" b="b"/>
            <a:pathLst>
              <a:path w="10676255">
                <a:moveTo>
                  <a:pt x="0" y="0"/>
                </a:moveTo>
                <a:lnTo>
                  <a:pt x="10676128" y="0"/>
                </a:lnTo>
              </a:path>
            </a:pathLst>
          </a:custGeom>
          <a:ln w="9525">
            <a:solidFill>
              <a:srgbClr val="00285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624331" y="424941"/>
            <a:ext cx="11071225" cy="442150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44780" marR="5080">
              <a:lnSpc>
                <a:spcPct val="100000"/>
              </a:lnSpc>
              <a:spcBef>
                <a:spcPts val="100"/>
              </a:spcBef>
            </a:pPr>
            <a:r>
              <a:rPr sz="2400" b="1" dirty="0">
                <a:solidFill>
                  <a:srgbClr val="002851"/>
                </a:solidFill>
                <a:latin typeface="Arial"/>
                <a:cs typeface="Arial"/>
              </a:rPr>
              <a:t>A</a:t>
            </a:r>
            <a:r>
              <a:rPr sz="2400" b="1" spc="-125" dirty="0">
                <a:solidFill>
                  <a:srgbClr val="002851"/>
                </a:solidFill>
                <a:latin typeface="Arial"/>
                <a:cs typeface="Arial"/>
              </a:rPr>
              <a:t> </a:t>
            </a:r>
            <a:r>
              <a:rPr sz="2400" b="1" spc="-10" dirty="0">
                <a:solidFill>
                  <a:srgbClr val="002851"/>
                </a:solidFill>
                <a:latin typeface="Arial"/>
                <a:cs typeface="Arial"/>
              </a:rPr>
              <a:t>HALLGATÓI</a:t>
            </a:r>
            <a:r>
              <a:rPr sz="2400" b="1" spc="-35" dirty="0">
                <a:solidFill>
                  <a:srgbClr val="002851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002851"/>
                </a:solidFill>
                <a:latin typeface="Arial"/>
                <a:cs typeface="Arial"/>
              </a:rPr>
              <a:t>TEVÉKENYSÉGEK</a:t>
            </a:r>
            <a:r>
              <a:rPr sz="2400" b="1" spc="-15" dirty="0">
                <a:solidFill>
                  <a:srgbClr val="002851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002851"/>
                </a:solidFill>
                <a:latin typeface="Arial"/>
                <a:cs typeface="Arial"/>
              </a:rPr>
              <a:t>TÍPUSAI</a:t>
            </a:r>
            <a:r>
              <a:rPr sz="2400" b="1" spc="-45" dirty="0">
                <a:solidFill>
                  <a:srgbClr val="002851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002851"/>
                </a:solidFill>
                <a:latin typeface="Arial"/>
                <a:cs typeface="Arial"/>
              </a:rPr>
              <a:t>ÖSSZEFÜGGŐ</a:t>
            </a:r>
            <a:r>
              <a:rPr sz="2400" b="1" spc="-65" dirty="0">
                <a:solidFill>
                  <a:srgbClr val="002851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002851"/>
                </a:solidFill>
                <a:latin typeface="Arial"/>
                <a:cs typeface="Arial"/>
              </a:rPr>
              <a:t>EGYÉNI</a:t>
            </a:r>
            <a:r>
              <a:rPr sz="2400" b="1" spc="-40" dirty="0">
                <a:solidFill>
                  <a:srgbClr val="002851"/>
                </a:solidFill>
                <a:latin typeface="Arial"/>
                <a:cs typeface="Arial"/>
              </a:rPr>
              <a:t> </a:t>
            </a:r>
            <a:r>
              <a:rPr sz="2400" b="1" spc="-10" dirty="0">
                <a:solidFill>
                  <a:srgbClr val="002851"/>
                </a:solidFill>
                <a:latin typeface="Arial"/>
                <a:cs typeface="Arial"/>
              </a:rPr>
              <a:t>ISKOLAI </a:t>
            </a:r>
            <a:r>
              <a:rPr sz="2400" b="1" spc="-35" dirty="0">
                <a:solidFill>
                  <a:srgbClr val="002851"/>
                </a:solidFill>
                <a:latin typeface="Arial"/>
                <a:cs typeface="Arial"/>
              </a:rPr>
              <a:t>GYAKORLATON</a:t>
            </a:r>
            <a:r>
              <a:rPr sz="2400" b="1" spc="-50" dirty="0">
                <a:solidFill>
                  <a:srgbClr val="002851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002851"/>
                </a:solidFill>
                <a:latin typeface="Arial"/>
                <a:cs typeface="Arial"/>
              </a:rPr>
              <a:t>(</a:t>
            </a:r>
            <a:r>
              <a:rPr sz="2400" b="1" dirty="0">
                <a:solidFill>
                  <a:srgbClr val="C00000"/>
                </a:solidFill>
                <a:latin typeface="Arial"/>
                <a:cs typeface="Arial"/>
              </a:rPr>
              <a:t>LEVELEZŐ</a:t>
            </a:r>
            <a:r>
              <a:rPr sz="2400" b="1" spc="-55" dirty="0">
                <a:solidFill>
                  <a:srgbClr val="002851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002851"/>
                </a:solidFill>
                <a:latin typeface="Arial"/>
                <a:cs typeface="Arial"/>
              </a:rPr>
              <a:t>MUNKARENDŰ </a:t>
            </a:r>
            <a:r>
              <a:rPr sz="2400" b="1" spc="-10" dirty="0">
                <a:solidFill>
                  <a:srgbClr val="002851"/>
                </a:solidFill>
                <a:latin typeface="Arial"/>
                <a:cs typeface="Arial"/>
              </a:rPr>
              <a:t>RTAK)</a:t>
            </a:r>
            <a:endParaRPr sz="24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28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2400" b="1" dirty="0">
                <a:solidFill>
                  <a:srgbClr val="002851"/>
                </a:solidFill>
                <a:latin typeface="Arial"/>
                <a:cs typeface="Arial"/>
              </a:rPr>
              <a:t>NEM</a:t>
            </a:r>
            <a:r>
              <a:rPr sz="2400" b="1" spc="-30" dirty="0">
                <a:solidFill>
                  <a:srgbClr val="002851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002851"/>
                </a:solidFill>
                <a:latin typeface="Arial"/>
                <a:cs typeface="Arial"/>
              </a:rPr>
              <a:t>SZAKTÁRGYI</a:t>
            </a:r>
            <a:r>
              <a:rPr sz="2400" b="1" spc="-10" dirty="0">
                <a:solidFill>
                  <a:srgbClr val="002851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002851"/>
                </a:solidFill>
                <a:latin typeface="Arial"/>
                <a:cs typeface="Arial"/>
              </a:rPr>
              <a:t>TEVÉKENYSÉGEK</a:t>
            </a:r>
            <a:r>
              <a:rPr sz="2400" b="1" spc="-80" dirty="0">
                <a:solidFill>
                  <a:srgbClr val="002851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002851"/>
                </a:solidFill>
                <a:latin typeface="Arial"/>
                <a:cs typeface="Arial"/>
              </a:rPr>
              <a:t>A</a:t>
            </a:r>
            <a:r>
              <a:rPr sz="2400" b="1" spc="-120" dirty="0">
                <a:solidFill>
                  <a:srgbClr val="002851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002851"/>
                </a:solidFill>
                <a:latin typeface="Arial"/>
                <a:cs typeface="Arial"/>
              </a:rPr>
              <a:t>FÉLÉV</a:t>
            </a:r>
            <a:r>
              <a:rPr sz="2400" b="1" spc="-40" dirty="0">
                <a:solidFill>
                  <a:srgbClr val="002851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002851"/>
                </a:solidFill>
                <a:latin typeface="Arial"/>
                <a:cs typeface="Arial"/>
              </a:rPr>
              <a:t>SORÁN:</a:t>
            </a:r>
            <a:r>
              <a:rPr sz="2400" b="1" spc="-25" dirty="0">
                <a:solidFill>
                  <a:srgbClr val="002851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002851"/>
                </a:solidFill>
                <a:latin typeface="Arial"/>
                <a:cs typeface="Arial"/>
              </a:rPr>
              <a:t>24</a:t>
            </a:r>
            <a:r>
              <a:rPr sz="2400" b="1" dirty="0">
                <a:solidFill>
                  <a:srgbClr val="002851"/>
                </a:solidFill>
                <a:latin typeface="Symbol"/>
                <a:cs typeface="Symbol"/>
              </a:rPr>
              <a:t></a:t>
            </a:r>
            <a:r>
              <a:rPr sz="2400" b="1" dirty="0">
                <a:solidFill>
                  <a:srgbClr val="002851"/>
                </a:solidFill>
                <a:latin typeface="Arial"/>
                <a:cs typeface="Arial"/>
              </a:rPr>
              <a:t>40</a:t>
            </a:r>
            <a:r>
              <a:rPr sz="2400" b="1" spc="-35" dirty="0">
                <a:solidFill>
                  <a:srgbClr val="002851"/>
                </a:solidFill>
                <a:latin typeface="Arial"/>
                <a:cs typeface="Arial"/>
              </a:rPr>
              <a:t> </a:t>
            </a:r>
            <a:r>
              <a:rPr sz="2400" b="1" spc="-25" dirty="0">
                <a:solidFill>
                  <a:srgbClr val="002851"/>
                </a:solidFill>
                <a:latin typeface="Arial"/>
                <a:cs typeface="Arial"/>
              </a:rPr>
              <a:t>ÓRA</a:t>
            </a:r>
            <a:endParaRPr sz="2400" dirty="0">
              <a:latin typeface="Arial"/>
              <a:cs typeface="Arial"/>
            </a:endParaRPr>
          </a:p>
          <a:p>
            <a:pPr marL="299085" indent="-287020">
              <a:lnSpc>
                <a:spcPct val="100000"/>
              </a:lnSpc>
              <a:spcBef>
                <a:spcPts val="120"/>
              </a:spcBef>
              <a:buClr>
                <a:srgbClr val="002851"/>
              </a:buClr>
              <a:buSzPct val="83333"/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2400" dirty="0">
                <a:latin typeface="Calibri"/>
                <a:cs typeface="Calibri"/>
              </a:rPr>
              <a:t>Hospitálás</a:t>
            </a:r>
            <a:r>
              <a:rPr sz="2400" spc="-7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nem</a:t>
            </a:r>
            <a:r>
              <a:rPr sz="2400" spc="-6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szakos</a:t>
            </a:r>
            <a:r>
              <a:rPr sz="2400" spc="-6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órán,</a:t>
            </a:r>
            <a:r>
              <a:rPr sz="2400" spc="-5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foglalkozáson:</a:t>
            </a:r>
            <a:r>
              <a:rPr sz="2400" spc="-6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3</a:t>
            </a:r>
            <a:r>
              <a:rPr sz="2400" dirty="0">
                <a:latin typeface="Symbol"/>
                <a:cs typeface="Symbol"/>
              </a:rPr>
              <a:t></a:t>
            </a:r>
            <a:r>
              <a:rPr sz="2400" dirty="0">
                <a:latin typeface="Calibri"/>
                <a:cs typeface="Calibri"/>
              </a:rPr>
              <a:t>6</a:t>
            </a:r>
            <a:r>
              <a:rPr sz="2400" spc="-60" dirty="0">
                <a:latin typeface="Calibri"/>
                <a:cs typeface="Calibri"/>
              </a:rPr>
              <a:t> </a:t>
            </a:r>
            <a:r>
              <a:rPr sz="2400" spc="-25" dirty="0">
                <a:latin typeface="Calibri"/>
                <a:cs typeface="Calibri"/>
              </a:rPr>
              <a:t>óra</a:t>
            </a:r>
            <a:endParaRPr sz="2400" dirty="0">
              <a:latin typeface="Calibri"/>
              <a:cs typeface="Calibri"/>
            </a:endParaRPr>
          </a:p>
          <a:p>
            <a:pPr marL="299085" indent="-287020">
              <a:lnSpc>
                <a:spcPct val="100000"/>
              </a:lnSpc>
              <a:spcBef>
                <a:spcPts val="409"/>
              </a:spcBef>
              <a:buClr>
                <a:srgbClr val="002851"/>
              </a:buClr>
              <a:buSzPct val="83333"/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2400" dirty="0">
                <a:latin typeface="Calibri"/>
                <a:cs typeface="Calibri"/>
              </a:rPr>
              <a:t>Szabadidős</a:t>
            </a:r>
            <a:r>
              <a:rPr sz="2400" spc="-5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programok</a:t>
            </a:r>
            <a:r>
              <a:rPr sz="2400" spc="-8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szervezése,</a:t>
            </a:r>
            <a:r>
              <a:rPr sz="2400" spc="-5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részvétel:</a:t>
            </a:r>
            <a:r>
              <a:rPr sz="2400" spc="-4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4</a:t>
            </a:r>
            <a:r>
              <a:rPr sz="2400" dirty="0">
                <a:latin typeface="Symbol"/>
                <a:cs typeface="Symbol"/>
              </a:rPr>
              <a:t></a:t>
            </a:r>
            <a:r>
              <a:rPr sz="2400" dirty="0">
                <a:latin typeface="Calibri"/>
                <a:cs typeface="Calibri"/>
              </a:rPr>
              <a:t>6</a:t>
            </a:r>
            <a:r>
              <a:rPr sz="2400" spc="-65" dirty="0">
                <a:latin typeface="Calibri"/>
                <a:cs typeface="Calibri"/>
              </a:rPr>
              <a:t> </a:t>
            </a:r>
            <a:r>
              <a:rPr sz="2400" spc="-25" dirty="0">
                <a:latin typeface="Calibri"/>
                <a:cs typeface="Calibri"/>
              </a:rPr>
              <a:t>óra</a:t>
            </a:r>
            <a:endParaRPr sz="2400" dirty="0">
              <a:latin typeface="Calibri"/>
              <a:cs typeface="Calibri"/>
            </a:endParaRPr>
          </a:p>
          <a:p>
            <a:pPr marL="299085" indent="-287020">
              <a:lnSpc>
                <a:spcPct val="100000"/>
              </a:lnSpc>
              <a:spcBef>
                <a:spcPts val="395"/>
              </a:spcBef>
              <a:buClr>
                <a:srgbClr val="002851"/>
              </a:buClr>
              <a:buSzPct val="83333"/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2400" spc="-10" dirty="0">
                <a:latin typeface="Calibri"/>
                <a:cs typeface="Calibri"/>
              </a:rPr>
              <a:t>Részvétel</a:t>
            </a:r>
            <a:r>
              <a:rPr sz="2400" spc="-55" dirty="0">
                <a:latin typeface="Calibri"/>
                <a:cs typeface="Calibri"/>
              </a:rPr>
              <a:t> </a:t>
            </a:r>
            <a:r>
              <a:rPr sz="2400" spc="-20" dirty="0">
                <a:latin typeface="Calibri"/>
                <a:cs typeface="Calibri"/>
              </a:rPr>
              <a:t>osztályfőnök-</a:t>
            </a:r>
            <a:r>
              <a:rPr sz="2400" dirty="0">
                <a:latin typeface="Calibri"/>
                <a:cs typeface="Calibri"/>
              </a:rPr>
              <a:t>helyettesi,</a:t>
            </a:r>
            <a:r>
              <a:rPr sz="2400" spc="-6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ifjúságvédelmi</a:t>
            </a:r>
            <a:r>
              <a:rPr sz="2400" spc="-3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tevékenységben:</a:t>
            </a:r>
            <a:r>
              <a:rPr sz="2400" spc="-6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3</a:t>
            </a:r>
            <a:r>
              <a:rPr sz="2400" dirty="0">
                <a:latin typeface="Symbol"/>
                <a:cs typeface="Symbol"/>
              </a:rPr>
              <a:t></a:t>
            </a:r>
            <a:r>
              <a:rPr sz="2400" dirty="0">
                <a:latin typeface="Calibri"/>
                <a:cs typeface="Calibri"/>
              </a:rPr>
              <a:t>6</a:t>
            </a:r>
            <a:r>
              <a:rPr sz="2400" spc="-45" dirty="0">
                <a:latin typeface="Calibri"/>
                <a:cs typeface="Calibri"/>
              </a:rPr>
              <a:t> </a:t>
            </a:r>
            <a:r>
              <a:rPr sz="2400" spc="-25" dirty="0">
                <a:latin typeface="Calibri"/>
                <a:cs typeface="Calibri"/>
              </a:rPr>
              <a:t>óra</a:t>
            </a:r>
            <a:endParaRPr sz="2400" dirty="0">
              <a:latin typeface="Calibri"/>
              <a:cs typeface="Calibri"/>
            </a:endParaRPr>
          </a:p>
          <a:p>
            <a:pPr marL="299085" indent="-287020">
              <a:lnSpc>
                <a:spcPct val="100000"/>
              </a:lnSpc>
              <a:spcBef>
                <a:spcPts val="409"/>
              </a:spcBef>
              <a:buClr>
                <a:srgbClr val="002851"/>
              </a:buClr>
              <a:buSzPct val="83333"/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2400" spc="-10" dirty="0">
                <a:latin typeface="Calibri"/>
                <a:cs typeface="Calibri"/>
              </a:rPr>
              <a:t>Helyettesítés,</a:t>
            </a:r>
            <a:r>
              <a:rPr sz="2400" spc="-3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ügyelet,</a:t>
            </a:r>
            <a:r>
              <a:rPr sz="2400" spc="-3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gyermekfelügyelet,</a:t>
            </a:r>
            <a:r>
              <a:rPr sz="2400" spc="-5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napközi:</a:t>
            </a:r>
            <a:r>
              <a:rPr sz="2400" dirty="0">
                <a:latin typeface="Calibri"/>
                <a:cs typeface="Calibri"/>
              </a:rPr>
              <a:t> 4</a:t>
            </a:r>
            <a:r>
              <a:rPr sz="2400" dirty="0">
                <a:latin typeface="Symbol"/>
                <a:cs typeface="Symbol"/>
              </a:rPr>
              <a:t></a:t>
            </a:r>
            <a:r>
              <a:rPr sz="2400" dirty="0">
                <a:latin typeface="Calibri"/>
                <a:cs typeface="Calibri"/>
              </a:rPr>
              <a:t>6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spc="-25" dirty="0">
                <a:latin typeface="Calibri"/>
                <a:cs typeface="Calibri"/>
              </a:rPr>
              <a:t>óra</a:t>
            </a:r>
            <a:endParaRPr sz="2400" dirty="0">
              <a:latin typeface="Calibri"/>
              <a:cs typeface="Calibri"/>
            </a:endParaRPr>
          </a:p>
          <a:p>
            <a:pPr marL="299085" indent="-287020">
              <a:lnSpc>
                <a:spcPct val="100000"/>
              </a:lnSpc>
              <a:spcBef>
                <a:spcPts val="409"/>
              </a:spcBef>
              <a:buClr>
                <a:srgbClr val="002851"/>
              </a:buClr>
              <a:buSzPct val="83333"/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2400" spc="-10" dirty="0">
                <a:latin typeface="Calibri"/>
                <a:cs typeface="Calibri"/>
              </a:rPr>
              <a:t>Együttműködés</a:t>
            </a:r>
            <a:r>
              <a:rPr sz="2400" spc="-4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</a:t>
            </a:r>
            <a:r>
              <a:rPr sz="2400" spc="-3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családdal,</a:t>
            </a:r>
            <a:r>
              <a:rPr sz="2400" spc="-3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szakmai</a:t>
            </a:r>
            <a:r>
              <a:rPr sz="2400" spc="-2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és</a:t>
            </a:r>
            <a:r>
              <a:rPr sz="2400" spc="-2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támogató</a:t>
            </a:r>
            <a:r>
              <a:rPr sz="2400" spc="-55" dirty="0">
                <a:latin typeface="Calibri"/>
                <a:cs typeface="Calibri"/>
              </a:rPr>
              <a:t> </a:t>
            </a:r>
            <a:r>
              <a:rPr sz="2400" spc="-20" dirty="0">
                <a:latin typeface="Calibri"/>
                <a:cs typeface="Calibri"/>
              </a:rPr>
              <a:t>közösségekkel:</a:t>
            </a:r>
            <a:r>
              <a:rPr sz="2400" spc="-3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2</a:t>
            </a:r>
            <a:r>
              <a:rPr sz="2400" dirty="0">
                <a:latin typeface="Symbol"/>
                <a:cs typeface="Symbol"/>
              </a:rPr>
              <a:t></a:t>
            </a:r>
            <a:r>
              <a:rPr sz="2400" dirty="0">
                <a:latin typeface="Calibri"/>
                <a:cs typeface="Calibri"/>
              </a:rPr>
              <a:t>3</a:t>
            </a:r>
            <a:r>
              <a:rPr sz="2400" spc="-25" dirty="0">
                <a:latin typeface="Calibri"/>
                <a:cs typeface="Calibri"/>
              </a:rPr>
              <a:t> óra</a:t>
            </a:r>
            <a:endParaRPr sz="2400" dirty="0">
              <a:latin typeface="Calibri"/>
              <a:cs typeface="Calibri"/>
            </a:endParaRPr>
          </a:p>
          <a:p>
            <a:pPr marL="299085" indent="-287020">
              <a:lnSpc>
                <a:spcPct val="100000"/>
              </a:lnSpc>
              <a:spcBef>
                <a:spcPts val="395"/>
              </a:spcBef>
              <a:buClr>
                <a:srgbClr val="002851"/>
              </a:buClr>
              <a:buSzPct val="83333"/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2400" dirty="0">
                <a:latin typeface="Calibri"/>
                <a:cs typeface="Calibri"/>
              </a:rPr>
              <a:t>Konzultáció</a:t>
            </a:r>
            <a:r>
              <a:rPr sz="2400" spc="-8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</a:t>
            </a:r>
            <a:r>
              <a:rPr sz="2400" spc="-4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mentorral:</a:t>
            </a:r>
            <a:r>
              <a:rPr sz="2400" spc="-6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6</a:t>
            </a:r>
            <a:r>
              <a:rPr sz="2400" dirty="0">
                <a:latin typeface="Symbol"/>
                <a:cs typeface="Symbol"/>
              </a:rPr>
              <a:t></a:t>
            </a:r>
            <a:r>
              <a:rPr sz="2400" dirty="0">
                <a:latin typeface="Calibri"/>
                <a:cs typeface="Calibri"/>
              </a:rPr>
              <a:t>10</a:t>
            </a:r>
            <a:r>
              <a:rPr sz="2400" spc="-7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óra</a:t>
            </a:r>
            <a:r>
              <a:rPr sz="2400" spc="-4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(heti</a:t>
            </a:r>
            <a:r>
              <a:rPr sz="2400" spc="-7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1</a:t>
            </a:r>
            <a:r>
              <a:rPr sz="2400" dirty="0">
                <a:latin typeface="Symbol"/>
                <a:cs typeface="Symbol"/>
              </a:rPr>
              <a:t></a:t>
            </a:r>
            <a:r>
              <a:rPr sz="2400" dirty="0">
                <a:latin typeface="Calibri"/>
                <a:cs typeface="Calibri"/>
              </a:rPr>
              <a:t>2</a:t>
            </a:r>
            <a:r>
              <a:rPr sz="2400" spc="-55" dirty="0">
                <a:latin typeface="Calibri"/>
                <a:cs typeface="Calibri"/>
              </a:rPr>
              <a:t> </a:t>
            </a:r>
            <a:r>
              <a:rPr sz="2400" spc="-20" dirty="0">
                <a:latin typeface="Calibri"/>
                <a:cs typeface="Calibri"/>
              </a:rPr>
              <a:t>óra)</a:t>
            </a:r>
            <a:endParaRPr sz="2400" dirty="0">
              <a:latin typeface="Calibri"/>
              <a:cs typeface="Calibri"/>
            </a:endParaRPr>
          </a:p>
          <a:p>
            <a:pPr marL="299085" indent="-287020">
              <a:lnSpc>
                <a:spcPct val="100000"/>
              </a:lnSpc>
              <a:spcBef>
                <a:spcPts val="409"/>
              </a:spcBef>
              <a:buClr>
                <a:srgbClr val="002851"/>
              </a:buClr>
              <a:buSzPct val="83333"/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2400" dirty="0">
                <a:latin typeface="Calibri"/>
                <a:cs typeface="Calibri"/>
              </a:rPr>
              <a:t>Konzultáció</a:t>
            </a:r>
            <a:r>
              <a:rPr sz="2400" spc="-8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az</a:t>
            </a:r>
            <a:r>
              <a:rPr sz="2400" spc="-5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iskola</a:t>
            </a:r>
            <a:r>
              <a:rPr sz="2400" spc="-5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más</a:t>
            </a:r>
            <a:r>
              <a:rPr sz="2400" spc="-6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pedagógusaival:</a:t>
            </a:r>
            <a:r>
              <a:rPr sz="2400" spc="-6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2</a:t>
            </a:r>
            <a:r>
              <a:rPr sz="2400" dirty="0">
                <a:latin typeface="Symbol"/>
                <a:cs typeface="Symbol"/>
              </a:rPr>
              <a:t></a:t>
            </a:r>
            <a:r>
              <a:rPr sz="2400" dirty="0">
                <a:latin typeface="Calibri"/>
                <a:cs typeface="Calibri"/>
              </a:rPr>
              <a:t>3</a:t>
            </a:r>
            <a:r>
              <a:rPr sz="2400" spc="-65" dirty="0">
                <a:latin typeface="Calibri"/>
                <a:cs typeface="Calibri"/>
              </a:rPr>
              <a:t> </a:t>
            </a:r>
            <a:r>
              <a:rPr sz="2400" spc="-25" dirty="0">
                <a:latin typeface="Calibri"/>
                <a:cs typeface="Calibri"/>
              </a:rPr>
              <a:t>óra</a:t>
            </a:r>
            <a:endParaRPr sz="24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56615" y="1212596"/>
            <a:ext cx="10810875" cy="389080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2850"/>
              </a:lnSpc>
              <a:spcBef>
                <a:spcPts val="100"/>
              </a:spcBef>
            </a:pPr>
            <a:r>
              <a:rPr sz="2400" b="1" dirty="0">
                <a:solidFill>
                  <a:srgbClr val="002851"/>
                </a:solidFill>
                <a:latin typeface="Arial"/>
                <a:cs typeface="Arial"/>
              </a:rPr>
              <a:t>A</a:t>
            </a:r>
            <a:r>
              <a:rPr sz="2400" b="1" spc="-145" dirty="0">
                <a:solidFill>
                  <a:srgbClr val="002851"/>
                </a:solidFill>
                <a:latin typeface="Arial"/>
                <a:cs typeface="Arial"/>
              </a:rPr>
              <a:t> </a:t>
            </a:r>
            <a:r>
              <a:rPr sz="2400" b="1" spc="-10" dirty="0">
                <a:solidFill>
                  <a:srgbClr val="002851"/>
                </a:solidFill>
                <a:latin typeface="Arial"/>
                <a:cs typeface="Arial"/>
              </a:rPr>
              <a:t>HALLGATÓK</a:t>
            </a:r>
            <a:r>
              <a:rPr sz="2400" b="1" spc="-50" dirty="0">
                <a:solidFill>
                  <a:srgbClr val="002851"/>
                </a:solidFill>
                <a:latin typeface="Arial"/>
                <a:cs typeface="Arial"/>
              </a:rPr>
              <a:t> </a:t>
            </a:r>
            <a:r>
              <a:rPr sz="2400" b="1" spc="-10" dirty="0">
                <a:solidFill>
                  <a:srgbClr val="002851"/>
                </a:solidFill>
                <a:latin typeface="Arial"/>
                <a:cs typeface="Arial"/>
              </a:rPr>
              <a:t>TÖLTIK</a:t>
            </a:r>
            <a:r>
              <a:rPr sz="2400" b="1" spc="-75" dirty="0">
                <a:solidFill>
                  <a:srgbClr val="002851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002851"/>
                </a:solidFill>
                <a:latin typeface="Arial"/>
                <a:cs typeface="Arial"/>
              </a:rPr>
              <a:t>FEL</a:t>
            </a:r>
            <a:r>
              <a:rPr sz="2400" b="1" spc="-105" dirty="0">
                <a:solidFill>
                  <a:srgbClr val="002851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002851"/>
                </a:solidFill>
                <a:latin typeface="Arial"/>
                <a:cs typeface="Arial"/>
              </a:rPr>
              <a:t>BUDAPESTEN</a:t>
            </a:r>
            <a:r>
              <a:rPr sz="2400" b="1" spc="-95" dirty="0">
                <a:solidFill>
                  <a:srgbClr val="002851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002851"/>
                </a:solidFill>
                <a:latin typeface="Arial"/>
                <a:cs typeface="Arial"/>
              </a:rPr>
              <a:t>A</a:t>
            </a:r>
            <a:r>
              <a:rPr sz="2400" b="1" spc="-125" dirty="0">
                <a:solidFill>
                  <a:srgbClr val="002851"/>
                </a:solidFill>
                <a:latin typeface="Arial"/>
                <a:cs typeface="Arial"/>
              </a:rPr>
              <a:t> </a:t>
            </a:r>
            <a:r>
              <a:rPr sz="2400" b="1" spc="-10" dirty="0">
                <a:solidFill>
                  <a:srgbClr val="002851"/>
                </a:solidFill>
                <a:latin typeface="Arial"/>
                <a:cs typeface="Arial"/>
              </a:rPr>
              <a:t>CANVASBA</a:t>
            </a:r>
            <a:r>
              <a:rPr lang="hu-HU" sz="2400" b="1" spc="-10" dirty="0">
                <a:solidFill>
                  <a:srgbClr val="002851"/>
                </a:solidFill>
                <a:latin typeface="Arial"/>
                <a:cs typeface="Arial"/>
              </a:rPr>
              <a:t>.</a:t>
            </a:r>
            <a:endParaRPr sz="2400" dirty="0">
              <a:latin typeface="Arial"/>
              <a:cs typeface="Arial"/>
            </a:endParaRPr>
          </a:p>
          <a:p>
            <a:pPr marL="12700">
              <a:lnSpc>
                <a:spcPts val="2250"/>
              </a:lnSpc>
            </a:pPr>
            <a:r>
              <a:rPr sz="1900" dirty="0">
                <a:latin typeface="Calibri"/>
                <a:cs typeface="Calibri"/>
              </a:rPr>
              <a:t>Csak</a:t>
            </a:r>
            <a:r>
              <a:rPr sz="1900" spc="-80" dirty="0">
                <a:latin typeface="Calibri"/>
                <a:cs typeface="Calibri"/>
              </a:rPr>
              <a:t> </a:t>
            </a:r>
            <a:r>
              <a:rPr sz="1900" dirty="0">
                <a:latin typeface="Calibri"/>
                <a:cs typeface="Calibri"/>
              </a:rPr>
              <a:t>digitálisan</a:t>
            </a:r>
            <a:r>
              <a:rPr sz="1900" spc="-45" dirty="0">
                <a:latin typeface="Calibri"/>
                <a:cs typeface="Calibri"/>
              </a:rPr>
              <a:t> </a:t>
            </a:r>
            <a:r>
              <a:rPr sz="1900" dirty="0">
                <a:latin typeface="Calibri"/>
                <a:cs typeface="Calibri"/>
              </a:rPr>
              <a:t>(az</a:t>
            </a:r>
            <a:r>
              <a:rPr sz="1900" spc="-80" dirty="0">
                <a:latin typeface="Calibri"/>
                <a:cs typeface="Calibri"/>
              </a:rPr>
              <a:t> </a:t>
            </a:r>
            <a:r>
              <a:rPr sz="1900" spc="-10" dirty="0" err="1">
                <a:latin typeface="Calibri"/>
                <a:cs typeface="Calibri"/>
              </a:rPr>
              <a:t>Ügyfélkapun</a:t>
            </a:r>
            <a:r>
              <a:rPr sz="1900" spc="-45" dirty="0">
                <a:latin typeface="Calibri"/>
                <a:cs typeface="Calibri"/>
              </a:rPr>
              <a:t> </a:t>
            </a:r>
            <a:r>
              <a:rPr sz="1900" dirty="0" err="1">
                <a:latin typeface="Calibri"/>
                <a:cs typeface="Calibri"/>
              </a:rPr>
              <a:t>hitelesítve</a:t>
            </a:r>
            <a:r>
              <a:rPr lang="hu-HU" sz="1900" dirty="0">
                <a:latin typeface="Calibri"/>
                <a:cs typeface="Calibri"/>
              </a:rPr>
              <a:t>, vagy a mentortanár aláírásával ellátva</a:t>
            </a:r>
            <a:r>
              <a:rPr sz="1900" spc="-25" dirty="0">
                <a:latin typeface="Calibri"/>
                <a:cs typeface="Calibri"/>
              </a:rPr>
              <a:t> </a:t>
            </a:r>
            <a:r>
              <a:rPr sz="1900" spc="-20" dirty="0">
                <a:latin typeface="Calibri"/>
                <a:cs typeface="Calibri"/>
              </a:rPr>
              <a:t>pdf-</a:t>
            </a:r>
            <a:r>
              <a:rPr sz="1900" dirty="0">
                <a:latin typeface="Calibri"/>
                <a:cs typeface="Calibri"/>
              </a:rPr>
              <a:t>ben)</a:t>
            </a:r>
            <a:r>
              <a:rPr sz="1900" spc="-65" dirty="0">
                <a:latin typeface="Calibri"/>
                <a:cs typeface="Calibri"/>
              </a:rPr>
              <a:t> </a:t>
            </a:r>
            <a:r>
              <a:rPr sz="1900" dirty="0">
                <a:latin typeface="Calibri"/>
                <a:cs typeface="Calibri"/>
              </a:rPr>
              <a:t>kérjük</a:t>
            </a:r>
            <a:r>
              <a:rPr sz="1900" spc="-70" dirty="0">
                <a:latin typeface="Calibri"/>
                <a:cs typeface="Calibri"/>
              </a:rPr>
              <a:t> </a:t>
            </a:r>
            <a:r>
              <a:rPr sz="1900" spc="-10" dirty="0">
                <a:latin typeface="Calibri"/>
                <a:cs typeface="Calibri"/>
              </a:rPr>
              <a:t>feltölteni.</a:t>
            </a:r>
            <a:endParaRPr sz="19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800" dirty="0">
              <a:latin typeface="Calibri"/>
              <a:cs typeface="Calibri"/>
            </a:endParaRPr>
          </a:p>
          <a:p>
            <a:pPr marL="12700">
              <a:lnSpc>
                <a:spcPts val="2865"/>
              </a:lnSpc>
            </a:pPr>
            <a:r>
              <a:rPr sz="2400" b="1" dirty="0">
                <a:solidFill>
                  <a:srgbClr val="002851"/>
                </a:solidFill>
                <a:latin typeface="Arial"/>
                <a:cs typeface="Arial"/>
              </a:rPr>
              <a:t>ÖSSZEFÜGGŐ</a:t>
            </a:r>
            <a:r>
              <a:rPr sz="2400" b="1" spc="-70" dirty="0">
                <a:solidFill>
                  <a:srgbClr val="002851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002851"/>
                </a:solidFill>
                <a:latin typeface="Arial"/>
                <a:cs typeface="Arial"/>
              </a:rPr>
              <a:t>EGYÉNI</a:t>
            </a:r>
            <a:r>
              <a:rPr sz="2400" b="1" spc="-40" dirty="0">
                <a:solidFill>
                  <a:srgbClr val="002851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002851"/>
                </a:solidFill>
                <a:latin typeface="Arial"/>
                <a:cs typeface="Arial"/>
              </a:rPr>
              <a:t>ISKOLAI</a:t>
            </a:r>
            <a:r>
              <a:rPr sz="2400" b="1" spc="-40" dirty="0">
                <a:solidFill>
                  <a:srgbClr val="002851"/>
                </a:solidFill>
                <a:latin typeface="Arial"/>
                <a:cs typeface="Arial"/>
              </a:rPr>
              <a:t> GYAKORLAT </a:t>
            </a:r>
            <a:r>
              <a:rPr sz="2400" b="1" spc="-10" dirty="0">
                <a:solidFill>
                  <a:srgbClr val="002851"/>
                </a:solidFill>
                <a:latin typeface="Arial"/>
                <a:cs typeface="Arial"/>
              </a:rPr>
              <a:t>DOKUMENTUMAI:</a:t>
            </a:r>
            <a:endParaRPr sz="2400" dirty="0">
              <a:latin typeface="Arial"/>
              <a:cs typeface="Arial"/>
            </a:endParaRPr>
          </a:p>
          <a:p>
            <a:pPr marL="12700">
              <a:lnSpc>
                <a:spcPts val="2130"/>
              </a:lnSpc>
            </a:pPr>
            <a:r>
              <a:rPr sz="1800" dirty="0">
                <a:latin typeface="Calibri"/>
                <a:cs typeface="Calibri"/>
              </a:rPr>
              <a:t>Megtalálhatók</a:t>
            </a:r>
            <a:r>
              <a:rPr sz="1800" spc="-5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a</a:t>
            </a:r>
            <a:r>
              <a:rPr sz="1800" spc="-4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TKK</a:t>
            </a:r>
            <a:r>
              <a:rPr sz="1800" spc="-2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honlapján: </a:t>
            </a:r>
            <a:r>
              <a:rPr lang="hu-HU" sz="1800" dirty="0">
                <a:latin typeface="Calibri"/>
                <a:cs typeface="Calibri"/>
                <a:hlinkClick r:id="rId2"/>
              </a:rPr>
              <a:t>https://tkk.elte.hu/osszefuggo_egyeni_iskolai_gyakorlat_rtak</a:t>
            </a:r>
            <a:endParaRPr lang="hu-HU" sz="1800" dirty="0">
              <a:latin typeface="Calibri"/>
              <a:cs typeface="Calibri"/>
            </a:endParaRPr>
          </a:p>
          <a:p>
            <a:pPr marL="12700">
              <a:lnSpc>
                <a:spcPts val="2130"/>
              </a:lnSpc>
            </a:pPr>
            <a:endParaRPr lang="hu-HU" sz="1800" dirty="0">
              <a:latin typeface="Calibri"/>
              <a:cs typeface="Calibri"/>
            </a:endParaRPr>
          </a:p>
          <a:p>
            <a:pPr marL="12700">
              <a:lnSpc>
                <a:spcPts val="2130"/>
              </a:lnSpc>
            </a:pPr>
            <a:r>
              <a:rPr lang="hu-HU" sz="1900" b="1" spc="-10" dirty="0">
                <a:latin typeface="Calibri"/>
                <a:cs typeface="Calibri"/>
              </a:rPr>
              <a:t>- </a:t>
            </a:r>
            <a:r>
              <a:rPr sz="1900" b="1" spc="-10" dirty="0" err="1">
                <a:latin typeface="Calibri"/>
                <a:cs typeface="Calibri"/>
              </a:rPr>
              <a:t>Bejelentőlap</a:t>
            </a:r>
            <a:r>
              <a:rPr sz="1900" b="1" spc="-5" dirty="0">
                <a:latin typeface="Calibri"/>
                <a:cs typeface="Calibri"/>
              </a:rPr>
              <a:t> </a:t>
            </a:r>
            <a:r>
              <a:rPr sz="1900" dirty="0">
                <a:latin typeface="Calibri"/>
                <a:cs typeface="Calibri"/>
              </a:rPr>
              <a:t>a</a:t>
            </a:r>
            <a:r>
              <a:rPr sz="1900" spc="-25" dirty="0">
                <a:latin typeface="Calibri"/>
                <a:cs typeface="Calibri"/>
              </a:rPr>
              <a:t> bemutatóóráról/</a:t>
            </a:r>
            <a:r>
              <a:rPr sz="1900" spc="-25" dirty="0" err="1">
                <a:latin typeface="Calibri"/>
                <a:cs typeface="Calibri"/>
              </a:rPr>
              <a:t>bemutatófoglalkozásról</a:t>
            </a:r>
            <a:r>
              <a:rPr sz="1900" spc="25" dirty="0">
                <a:latin typeface="Calibri"/>
                <a:cs typeface="Calibri"/>
              </a:rPr>
              <a:t> </a:t>
            </a:r>
            <a:r>
              <a:rPr sz="1900" spc="-10" dirty="0" err="1">
                <a:latin typeface="Calibri"/>
                <a:cs typeface="Calibri"/>
              </a:rPr>
              <a:t>feltöltendő</a:t>
            </a:r>
            <a:r>
              <a:rPr lang="hu-HU" sz="1900" spc="15" dirty="0">
                <a:latin typeface="Calibri"/>
                <a:cs typeface="Calibri"/>
              </a:rPr>
              <a:t>, </a:t>
            </a:r>
            <a:r>
              <a:rPr sz="1900" dirty="0" err="1">
                <a:latin typeface="Calibri"/>
                <a:cs typeface="Calibri"/>
              </a:rPr>
              <a:t>legalább</a:t>
            </a:r>
            <a:r>
              <a:rPr sz="1900" dirty="0">
                <a:latin typeface="Calibri"/>
                <a:cs typeface="Calibri"/>
              </a:rPr>
              <a:t> 10</a:t>
            </a:r>
            <a:r>
              <a:rPr sz="1900" spc="-25" dirty="0">
                <a:latin typeface="Calibri"/>
                <a:cs typeface="Calibri"/>
              </a:rPr>
              <a:t> </a:t>
            </a:r>
            <a:r>
              <a:rPr sz="1900" spc="-10" dirty="0">
                <a:latin typeface="Calibri"/>
                <a:cs typeface="Calibri"/>
              </a:rPr>
              <a:t>munkanappal</a:t>
            </a:r>
            <a:r>
              <a:rPr sz="1900" dirty="0">
                <a:latin typeface="Calibri"/>
                <a:cs typeface="Calibri"/>
              </a:rPr>
              <a:t> </a:t>
            </a:r>
            <a:r>
              <a:rPr sz="1900" spc="-20" dirty="0">
                <a:latin typeface="Calibri"/>
                <a:cs typeface="Calibri"/>
              </a:rPr>
              <a:t>korábban</a:t>
            </a:r>
            <a:r>
              <a:rPr sz="1900" spc="-30" dirty="0">
                <a:latin typeface="Calibri"/>
                <a:cs typeface="Calibri"/>
              </a:rPr>
              <a:t> </a:t>
            </a:r>
            <a:r>
              <a:rPr sz="1900" spc="-50" dirty="0">
                <a:latin typeface="Calibri"/>
                <a:cs typeface="Calibri"/>
              </a:rPr>
              <a:t>a</a:t>
            </a:r>
            <a:endParaRPr sz="1900" dirty="0">
              <a:latin typeface="Calibri"/>
              <a:cs typeface="Calibri"/>
            </a:endParaRPr>
          </a:p>
          <a:p>
            <a:pPr marL="354965">
              <a:lnSpc>
                <a:spcPct val="100000"/>
              </a:lnSpc>
            </a:pPr>
            <a:r>
              <a:rPr sz="1900" spc="-10" dirty="0">
                <a:latin typeface="Calibri"/>
                <a:cs typeface="Calibri"/>
              </a:rPr>
              <a:t>Canvasba.</a:t>
            </a:r>
            <a:r>
              <a:rPr sz="1900" spc="-55" dirty="0">
                <a:latin typeface="Calibri"/>
                <a:cs typeface="Calibri"/>
              </a:rPr>
              <a:t> </a:t>
            </a:r>
            <a:r>
              <a:rPr sz="1900" dirty="0">
                <a:latin typeface="Calibri"/>
                <a:cs typeface="Calibri"/>
              </a:rPr>
              <a:t>Jelenléti</a:t>
            </a:r>
            <a:r>
              <a:rPr sz="1900" spc="-55" dirty="0">
                <a:latin typeface="Calibri"/>
                <a:cs typeface="Calibri"/>
              </a:rPr>
              <a:t> </a:t>
            </a:r>
            <a:r>
              <a:rPr sz="1900" spc="-10" dirty="0">
                <a:latin typeface="Calibri"/>
                <a:cs typeface="Calibri"/>
              </a:rPr>
              <a:t>oktatásban</a:t>
            </a:r>
            <a:r>
              <a:rPr sz="1900" spc="-50" dirty="0">
                <a:latin typeface="Calibri"/>
                <a:cs typeface="Calibri"/>
              </a:rPr>
              <a:t> </a:t>
            </a:r>
            <a:r>
              <a:rPr sz="1900" dirty="0">
                <a:latin typeface="Calibri"/>
                <a:cs typeface="Calibri"/>
              </a:rPr>
              <a:t>jelenléti</a:t>
            </a:r>
            <a:r>
              <a:rPr sz="1900" spc="-55" dirty="0">
                <a:latin typeface="Calibri"/>
                <a:cs typeface="Calibri"/>
              </a:rPr>
              <a:t> </a:t>
            </a:r>
            <a:r>
              <a:rPr sz="1900" spc="-20" dirty="0">
                <a:latin typeface="Calibri"/>
                <a:cs typeface="Calibri"/>
              </a:rPr>
              <a:t>bemutatóóra</a:t>
            </a:r>
            <a:r>
              <a:rPr sz="1900" spc="-50" dirty="0">
                <a:latin typeface="Calibri"/>
                <a:cs typeface="Calibri"/>
              </a:rPr>
              <a:t> </a:t>
            </a:r>
            <a:r>
              <a:rPr sz="1900" spc="-10" dirty="0">
                <a:latin typeface="Calibri"/>
                <a:cs typeface="Calibri"/>
              </a:rPr>
              <a:t>szükséges.</a:t>
            </a:r>
            <a:endParaRPr sz="1900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tabLst>
                <a:tab pos="354965" algn="l"/>
                <a:tab pos="355600" algn="l"/>
              </a:tabLst>
            </a:pPr>
            <a:r>
              <a:rPr lang="hu-HU" sz="1900" b="1" spc="-20" dirty="0">
                <a:latin typeface="Calibri"/>
                <a:cs typeface="Calibri"/>
              </a:rPr>
              <a:t>- </a:t>
            </a:r>
            <a:r>
              <a:rPr sz="1900" b="1" spc="-20" dirty="0" err="1">
                <a:latin typeface="Calibri"/>
                <a:cs typeface="Calibri"/>
              </a:rPr>
              <a:t>Jegyzőkönyv</a:t>
            </a:r>
            <a:r>
              <a:rPr sz="1900" b="1" spc="-5" dirty="0">
                <a:latin typeface="Calibri"/>
                <a:cs typeface="Calibri"/>
              </a:rPr>
              <a:t> </a:t>
            </a:r>
            <a:r>
              <a:rPr sz="1900" dirty="0">
                <a:latin typeface="Calibri"/>
                <a:cs typeface="Calibri"/>
              </a:rPr>
              <a:t>a</a:t>
            </a:r>
            <a:r>
              <a:rPr sz="1900" spc="-25" dirty="0">
                <a:latin typeface="Calibri"/>
                <a:cs typeface="Calibri"/>
              </a:rPr>
              <a:t> </a:t>
            </a:r>
            <a:r>
              <a:rPr sz="1900" spc="-10" dirty="0">
                <a:latin typeface="Calibri"/>
                <a:cs typeface="Calibri"/>
              </a:rPr>
              <a:t>bemutatóóráról/</a:t>
            </a:r>
            <a:r>
              <a:rPr sz="1900" spc="-10" dirty="0" err="1">
                <a:latin typeface="Calibri"/>
                <a:cs typeface="Calibri"/>
              </a:rPr>
              <a:t>bemutatófoglalkozásról</a:t>
            </a:r>
            <a:r>
              <a:rPr sz="1900" spc="-10" dirty="0">
                <a:latin typeface="Calibri"/>
                <a:cs typeface="Calibri"/>
              </a:rPr>
              <a:t>.</a:t>
            </a:r>
            <a:r>
              <a:rPr lang="hu-HU" sz="1900" spc="-10" dirty="0">
                <a:latin typeface="Calibri"/>
                <a:cs typeface="Calibri"/>
              </a:rPr>
              <a:t> Határidő: 2024. december 4.</a:t>
            </a:r>
            <a:endParaRPr sz="1900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  <a:tabLst>
                <a:tab pos="354965" algn="l"/>
                <a:tab pos="355600" algn="l"/>
              </a:tabLst>
            </a:pPr>
            <a:r>
              <a:rPr lang="hu-HU" sz="1900" b="1" spc="-10" dirty="0">
                <a:latin typeface="Calibri"/>
                <a:cs typeface="Calibri"/>
              </a:rPr>
              <a:t>- </a:t>
            </a:r>
            <a:r>
              <a:rPr sz="1900" b="1" spc="-10" dirty="0" err="1">
                <a:latin typeface="Calibri"/>
                <a:cs typeface="Calibri"/>
              </a:rPr>
              <a:t>Értékelőlap</a:t>
            </a:r>
            <a:r>
              <a:rPr sz="1900" spc="-10" dirty="0">
                <a:latin typeface="Calibri"/>
                <a:cs typeface="Calibri"/>
              </a:rPr>
              <a:t>:</a:t>
            </a:r>
            <a:r>
              <a:rPr lang="hu-HU" sz="1900" spc="-10" dirty="0">
                <a:latin typeface="Calibri"/>
                <a:cs typeface="Calibri"/>
              </a:rPr>
              <a:t> határidő: 2024. december 4.</a:t>
            </a:r>
            <a:endParaRPr sz="1900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tabLst>
                <a:tab pos="354965" algn="l"/>
                <a:tab pos="355600" algn="l"/>
              </a:tabLst>
            </a:pPr>
            <a:r>
              <a:rPr lang="hu-HU" sz="1900" b="1" spc="-10" dirty="0">
                <a:latin typeface="Calibri"/>
                <a:cs typeface="Calibri"/>
              </a:rPr>
              <a:t>- </a:t>
            </a:r>
            <a:r>
              <a:rPr sz="1900" b="1" spc="-10" dirty="0" err="1">
                <a:latin typeface="Calibri"/>
                <a:cs typeface="Calibri"/>
              </a:rPr>
              <a:t>Igazolólap</a:t>
            </a:r>
            <a:r>
              <a:rPr sz="1900" spc="-10" dirty="0">
                <a:latin typeface="Calibri"/>
                <a:cs typeface="Calibri"/>
              </a:rPr>
              <a:t>:</a:t>
            </a:r>
            <a:r>
              <a:rPr lang="hu-HU" sz="1900" spc="-10" dirty="0">
                <a:latin typeface="Calibri"/>
                <a:cs typeface="Calibri"/>
              </a:rPr>
              <a:t> határidő: 2024. december 4. </a:t>
            </a:r>
            <a:r>
              <a:rPr sz="1900" dirty="0">
                <a:latin typeface="Calibri"/>
                <a:cs typeface="Calibri"/>
              </a:rPr>
              <a:t>A</a:t>
            </a:r>
            <a:r>
              <a:rPr sz="1900" spc="-70" dirty="0">
                <a:latin typeface="Calibri"/>
                <a:cs typeface="Calibri"/>
              </a:rPr>
              <a:t> </a:t>
            </a:r>
            <a:r>
              <a:rPr sz="1900" spc="-20" dirty="0">
                <a:latin typeface="Calibri"/>
                <a:cs typeface="Calibri"/>
              </a:rPr>
              <a:t>feltöltést</a:t>
            </a:r>
            <a:r>
              <a:rPr sz="1900" spc="-50" dirty="0">
                <a:latin typeface="Calibri"/>
                <a:cs typeface="Calibri"/>
              </a:rPr>
              <a:t> </a:t>
            </a:r>
            <a:r>
              <a:rPr sz="1900" spc="-20" dirty="0">
                <a:latin typeface="Calibri"/>
                <a:cs typeface="Calibri"/>
              </a:rPr>
              <a:t>követő</a:t>
            </a:r>
            <a:r>
              <a:rPr sz="1900" spc="-35" dirty="0">
                <a:latin typeface="Calibri"/>
                <a:cs typeface="Calibri"/>
              </a:rPr>
              <a:t> </a:t>
            </a:r>
            <a:r>
              <a:rPr sz="1900" spc="-10" dirty="0">
                <a:latin typeface="Calibri"/>
                <a:cs typeface="Calibri"/>
              </a:rPr>
              <a:t>feladatok</a:t>
            </a:r>
            <a:r>
              <a:rPr sz="1900" spc="-65" dirty="0">
                <a:latin typeface="Calibri"/>
                <a:cs typeface="Calibri"/>
              </a:rPr>
              <a:t> </a:t>
            </a:r>
            <a:r>
              <a:rPr sz="1900" spc="-10" dirty="0">
                <a:latin typeface="Calibri"/>
                <a:cs typeface="Calibri"/>
              </a:rPr>
              <a:t>igazolása</a:t>
            </a:r>
            <a:r>
              <a:rPr sz="1900" spc="-40" dirty="0">
                <a:latin typeface="Calibri"/>
                <a:cs typeface="Calibri"/>
              </a:rPr>
              <a:t> </a:t>
            </a:r>
            <a:r>
              <a:rPr sz="1900" spc="-10" dirty="0">
                <a:latin typeface="Calibri"/>
                <a:cs typeface="Calibri"/>
              </a:rPr>
              <a:t>előzetesen</a:t>
            </a:r>
            <a:r>
              <a:rPr sz="1900" spc="-40" dirty="0">
                <a:latin typeface="Calibri"/>
                <a:cs typeface="Calibri"/>
              </a:rPr>
              <a:t> </a:t>
            </a:r>
            <a:r>
              <a:rPr sz="1900" dirty="0">
                <a:latin typeface="Calibri"/>
                <a:cs typeface="Calibri"/>
              </a:rPr>
              <a:t>történik</a:t>
            </a:r>
            <a:r>
              <a:rPr sz="1900" spc="-45" dirty="0">
                <a:latin typeface="Calibri"/>
                <a:cs typeface="Calibri"/>
              </a:rPr>
              <a:t> </a:t>
            </a:r>
            <a:r>
              <a:rPr sz="1900" spc="-25" dirty="0">
                <a:latin typeface="Calibri"/>
                <a:cs typeface="Calibri"/>
              </a:rPr>
              <a:t>az</a:t>
            </a:r>
            <a:endParaRPr sz="1900" dirty="0">
              <a:latin typeface="Calibri"/>
              <a:cs typeface="Calibri"/>
            </a:endParaRPr>
          </a:p>
          <a:p>
            <a:pPr marL="469265">
              <a:lnSpc>
                <a:spcPct val="100000"/>
              </a:lnSpc>
            </a:pPr>
            <a:r>
              <a:rPr sz="1900" spc="-10" dirty="0">
                <a:latin typeface="Calibri"/>
                <a:cs typeface="Calibri"/>
              </a:rPr>
              <a:t>igazolólapon,</a:t>
            </a:r>
            <a:r>
              <a:rPr sz="1900" spc="-45" dirty="0">
                <a:latin typeface="Calibri"/>
                <a:cs typeface="Calibri"/>
              </a:rPr>
              <a:t> </a:t>
            </a:r>
            <a:r>
              <a:rPr sz="1900" dirty="0">
                <a:latin typeface="Calibri"/>
                <a:cs typeface="Calibri"/>
              </a:rPr>
              <a:t>külön</a:t>
            </a:r>
            <a:r>
              <a:rPr sz="1900" spc="-70" dirty="0">
                <a:latin typeface="Calibri"/>
                <a:cs typeface="Calibri"/>
              </a:rPr>
              <a:t> </a:t>
            </a:r>
            <a:r>
              <a:rPr sz="1900" spc="-10" dirty="0">
                <a:latin typeface="Calibri"/>
                <a:cs typeface="Calibri"/>
              </a:rPr>
              <a:t>oszlopban</a:t>
            </a:r>
            <a:r>
              <a:rPr sz="1900" spc="-70" dirty="0">
                <a:latin typeface="Calibri"/>
                <a:cs typeface="Calibri"/>
              </a:rPr>
              <a:t> </a:t>
            </a:r>
            <a:r>
              <a:rPr sz="1900" dirty="0">
                <a:latin typeface="Calibri"/>
                <a:cs typeface="Calibri"/>
              </a:rPr>
              <a:t>csillaggal</a:t>
            </a:r>
            <a:r>
              <a:rPr sz="1900" spc="-50" dirty="0">
                <a:latin typeface="Calibri"/>
                <a:cs typeface="Calibri"/>
              </a:rPr>
              <a:t> </a:t>
            </a:r>
            <a:r>
              <a:rPr sz="1900" dirty="0">
                <a:latin typeface="Calibri"/>
                <a:cs typeface="Calibri"/>
              </a:rPr>
              <a:t>megjelölve</a:t>
            </a:r>
            <a:r>
              <a:rPr sz="1900" spc="-45" dirty="0">
                <a:latin typeface="Calibri"/>
                <a:cs typeface="Calibri"/>
              </a:rPr>
              <a:t> </a:t>
            </a:r>
            <a:r>
              <a:rPr sz="1900" spc="-10" dirty="0" err="1">
                <a:latin typeface="Calibri"/>
                <a:cs typeface="Calibri"/>
              </a:rPr>
              <a:t>őket</a:t>
            </a:r>
            <a:r>
              <a:rPr sz="1900" spc="-10" dirty="0">
                <a:latin typeface="Calibri"/>
                <a:cs typeface="Calibri"/>
              </a:rPr>
              <a:t>.</a:t>
            </a:r>
            <a:endParaRPr sz="1900" dirty="0">
              <a:latin typeface="Calibri"/>
              <a:cs typeface="Calibri"/>
            </a:endParaRPr>
          </a:p>
          <a:p>
            <a:pPr marL="4435475">
              <a:lnSpc>
                <a:spcPct val="100000"/>
              </a:lnSpc>
            </a:pPr>
            <a:r>
              <a:rPr sz="1900" b="1" dirty="0">
                <a:solidFill>
                  <a:srgbClr val="800000"/>
                </a:solidFill>
                <a:latin typeface="Calibri"/>
                <a:cs typeface="Calibri"/>
              </a:rPr>
              <a:t>Maradjon</a:t>
            </a:r>
            <a:r>
              <a:rPr sz="1900" b="1" spc="-70" dirty="0">
                <a:solidFill>
                  <a:srgbClr val="800000"/>
                </a:solidFill>
                <a:latin typeface="Calibri"/>
                <a:cs typeface="Calibri"/>
              </a:rPr>
              <a:t> </a:t>
            </a:r>
            <a:r>
              <a:rPr sz="1900" b="1" dirty="0">
                <a:solidFill>
                  <a:srgbClr val="800000"/>
                </a:solidFill>
                <a:latin typeface="Calibri"/>
                <a:cs typeface="Calibri"/>
              </a:rPr>
              <a:t>saját</a:t>
            </a:r>
            <a:r>
              <a:rPr sz="1900" b="1" spc="-90" dirty="0">
                <a:solidFill>
                  <a:srgbClr val="800000"/>
                </a:solidFill>
                <a:latin typeface="Calibri"/>
                <a:cs typeface="Calibri"/>
              </a:rPr>
              <a:t> </a:t>
            </a:r>
            <a:r>
              <a:rPr sz="1900" b="1" spc="-10" dirty="0">
                <a:solidFill>
                  <a:srgbClr val="800000"/>
                </a:solidFill>
                <a:latin typeface="Calibri"/>
                <a:cs typeface="Calibri"/>
              </a:rPr>
              <a:t>példány!</a:t>
            </a:r>
            <a:endParaRPr sz="1900" dirty="0">
              <a:latin typeface="Calibri"/>
              <a:cs typeface="Calibri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756615" y="420065"/>
            <a:ext cx="10610850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A</a:t>
            </a:r>
            <a:r>
              <a:rPr spc="-200" dirty="0"/>
              <a:t> </a:t>
            </a:r>
            <a:r>
              <a:rPr spc="-30" dirty="0"/>
              <a:t>CANVASBA</a:t>
            </a:r>
            <a:r>
              <a:rPr spc="-215" dirty="0"/>
              <a:t> </a:t>
            </a:r>
            <a:r>
              <a:rPr spc="-35" dirty="0"/>
              <a:t>FELTÖLTENDŐ</a:t>
            </a:r>
            <a:r>
              <a:rPr spc="-70" dirty="0"/>
              <a:t> </a:t>
            </a:r>
            <a:r>
              <a:rPr spc="-10" dirty="0"/>
              <a:t>DOKUMENTUMOK</a:t>
            </a:r>
          </a:p>
        </p:txBody>
      </p:sp>
      <p:sp>
        <p:nvSpPr>
          <p:cNvPr id="4" name="object 4"/>
          <p:cNvSpPr/>
          <p:nvPr/>
        </p:nvSpPr>
        <p:spPr>
          <a:xfrm>
            <a:off x="757427" y="1161288"/>
            <a:ext cx="10676255" cy="0"/>
          </a:xfrm>
          <a:custGeom>
            <a:avLst/>
            <a:gdLst/>
            <a:ahLst/>
            <a:cxnLst/>
            <a:rect l="l" t="t" r="r" b="b"/>
            <a:pathLst>
              <a:path w="10676255">
                <a:moveTo>
                  <a:pt x="0" y="0"/>
                </a:moveTo>
                <a:lnTo>
                  <a:pt x="10676128" y="0"/>
                </a:lnTo>
              </a:path>
            </a:pathLst>
          </a:custGeom>
          <a:ln w="9525">
            <a:solidFill>
              <a:srgbClr val="00285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30681" y="1475689"/>
            <a:ext cx="10857865" cy="398970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4965" indent="-342265">
              <a:lnSpc>
                <a:spcPct val="100000"/>
              </a:lnSpc>
              <a:spcBef>
                <a:spcPts val="10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000" dirty="0">
                <a:latin typeface="Calibri"/>
                <a:cs typeface="Calibri"/>
              </a:rPr>
              <a:t>A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gyakorlat</a:t>
            </a:r>
            <a:r>
              <a:rPr sz="2000" spc="-3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és</a:t>
            </a:r>
            <a:r>
              <a:rPr sz="2000" spc="-2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</a:t>
            </a:r>
            <a:r>
              <a:rPr sz="2000" spc="-2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kísérő</a:t>
            </a:r>
            <a:r>
              <a:rPr sz="2000" spc="-2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tárgyak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felvétele</a:t>
            </a:r>
            <a:r>
              <a:rPr sz="2000" spc="-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</a:t>
            </a:r>
            <a:r>
              <a:rPr sz="2000" spc="-2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Neptunban</a:t>
            </a:r>
            <a:r>
              <a:rPr sz="2000" spc="-6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(A</a:t>
            </a:r>
            <a:r>
              <a:rPr sz="2000" spc="-3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Pedagógusképzési</a:t>
            </a:r>
            <a:r>
              <a:rPr sz="2000" spc="-5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és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Pedagógus-</a:t>
            </a:r>
            <a:endParaRPr sz="2000">
              <a:latin typeface="Calibri"/>
              <a:cs typeface="Calibri"/>
            </a:endParaRPr>
          </a:p>
          <a:p>
            <a:pPr marL="355600" marR="45720">
              <a:lnSpc>
                <a:spcPct val="100000"/>
              </a:lnSpc>
            </a:pPr>
            <a:r>
              <a:rPr sz="2000" spc="-10" dirty="0">
                <a:latin typeface="Calibri"/>
                <a:cs typeface="Calibri"/>
              </a:rPr>
              <a:t>továbbképzési</a:t>
            </a:r>
            <a:r>
              <a:rPr sz="2000" spc="-5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Tanács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43/2021.</a:t>
            </a:r>
            <a:r>
              <a:rPr sz="2000" spc="-8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VII.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2.</a:t>
            </a:r>
            <a:r>
              <a:rPr sz="2000" spc="-5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számú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határozata</a:t>
            </a:r>
            <a:r>
              <a:rPr sz="2000" spc="-2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alapján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hallgatók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online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is</a:t>
            </a:r>
            <a:r>
              <a:rPr sz="2000" spc="-3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részt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vehetnek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spc="-25" dirty="0">
                <a:latin typeface="Calibri"/>
                <a:cs typeface="Calibri"/>
              </a:rPr>
              <a:t>az </a:t>
            </a:r>
            <a:r>
              <a:rPr sz="2000" spc="-10" dirty="0">
                <a:latin typeface="Calibri"/>
                <a:cs typeface="Calibri"/>
              </a:rPr>
              <a:t>összefüggő</a:t>
            </a:r>
            <a:r>
              <a:rPr sz="2000" spc="-10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egyéni</a:t>
            </a:r>
            <a:r>
              <a:rPr sz="2000" spc="-5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iskolai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gyakorlatot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kísérő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kurzusokon.)</a:t>
            </a:r>
            <a:endParaRPr sz="2000">
              <a:latin typeface="Calibri"/>
              <a:cs typeface="Calibri"/>
            </a:endParaRPr>
          </a:p>
          <a:p>
            <a:pPr marL="354965" indent="-342265">
              <a:lnSpc>
                <a:spcPct val="10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000" dirty="0">
                <a:latin typeface="Calibri"/>
                <a:cs typeface="Calibri"/>
              </a:rPr>
              <a:t>A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Neptunban</a:t>
            </a:r>
            <a:r>
              <a:rPr sz="2000" spc="-3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az</a:t>
            </a:r>
            <a:r>
              <a:rPr sz="2000" spc="-2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elérhetőség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ellenőrzése</a:t>
            </a:r>
            <a:endParaRPr sz="2000">
              <a:latin typeface="Calibri"/>
              <a:cs typeface="Calibri"/>
            </a:endParaRPr>
          </a:p>
          <a:p>
            <a:pPr marL="354965" indent="-342265">
              <a:lnSpc>
                <a:spcPct val="10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000" dirty="0">
                <a:latin typeface="Calibri"/>
                <a:cs typeface="Calibri"/>
              </a:rPr>
              <a:t>Az</a:t>
            </a:r>
            <a:r>
              <a:rPr sz="2000" spc="-5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iskolai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program,</a:t>
            </a:r>
            <a:r>
              <a:rPr sz="2000" spc="-5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az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iskolai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élet,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</a:t>
            </a:r>
            <a:r>
              <a:rPr sz="2000" spc="-2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tanulók,</a:t>
            </a:r>
            <a:r>
              <a:rPr sz="2000" spc="-5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pedagógusok</a:t>
            </a:r>
            <a:r>
              <a:rPr sz="2000" spc="-7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stb.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megismerése</a:t>
            </a:r>
            <a:endParaRPr sz="2000">
              <a:latin typeface="Calibri"/>
              <a:cs typeface="Calibri"/>
            </a:endParaRPr>
          </a:p>
          <a:p>
            <a:pPr marL="354965" indent="-342265">
              <a:lnSpc>
                <a:spcPct val="100000"/>
              </a:lnSpc>
              <a:spcBef>
                <a:spcPts val="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000" dirty="0">
                <a:latin typeface="Calibri"/>
                <a:cs typeface="Calibri"/>
              </a:rPr>
              <a:t>Saját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kompetenciák</a:t>
            </a:r>
            <a:r>
              <a:rPr sz="2000" spc="-2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elemzése,</a:t>
            </a:r>
            <a:r>
              <a:rPr sz="2000" spc="-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</a:t>
            </a:r>
            <a:r>
              <a:rPr sz="2000" spc="-3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fejlődés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megtervezése</a:t>
            </a:r>
            <a:r>
              <a:rPr sz="2000" spc="-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és</a:t>
            </a:r>
            <a:r>
              <a:rPr sz="2000" spc="-2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követése</a:t>
            </a:r>
            <a:endParaRPr sz="2000">
              <a:latin typeface="Calibri"/>
              <a:cs typeface="Calibri"/>
            </a:endParaRPr>
          </a:p>
          <a:p>
            <a:pPr marL="354965" indent="-342265">
              <a:lnSpc>
                <a:spcPct val="10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000" spc="-10" dirty="0">
                <a:latin typeface="Calibri"/>
                <a:cs typeface="Calibri"/>
              </a:rPr>
              <a:t>Szaktárgyi</a:t>
            </a:r>
            <a:r>
              <a:rPr sz="2000" spc="-5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és</a:t>
            </a:r>
            <a:r>
              <a:rPr sz="2000" spc="-2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tanórán</a:t>
            </a:r>
            <a:r>
              <a:rPr sz="2000" spc="-2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kívüli</a:t>
            </a:r>
            <a:r>
              <a:rPr sz="2000" spc="-2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hospitálások</a:t>
            </a:r>
            <a:r>
              <a:rPr sz="2000" spc="-3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és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megbeszélések</a:t>
            </a:r>
            <a:endParaRPr sz="2000">
              <a:latin typeface="Calibri"/>
              <a:cs typeface="Calibri"/>
            </a:endParaRPr>
          </a:p>
          <a:p>
            <a:pPr marL="354965" indent="-342265">
              <a:lnSpc>
                <a:spcPct val="10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000" spc="-20" dirty="0">
                <a:latin typeface="Calibri"/>
                <a:cs typeface="Calibri"/>
              </a:rPr>
              <a:t>Tanórák</a:t>
            </a:r>
            <a:r>
              <a:rPr sz="2000" spc="-8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és</a:t>
            </a:r>
            <a:r>
              <a:rPr sz="2000" spc="-5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foglalkozások</a:t>
            </a:r>
            <a:r>
              <a:rPr sz="2000" spc="-8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tervezése,</a:t>
            </a:r>
            <a:r>
              <a:rPr sz="2000" spc="-2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megtartása</a:t>
            </a:r>
            <a:r>
              <a:rPr sz="2000" spc="-5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és</a:t>
            </a:r>
            <a:r>
              <a:rPr sz="2000" spc="-5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reflektív</a:t>
            </a:r>
            <a:r>
              <a:rPr sz="2000" spc="-6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elemzése</a:t>
            </a:r>
            <a:endParaRPr sz="2000">
              <a:latin typeface="Calibri"/>
              <a:cs typeface="Calibri"/>
            </a:endParaRPr>
          </a:p>
          <a:p>
            <a:pPr marL="354965" indent="-342265">
              <a:lnSpc>
                <a:spcPct val="10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000" dirty="0">
                <a:latin typeface="Calibri"/>
                <a:cs typeface="Calibri"/>
              </a:rPr>
              <a:t>A</a:t>
            </a:r>
            <a:r>
              <a:rPr sz="2000" spc="-7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gyakorlat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szakszerű</a:t>
            </a:r>
            <a:r>
              <a:rPr sz="2000" spc="-3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dokumentálása</a:t>
            </a:r>
            <a:endParaRPr sz="2000">
              <a:latin typeface="Calibri"/>
              <a:cs typeface="Calibri"/>
            </a:endParaRPr>
          </a:p>
          <a:p>
            <a:pPr marL="354965" indent="-342265">
              <a:lnSpc>
                <a:spcPct val="10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000" dirty="0">
                <a:latin typeface="Calibri"/>
                <a:cs typeface="Calibri"/>
              </a:rPr>
              <a:t>Ha</a:t>
            </a:r>
            <a:r>
              <a:rPr sz="2000" spc="-3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van</a:t>
            </a:r>
            <a:r>
              <a:rPr sz="2000" spc="-2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bemutatóórája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</a:t>
            </a:r>
            <a:r>
              <a:rPr sz="2000" spc="-3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félévben,</a:t>
            </a:r>
            <a:r>
              <a:rPr sz="2000" spc="-2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bejelentőlap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és</a:t>
            </a:r>
            <a:r>
              <a:rPr sz="2000" spc="-2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</a:t>
            </a:r>
            <a:r>
              <a:rPr sz="2000" spc="-3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bemutatóóra</a:t>
            </a:r>
            <a:r>
              <a:rPr sz="2000" spc="-2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után</a:t>
            </a:r>
            <a:r>
              <a:rPr sz="2000" spc="-2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</a:t>
            </a:r>
            <a:r>
              <a:rPr sz="2000" spc="-25" dirty="0">
                <a:latin typeface="Calibri"/>
                <a:cs typeface="Calibri"/>
              </a:rPr>
              <a:t> </a:t>
            </a:r>
            <a:r>
              <a:rPr sz="2000" spc="-20" dirty="0">
                <a:latin typeface="Calibri"/>
                <a:cs typeface="Calibri"/>
              </a:rPr>
              <a:t>jegyzőköny</a:t>
            </a:r>
            <a:r>
              <a:rPr sz="2000" spc="-7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feltöltése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spc="-50" dirty="0">
                <a:latin typeface="Calibri"/>
                <a:cs typeface="Calibri"/>
              </a:rPr>
              <a:t>a</a:t>
            </a:r>
            <a:endParaRPr sz="2000">
              <a:latin typeface="Calibri"/>
              <a:cs typeface="Calibri"/>
            </a:endParaRPr>
          </a:p>
          <a:p>
            <a:pPr marL="355600">
              <a:lnSpc>
                <a:spcPct val="100000"/>
              </a:lnSpc>
            </a:pPr>
            <a:r>
              <a:rPr sz="2000" dirty="0">
                <a:latin typeface="Calibri"/>
                <a:cs typeface="Calibri"/>
              </a:rPr>
              <a:t>Canvasba</a:t>
            </a:r>
            <a:r>
              <a:rPr sz="2000" spc="-6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(a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mentor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által</a:t>
            </a:r>
            <a:r>
              <a:rPr sz="2000" spc="-2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az</a:t>
            </a:r>
            <a:r>
              <a:rPr sz="2000" spc="-5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Ügyfélkapun</a:t>
            </a:r>
            <a:r>
              <a:rPr sz="2000" spc="-7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hitelesítve</a:t>
            </a:r>
            <a:r>
              <a:rPr sz="2000" spc="2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pdf-</a:t>
            </a:r>
            <a:r>
              <a:rPr sz="2000" spc="-20" dirty="0">
                <a:latin typeface="Calibri"/>
                <a:cs typeface="Calibri"/>
              </a:rPr>
              <a:t>ben)</a:t>
            </a:r>
            <a:endParaRPr sz="2000">
              <a:latin typeface="Calibri"/>
              <a:cs typeface="Calibri"/>
            </a:endParaRPr>
          </a:p>
          <a:p>
            <a:pPr marL="354965" indent="-342265">
              <a:lnSpc>
                <a:spcPct val="10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000" dirty="0">
                <a:latin typeface="Calibri"/>
                <a:cs typeface="Calibri"/>
              </a:rPr>
              <a:t>Az</a:t>
            </a:r>
            <a:r>
              <a:rPr sz="2000" spc="-6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értékelés</a:t>
            </a:r>
            <a:r>
              <a:rPr sz="2000" spc="-2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és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az</a:t>
            </a:r>
            <a:r>
              <a:rPr sz="2000" spc="-5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igazolólap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feltöltése</a:t>
            </a:r>
            <a:r>
              <a:rPr sz="2000" spc="-2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Canvasba</a:t>
            </a:r>
            <a:r>
              <a:rPr sz="2000" spc="-5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félévente</a:t>
            </a:r>
            <a:r>
              <a:rPr sz="2000" spc="-2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(a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mentor</a:t>
            </a:r>
            <a:r>
              <a:rPr sz="2000" spc="-5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által</a:t>
            </a:r>
            <a:r>
              <a:rPr sz="2000" spc="-3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az</a:t>
            </a:r>
            <a:r>
              <a:rPr sz="2000" spc="-5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Ügyfélkapun</a:t>
            </a:r>
            <a:r>
              <a:rPr sz="2000" spc="-7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hitelesítve</a:t>
            </a:r>
            <a:endParaRPr sz="2000">
              <a:latin typeface="Calibri"/>
              <a:cs typeface="Calibri"/>
            </a:endParaRPr>
          </a:p>
          <a:p>
            <a:pPr marL="355600">
              <a:lnSpc>
                <a:spcPct val="100000"/>
              </a:lnSpc>
            </a:pPr>
            <a:r>
              <a:rPr sz="2000" spc="-10" dirty="0">
                <a:latin typeface="Calibri"/>
                <a:cs typeface="Calibri"/>
              </a:rPr>
              <a:t>pdf-</a:t>
            </a:r>
            <a:r>
              <a:rPr sz="2000" spc="-20" dirty="0">
                <a:latin typeface="Calibri"/>
                <a:cs typeface="Calibri"/>
              </a:rPr>
              <a:t>ben)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222376" rIns="0" bIns="0" rtlCol="0">
            <a:spAutoFit/>
          </a:bodyPr>
          <a:lstStyle/>
          <a:p>
            <a:pPr marL="172720">
              <a:lnSpc>
                <a:spcPct val="100000"/>
              </a:lnSpc>
              <a:spcBef>
                <a:spcPts val="100"/>
              </a:spcBef>
              <a:tabLst>
                <a:tab pos="809625" algn="l"/>
                <a:tab pos="2907030" algn="l"/>
                <a:tab pos="5016500" algn="l"/>
                <a:tab pos="7694295" algn="l"/>
                <a:tab pos="9271635" algn="l"/>
              </a:tabLst>
            </a:pPr>
            <a:r>
              <a:rPr sz="2400" spc="-50" dirty="0"/>
              <a:t>A</a:t>
            </a:r>
            <a:r>
              <a:rPr sz="2400" dirty="0"/>
              <a:t>	</a:t>
            </a:r>
            <a:r>
              <a:rPr sz="2400" spc="-10" dirty="0"/>
              <a:t>HALLGATÓ</a:t>
            </a:r>
            <a:r>
              <a:rPr sz="2400" dirty="0"/>
              <a:t>	</a:t>
            </a:r>
            <a:r>
              <a:rPr sz="2400" spc="-10" dirty="0"/>
              <a:t>FELADATAI</a:t>
            </a:r>
            <a:r>
              <a:rPr sz="2400" dirty="0"/>
              <a:t>	</a:t>
            </a:r>
            <a:r>
              <a:rPr sz="2400" spc="-10" dirty="0"/>
              <a:t>(ÖSSZEFÜGGŐ</a:t>
            </a:r>
            <a:r>
              <a:rPr sz="2400" dirty="0"/>
              <a:t>	</a:t>
            </a:r>
            <a:r>
              <a:rPr sz="2400" spc="-10" dirty="0"/>
              <a:t>EGYÉNI</a:t>
            </a:r>
            <a:r>
              <a:rPr sz="2400" dirty="0"/>
              <a:t>	</a:t>
            </a:r>
            <a:r>
              <a:rPr sz="2400" spc="-10" dirty="0"/>
              <a:t>ISKOLAI</a:t>
            </a:r>
            <a:endParaRPr sz="2400"/>
          </a:p>
          <a:p>
            <a:pPr marL="81280">
              <a:lnSpc>
                <a:spcPct val="100000"/>
              </a:lnSpc>
              <a:tabLst>
                <a:tab pos="10756900" algn="l"/>
              </a:tabLst>
            </a:pPr>
            <a:r>
              <a:rPr sz="2400" u="sng" spc="50" dirty="0">
                <a:uFill>
                  <a:solidFill>
                    <a:srgbClr val="002851"/>
                  </a:solidFill>
                </a:uFill>
              </a:rPr>
              <a:t> </a:t>
            </a:r>
            <a:r>
              <a:rPr sz="2400" u="sng" spc="-10" dirty="0">
                <a:uFill>
                  <a:solidFill>
                    <a:srgbClr val="002851"/>
                  </a:solidFill>
                </a:uFill>
              </a:rPr>
              <a:t>GYAKORLAT)</a:t>
            </a:r>
            <a:r>
              <a:rPr sz="2400" u="sng" dirty="0">
                <a:uFill>
                  <a:solidFill>
                    <a:srgbClr val="002851"/>
                  </a:solidFill>
                </a:uFill>
              </a:rPr>
              <a:t>	</a:t>
            </a:r>
            <a:endParaRPr sz="2400"/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1281985" y="2678611"/>
            <a:ext cx="122651" cy="174344"/>
          </a:xfrm>
          <a:prstGeom prst="rect">
            <a:avLst/>
          </a:prstGeom>
        </p:spPr>
      </p:pic>
      <p:pic>
        <p:nvPicPr>
          <p:cNvPr id="5" name="object 5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1450049" y="2825682"/>
            <a:ext cx="201260" cy="110343"/>
          </a:xfrm>
          <a:prstGeom prst="rect">
            <a:avLst/>
          </a:prstGeom>
        </p:spPr>
      </p:pic>
      <p:pic>
        <p:nvPicPr>
          <p:cNvPr id="6" name="object 6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1483246" y="3109555"/>
            <a:ext cx="229307" cy="73508"/>
          </a:xfrm>
          <a:prstGeom prst="rect">
            <a:avLst/>
          </a:prstGeom>
        </p:spPr>
      </p:pic>
      <p:sp>
        <p:nvSpPr>
          <p:cNvPr id="7" name="object 7"/>
          <p:cNvSpPr/>
          <p:nvPr/>
        </p:nvSpPr>
        <p:spPr>
          <a:xfrm>
            <a:off x="10537850" y="2942170"/>
            <a:ext cx="1099185" cy="1449070"/>
          </a:xfrm>
          <a:custGeom>
            <a:avLst/>
            <a:gdLst/>
            <a:ahLst/>
            <a:cxnLst/>
            <a:rect l="l" t="t" r="r" b="b"/>
            <a:pathLst>
              <a:path w="1099184" h="1449070">
                <a:moveTo>
                  <a:pt x="761987" y="72796"/>
                </a:moveTo>
                <a:lnTo>
                  <a:pt x="742759" y="16891"/>
                </a:lnTo>
                <a:lnTo>
                  <a:pt x="717943" y="2667"/>
                </a:lnTo>
                <a:lnTo>
                  <a:pt x="688365" y="0"/>
                </a:lnTo>
                <a:lnTo>
                  <a:pt x="652487" y="7442"/>
                </a:lnTo>
                <a:lnTo>
                  <a:pt x="606298" y="36728"/>
                </a:lnTo>
                <a:lnTo>
                  <a:pt x="556729" y="68021"/>
                </a:lnTo>
                <a:lnTo>
                  <a:pt x="516013" y="116319"/>
                </a:lnTo>
                <a:lnTo>
                  <a:pt x="482968" y="169405"/>
                </a:lnTo>
                <a:lnTo>
                  <a:pt x="392684" y="116319"/>
                </a:lnTo>
                <a:lnTo>
                  <a:pt x="373481" y="133324"/>
                </a:lnTo>
                <a:lnTo>
                  <a:pt x="488467" y="210959"/>
                </a:lnTo>
                <a:lnTo>
                  <a:pt x="474776" y="227965"/>
                </a:lnTo>
                <a:lnTo>
                  <a:pt x="471944" y="264045"/>
                </a:lnTo>
                <a:lnTo>
                  <a:pt x="482968" y="312343"/>
                </a:lnTo>
                <a:lnTo>
                  <a:pt x="499491" y="348526"/>
                </a:lnTo>
                <a:lnTo>
                  <a:pt x="537375" y="363461"/>
                </a:lnTo>
                <a:lnTo>
                  <a:pt x="581596" y="363461"/>
                </a:lnTo>
                <a:lnTo>
                  <a:pt x="614629" y="343750"/>
                </a:lnTo>
                <a:lnTo>
                  <a:pt x="671880" y="290664"/>
                </a:lnTo>
                <a:lnTo>
                  <a:pt x="726274" y="217703"/>
                </a:lnTo>
                <a:lnTo>
                  <a:pt x="759307" y="155168"/>
                </a:lnTo>
                <a:lnTo>
                  <a:pt x="761987" y="72796"/>
                </a:lnTo>
                <a:close/>
              </a:path>
              <a:path w="1099184" h="1449070">
                <a:moveTo>
                  <a:pt x="1098931" y="593547"/>
                </a:moveTo>
                <a:lnTo>
                  <a:pt x="1056868" y="593547"/>
                </a:lnTo>
                <a:lnTo>
                  <a:pt x="982586" y="588124"/>
                </a:lnTo>
                <a:lnTo>
                  <a:pt x="1018298" y="578561"/>
                </a:lnTo>
                <a:lnTo>
                  <a:pt x="1081735" y="544601"/>
                </a:lnTo>
                <a:lnTo>
                  <a:pt x="1073518" y="526884"/>
                </a:lnTo>
                <a:lnTo>
                  <a:pt x="1034846" y="551395"/>
                </a:lnTo>
                <a:lnTo>
                  <a:pt x="902665" y="586105"/>
                </a:lnTo>
                <a:lnTo>
                  <a:pt x="808875" y="571055"/>
                </a:lnTo>
                <a:lnTo>
                  <a:pt x="726274" y="551395"/>
                </a:lnTo>
                <a:lnTo>
                  <a:pt x="651827" y="505053"/>
                </a:lnTo>
                <a:lnTo>
                  <a:pt x="565442" y="447725"/>
                </a:lnTo>
                <a:lnTo>
                  <a:pt x="562914" y="438391"/>
                </a:lnTo>
                <a:lnTo>
                  <a:pt x="544360" y="404317"/>
                </a:lnTo>
                <a:lnTo>
                  <a:pt x="498144" y="396875"/>
                </a:lnTo>
                <a:lnTo>
                  <a:pt x="522325" y="404317"/>
                </a:lnTo>
                <a:lnTo>
                  <a:pt x="473290" y="396875"/>
                </a:lnTo>
                <a:lnTo>
                  <a:pt x="421703" y="396875"/>
                </a:lnTo>
                <a:lnTo>
                  <a:pt x="389953" y="415785"/>
                </a:lnTo>
                <a:lnTo>
                  <a:pt x="308724" y="408457"/>
                </a:lnTo>
                <a:lnTo>
                  <a:pt x="242493" y="386613"/>
                </a:lnTo>
                <a:lnTo>
                  <a:pt x="190233" y="357327"/>
                </a:lnTo>
                <a:lnTo>
                  <a:pt x="157048" y="330873"/>
                </a:lnTo>
                <a:lnTo>
                  <a:pt x="140525" y="277736"/>
                </a:lnTo>
                <a:lnTo>
                  <a:pt x="140525" y="211620"/>
                </a:lnTo>
                <a:lnTo>
                  <a:pt x="124002" y="206946"/>
                </a:lnTo>
                <a:lnTo>
                  <a:pt x="115811" y="265506"/>
                </a:lnTo>
                <a:lnTo>
                  <a:pt x="118491" y="299466"/>
                </a:lnTo>
                <a:lnTo>
                  <a:pt x="126822" y="330873"/>
                </a:lnTo>
                <a:lnTo>
                  <a:pt x="85445" y="294627"/>
                </a:lnTo>
                <a:lnTo>
                  <a:pt x="52400" y="250456"/>
                </a:lnTo>
                <a:lnTo>
                  <a:pt x="44069" y="265506"/>
                </a:lnTo>
                <a:lnTo>
                  <a:pt x="66103" y="301586"/>
                </a:lnTo>
                <a:lnTo>
                  <a:pt x="107480" y="350532"/>
                </a:lnTo>
                <a:lnTo>
                  <a:pt x="33045" y="345757"/>
                </a:lnTo>
                <a:lnTo>
                  <a:pt x="0" y="350532"/>
                </a:lnTo>
                <a:lnTo>
                  <a:pt x="8331" y="367601"/>
                </a:lnTo>
                <a:lnTo>
                  <a:pt x="68922" y="372376"/>
                </a:lnTo>
                <a:lnTo>
                  <a:pt x="118491" y="374383"/>
                </a:lnTo>
                <a:lnTo>
                  <a:pt x="60591" y="394055"/>
                </a:lnTo>
                <a:lnTo>
                  <a:pt x="16522" y="418553"/>
                </a:lnTo>
                <a:lnTo>
                  <a:pt x="11023" y="432955"/>
                </a:lnTo>
                <a:lnTo>
                  <a:pt x="24853" y="445173"/>
                </a:lnTo>
                <a:lnTo>
                  <a:pt x="52400" y="423341"/>
                </a:lnTo>
                <a:lnTo>
                  <a:pt x="93776" y="408457"/>
                </a:lnTo>
                <a:lnTo>
                  <a:pt x="148856" y="386613"/>
                </a:lnTo>
                <a:lnTo>
                  <a:pt x="176390" y="389267"/>
                </a:lnTo>
                <a:lnTo>
                  <a:pt x="239801" y="411111"/>
                </a:lnTo>
                <a:lnTo>
                  <a:pt x="289382" y="432955"/>
                </a:lnTo>
                <a:lnTo>
                  <a:pt x="356095" y="441172"/>
                </a:lnTo>
                <a:lnTo>
                  <a:pt x="326593" y="477126"/>
                </a:lnTo>
                <a:lnTo>
                  <a:pt x="302539" y="543242"/>
                </a:lnTo>
                <a:lnTo>
                  <a:pt x="283197" y="613930"/>
                </a:lnTo>
                <a:lnTo>
                  <a:pt x="277685" y="690206"/>
                </a:lnTo>
                <a:lnTo>
                  <a:pt x="285889" y="778052"/>
                </a:lnTo>
                <a:lnTo>
                  <a:pt x="307251" y="888352"/>
                </a:lnTo>
                <a:lnTo>
                  <a:pt x="323710" y="912266"/>
                </a:lnTo>
                <a:lnTo>
                  <a:pt x="276339" y="962494"/>
                </a:lnTo>
                <a:lnTo>
                  <a:pt x="234962" y="1009484"/>
                </a:lnTo>
                <a:lnTo>
                  <a:pt x="223951" y="1050340"/>
                </a:lnTo>
                <a:lnTo>
                  <a:pt x="226631" y="1089875"/>
                </a:lnTo>
                <a:lnTo>
                  <a:pt x="248805" y="1133386"/>
                </a:lnTo>
                <a:lnTo>
                  <a:pt x="284543" y="1185164"/>
                </a:lnTo>
                <a:lnTo>
                  <a:pt x="314909" y="1226693"/>
                </a:lnTo>
                <a:lnTo>
                  <a:pt x="323100" y="1257960"/>
                </a:lnTo>
                <a:lnTo>
                  <a:pt x="273519" y="1248511"/>
                </a:lnTo>
                <a:lnTo>
                  <a:pt x="199097" y="1243723"/>
                </a:lnTo>
                <a:lnTo>
                  <a:pt x="127495" y="1257960"/>
                </a:lnTo>
                <a:lnTo>
                  <a:pt x="86118" y="1280452"/>
                </a:lnTo>
                <a:lnTo>
                  <a:pt x="102641" y="1307071"/>
                </a:lnTo>
                <a:lnTo>
                  <a:pt x="141198" y="1317193"/>
                </a:lnTo>
                <a:lnTo>
                  <a:pt x="168871" y="1292694"/>
                </a:lnTo>
                <a:lnTo>
                  <a:pt x="207429" y="1277797"/>
                </a:lnTo>
                <a:lnTo>
                  <a:pt x="251485" y="1277797"/>
                </a:lnTo>
                <a:lnTo>
                  <a:pt x="306565" y="1287246"/>
                </a:lnTo>
                <a:lnTo>
                  <a:pt x="334111" y="1307071"/>
                </a:lnTo>
                <a:lnTo>
                  <a:pt x="367296" y="1307071"/>
                </a:lnTo>
                <a:lnTo>
                  <a:pt x="381000" y="1287246"/>
                </a:lnTo>
                <a:lnTo>
                  <a:pt x="381000" y="1265555"/>
                </a:lnTo>
                <a:lnTo>
                  <a:pt x="356273" y="1241056"/>
                </a:lnTo>
                <a:lnTo>
                  <a:pt x="323100" y="1192618"/>
                </a:lnTo>
                <a:lnTo>
                  <a:pt x="290055" y="1145641"/>
                </a:lnTo>
                <a:lnTo>
                  <a:pt x="259816" y="1094663"/>
                </a:lnTo>
                <a:lnTo>
                  <a:pt x="259816" y="1043559"/>
                </a:lnTo>
                <a:lnTo>
                  <a:pt x="276339" y="1014272"/>
                </a:lnTo>
                <a:lnTo>
                  <a:pt x="317588" y="977544"/>
                </a:lnTo>
                <a:lnTo>
                  <a:pt x="350774" y="950264"/>
                </a:lnTo>
                <a:lnTo>
                  <a:pt x="352983" y="948143"/>
                </a:lnTo>
                <a:lnTo>
                  <a:pt x="364477" y="961174"/>
                </a:lnTo>
                <a:lnTo>
                  <a:pt x="382346" y="964895"/>
                </a:lnTo>
                <a:lnTo>
                  <a:pt x="382346" y="987793"/>
                </a:lnTo>
                <a:lnTo>
                  <a:pt x="396176" y="1051013"/>
                </a:lnTo>
                <a:lnTo>
                  <a:pt x="421030" y="1117155"/>
                </a:lnTo>
                <a:lnTo>
                  <a:pt x="445757" y="1175588"/>
                </a:lnTo>
                <a:lnTo>
                  <a:pt x="480949" y="1221892"/>
                </a:lnTo>
                <a:lnTo>
                  <a:pt x="522325" y="1266215"/>
                </a:lnTo>
                <a:lnTo>
                  <a:pt x="580123" y="1307071"/>
                </a:lnTo>
                <a:lnTo>
                  <a:pt x="659384" y="1331556"/>
                </a:lnTo>
                <a:lnTo>
                  <a:pt x="613257" y="1343812"/>
                </a:lnTo>
                <a:lnTo>
                  <a:pt x="577430" y="1354061"/>
                </a:lnTo>
                <a:lnTo>
                  <a:pt x="527837" y="1373085"/>
                </a:lnTo>
                <a:lnTo>
                  <a:pt x="497471" y="1395577"/>
                </a:lnTo>
                <a:lnTo>
                  <a:pt x="464426" y="1424863"/>
                </a:lnTo>
                <a:lnTo>
                  <a:pt x="497471" y="1446555"/>
                </a:lnTo>
                <a:lnTo>
                  <a:pt x="530517" y="1448689"/>
                </a:lnTo>
                <a:lnTo>
                  <a:pt x="536028" y="1424863"/>
                </a:lnTo>
                <a:lnTo>
                  <a:pt x="552564" y="1402372"/>
                </a:lnTo>
                <a:lnTo>
                  <a:pt x="604939" y="1373085"/>
                </a:lnTo>
                <a:lnTo>
                  <a:pt x="637311" y="1366304"/>
                </a:lnTo>
                <a:lnTo>
                  <a:pt x="670394" y="1354061"/>
                </a:lnTo>
                <a:lnTo>
                  <a:pt x="700747" y="1339011"/>
                </a:lnTo>
                <a:lnTo>
                  <a:pt x="700747" y="1321981"/>
                </a:lnTo>
                <a:lnTo>
                  <a:pt x="684199" y="1300289"/>
                </a:lnTo>
                <a:lnTo>
                  <a:pt x="637311" y="1295501"/>
                </a:lnTo>
                <a:lnTo>
                  <a:pt x="596607" y="1273009"/>
                </a:lnTo>
                <a:lnTo>
                  <a:pt x="544360" y="1236268"/>
                </a:lnTo>
                <a:lnTo>
                  <a:pt x="494652" y="1185164"/>
                </a:lnTo>
                <a:lnTo>
                  <a:pt x="462280" y="1134059"/>
                </a:lnTo>
                <a:lnTo>
                  <a:pt x="448576" y="1075626"/>
                </a:lnTo>
                <a:lnTo>
                  <a:pt x="448576" y="1017066"/>
                </a:lnTo>
                <a:lnTo>
                  <a:pt x="455028" y="947851"/>
                </a:lnTo>
                <a:lnTo>
                  <a:pt x="456768" y="946924"/>
                </a:lnTo>
                <a:lnTo>
                  <a:pt x="473290" y="899972"/>
                </a:lnTo>
                <a:lnTo>
                  <a:pt x="470611" y="858405"/>
                </a:lnTo>
                <a:lnTo>
                  <a:pt x="446417" y="819569"/>
                </a:lnTo>
                <a:lnTo>
                  <a:pt x="446417" y="768604"/>
                </a:lnTo>
                <a:lnTo>
                  <a:pt x="456768" y="719493"/>
                </a:lnTo>
                <a:lnTo>
                  <a:pt x="478802" y="660920"/>
                </a:lnTo>
                <a:lnTo>
                  <a:pt x="522325" y="624192"/>
                </a:lnTo>
                <a:lnTo>
                  <a:pt x="551903" y="565632"/>
                </a:lnTo>
                <a:lnTo>
                  <a:pt x="575017" y="494550"/>
                </a:lnTo>
                <a:lnTo>
                  <a:pt x="618794" y="529551"/>
                </a:lnTo>
                <a:lnTo>
                  <a:pt x="704253" y="586105"/>
                </a:lnTo>
                <a:lnTo>
                  <a:pt x="808875" y="610616"/>
                </a:lnTo>
                <a:lnTo>
                  <a:pt x="891654" y="618058"/>
                </a:lnTo>
                <a:lnTo>
                  <a:pt x="908138" y="639902"/>
                </a:lnTo>
                <a:lnTo>
                  <a:pt x="941222" y="688848"/>
                </a:lnTo>
                <a:lnTo>
                  <a:pt x="993597" y="713346"/>
                </a:lnTo>
                <a:lnTo>
                  <a:pt x="1007287" y="705904"/>
                </a:lnTo>
                <a:lnTo>
                  <a:pt x="960399" y="673963"/>
                </a:lnTo>
                <a:lnTo>
                  <a:pt x="943914" y="622833"/>
                </a:lnTo>
                <a:lnTo>
                  <a:pt x="1034846" y="676617"/>
                </a:lnTo>
                <a:lnTo>
                  <a:pt x="1059713" y="654126"/>
                </a:lnTo>
                <a:lnTo>
                  <a:pt x="1026629" y="644677"/>
                </a:lnTo>
                <a:lnTo>
                  <a:pt x="974255" y="610616"/>
                </a:lnTo>
                <a:lnTo>
                  <a:pt x="1023835" y="615391"/>
                </a:lnTo>
                <a:lnTo>
                  <a:pt x="1098931" y="610616"/>
                </a:lnTo>
                <a:lnTo>
                  <a:pt x="1098931" y="59354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11783" y="1295526"/>
            <a:ext cx="10829290" cy="398970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indent="-343535">
              <a:lnSpc>
                <a:spcPct val="100000"/>
              </a:lnSpc>
              <a:spcBef>
                <a:spcPts val="105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2000" dirty="0">
                <a:latin typeface="Calibri"/>
                <a:cs typeface="Calibri"/>
              </a:rPr>
              <a:t>A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gyakorlat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formai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és</a:t>
            </a:r>
            <a:r>
              <a:rPr sz="2000" spc="-3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tartalmi</a:t>
            </a:r>
            <a:r>
              <a:rPr sz="2000" spc="-20" dirty="0">
                <a:latin typeface="Calibri"/>
                <a:cs typeface="Calibri"/>
              </a:rPr>
              <a:t> </a:t>
            </a:r>
            <a:r>
              <a:rPr sz="2000" spc="-10" dirty="0" err="1">
                <a:latin typeface="Calibri"/>
                <a:cs typeface="Calibri"/>
              </a:rPr>
              <a:t>kereteinek</a:t>
            </a:r>
            <a:r>
              <a:rPr sz="2000" spc="-20" dirty="0">
                <a:latin typeface="Calibri"/>
                <a:cs typeface="Calibri"/>
              </a:rPr>
              <a:t> </a:t>
            </a:r>
            <a:r>
              <a:rPr sz="2000" dirty="0" err="1">
                <a:latin typeface="Calibri"/>
                <a:cs typeface="Calibri"/>
              </a:rPr>
              <a:t>egyeztetése</a:t>
            </a:r>
            <a:endParaRPr sz="2000" dirty="0">
              <a:latin typeface="Calibri"/>
              <a:cs typeface="Calibri"/>
            </a:endParaRPr>
          </a:p>
          <a:p>
            <a:pPr marL="355600" indent="-343535">
              <a:lnSpc>
                <a:spcPct val="100000"/>
              </a:lnSpc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2000" spc="-25" dirty="0">
                <a:latin typeface="Calibri"/>
                <a:cs typeface="Calibri"/>
              </a:rPr>
              <a:t>Támogatás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az</a:t>
            </a:r>
            <a:r>
              <a:rPr sz="2000" spc="-3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iskola,</a:t>
            </a:r>
            <a:r>
              <a:rPr sz="2000" spc="-2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</a:t>
            </a:r>
            <a:r>
              <a:rPr sz="2000" spc="-3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munkaközösség,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</a:t>
            </a:r>
            <a:r>
              <a:rPr sz="2000" spc="-3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tanulók,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hallgatónak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önmaga</a:t>
            </a:r>
            <a:r>
              <a:rPr sz="2000" spc="-5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megismerésében</a:t>
            </a:r>
            <a:endParaRPr sz="2000" dirty="0">
              <a:latin typeface="Calibri"/>
              <a:cs typeface="Calibri"/>
            </a:endParaRPr>
          </a:p>
          <a:p>
            <a:pPr marL="355600" indent="-343535">
              <a:lnSpc>
                <a:spcPct val="100000"/>
              </a:lnSpc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2000" dirty="0">
                <a:latin typeface="Calibri"/>
                <a:cs typeface="Calibri"/>
              </a:rPr>
              <a:t>Az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iskolai</a:t>
            </a:r>
            <a:r>
              <a:rPr sz="2000" spc="-2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életbe</a:t>
            </a:r>
            <a:r>
              <a:rPr sz="2000" spc="-2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való</a:t>
            </a:r>
            <a:r>
              <a:rPr sz="2000" spc="-5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bekapcsolódás,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nem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szaktárgyi</a:t>
            </a:r>
            <a:r>
              <a:rPr sz="2000" spc="-5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tevékenységek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támogatása</a:t>
            </a:r>
            <a:endParaRPr sz="2000" dirty="0">
              <a:latin typeface="Calibri"/>
              <a:cs typeface="Calibri"/>
            </a:endParaRPr>
          </a:p>
          <a:p>
            <a:pPr marL="355600" indent="-343535">
              <a:lnSpc>
                <a:spcPct val="100000"/>
              </a:lnSpc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2000" dirty="0">
                <a:latin typeface="Calibri"/>
                <a:cs typeface="Calibri"/>
              </a:rPr>
              <a:t>A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fejlődési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terv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és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az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egyéb</a:t>
            </a:r>
            <a:r>
              <a:rPr sz="2000" spc="-6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dokumentumok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elkészítésének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segítése</a:t>
            </a:r>
            <a:endParaRPr sz="2000" dirty="0">
              <a:latin typeface="Calibri"/>
              <a:cs typeface="Calibri"/>
            </a:endParaRPr>
          </a:p>
          <a:p>
            <a:pPr marL="355600" indent="-343535">
              <a:lnSpc>
                <a:spcPct val="100000"/>
              </a:lnSpc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2000" dirty="0">
                <a:latin typeface="Calibri"/>
                <a:cs typeface="Calibri"/>
              </a:rPr>
              <a:t>Az</a:t>
            </a:r>
            <a:r>
              <a:rPr sz="2000" spc="-5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szaktárgyi</a:t>
            </a:r>
            <a:r>
              <a:rPr sz="2000" spc="-5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tevékenységek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támogatása</a:t>
            </a:r>
            <a:endParaRPr sz="2000" dirty="0">
              <a:latin typeface="Calibri"/>
              <a:cs typeface="Calibri"/>
            </a:endParaRPr>
          </a:p>
          <a:p>
            <a:pPr marL="355600" indent="-343535">
              <a:lnSpc>
                <a:spcPct val="100000"/>
              </a:lnSpc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2000" dirty="0">
                <a:latin typeface="Calibri"/>
                <a:cs typeface="Calibri"/>
              </a:rPr>
              <a:t>A</a:t>
            </a:r>
            <a:r>
              <a:rPr sz="2000" spc="-5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hallgató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hospitálása</a:t>
            </a:r>
            <a:r>
              <a:rPr sz="2000" spc="-30" dirty="0">
                <a:latin typeface="Calibri"/>
                <a:cs typeface="Calibri"/>
              </a:rPr>
              <a:t> </a:t>
            </a:r>
            <a:r>
              <a:rPr sz="2000" spc="-20" dirty="0">
                <a:latin typeface="Calibri"/>
                <a:cs typeface="Calibri"/>
              </a:rPr>
              <a:t>(fokozatosan</a:t>
            </a:r>
            <a:r>
              <a:rPr sz="2000" spc="-5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csökkenő</a:t>
            </a:r>
            <a:r>
              <a:rPr sz="2000" spc="-6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számban,</a:t>
            </a:r>
            <a:r>
              <a:rPr sz="2000" spc="-5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hallgatók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óráinak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kb.</a:t>
            </a:r>
            <a:r>
              <a:rPr sz="2000" spc="-6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30–50%-</a:t>
            </a:r>
            <a:r>
              <a:rPr sz="2000" spc="-10" dirty="0">
                <a:latin typeface="Calibri"/>
                <a:cs typeface="Calibri"/>
              </a:rPr>
              <a:t>ában)</a:t>
            </a:r>
            <a:endParaRPr sz="2000" dirty="0">
              <a:latin typeface="Calibri"/>
              <a:cs typeface="Calibri"/>
            </a:endParaRPr>
          </a:p>
          <a:p>
            <a:pPr marL="355600" indent="-343535">
              <a:lnSpc>
                <a:spcPct val="100000"/>
              </a:lnSpc>
              <a:spcBef>
                <a:spcPts val="5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2000" spc="-20" dirty="0">
                <a:latin typeface="Calibri"/>
                <a:cs typeface="Calibri"/>
              </a:rPr>
              <a:t>Fokozatosan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az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önálló</a:t>
            </a:r>
            <a:r>
              <a:rPr sz="2000" spc="-3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munkavégzés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támogatása</a:t>
            </a:r>
            <a:endParaRPr sz="2000" dirty="0">
              <a:latin typeface="Calibri"/>
              <a:cs typeface="Calibri"/>
            </a:endParaRPr>
          </a:p>
          <a:p>
            <a:pPr marL="355600" indent="-343535">
              <a:lnSpc>
                <a:spcPct val="100000"/>
              </a:lnSpc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2000" dirty="0">
                <a:latin typeface="Calibri"/>
                <a:cs typeface="Calibri"/>
              </a:rPr>
              <a:t>Konstruktív</a:t>
            </a:r>
            <a:r>
              <a:rPr sz="2000" spc="-10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elemzés,</a:t>
            </a:r>
            <a:r>
              <a:rPr sz="2000" spc="-7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reflektív</a:t>
            </a:r>
            <a:r>
              <a:rPr sz="2000" spc="-6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megbeszélések,</a:t>
            </a:r>
            <a:r>
              <a:rPr sz="2000" spc="-7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értékelések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folytatása</a:t>
            </a:r>
            <a:endParaRPr sz="2000" dirty="0">
              <a:latin typeface="Calibri"/>
              <a:cs typeface="Calibri"/>
            </a:endParaRPr>
          </a:p>
          <a:p>
            <a:pPr marL="355600" indent="-343535">
              <a:lnSpc>
                <a:spcPct val="100000"/>
              </a:lnSpc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2000" spc="-40" dirty="0">
                <a:latin typeface="Calibri"/>
                <a:cs typeface="Calibri"/>
              </a:rPr>
              <a:t>Több</a:t>
            </a:r>
            <a:r>
              <a:rPr sz="2000" spc="-6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hallgató</a:t>
            </a:r>
            <a:r>
              <a:rPr sz="2000" spc="-2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esetén</a:t>
            </a:r>
            <a:r>
              <a:rPr sz="2000" spc="-2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az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együttműködés</a:t>
            </a:r>
            <a:r>
              <a:rPr sz="2000" spc="-5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ösztönzése</a:t>
            </a:r>
            <a:endParaRPr sz="2000" dirty="0">
              <a:latin typeface="Calibri"/>
              <a:cs typeface="Calibri"/>
            </a:endParaRPr>
          </a:p>
          <a:p>
            <a:pPr marL="355600" indent="-343535">
              <a:lnSpc>
                <a:spcPct val="100000"/>
              </a:lnSpc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2000" dirty="0">
                <a:latin typeface="Calibri"/>
                <a:cs typeface="Calibri"/>
              </a:rPr>
              <a:t>A</a:t>
            </a:r>
            <a:r>
              <a:rPr sz="2000" spc="-5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hallgató</a:t>
            </a:r>
            <a:r>
              <a:rPr sz="2000" spc="-5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munkájának</a:t>
            </a:r>
            <a:r>
              <a:rPr sz="2000" spc="-5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szöveges</a:t>
            </a:r>
            <a:r>
              <a:rPr sz="2000" spc="-5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értékelése,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gyakorlati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jegy</a:t>
            </a:r>
            <a:r>
              <a:rPr sz="2000" spc="-6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adása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félévenként,</a:t>
            </a:r>
            <a:r>
              <a:rPr sz="2000" spc="-3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egyeztetve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konzulens</a:t>
            </a:r>
            <a:endParaRPr sz="2000" dirty="0">
              <a:latin typeface="Calibri"/>
              <a:cs typeface="Calibri"/>
            </a:endParaRPr>
          </a:p>
          <a:p>
            <a:pPr marL="355600">
              <a:lnSpc>
                <a:spcPct val="100000"/>
              </a:lnSpc>
            </a:pPr>
            <a:r>
              <a:rPr sz="2000" spc="-10" dirty="0">
                <a:latin typeface="Calibri"/>
                <a:cs typeface="Calibri"/>
              </a:rPr>
              <a:t>tanárral</a:t>
            </a:r>
            <a:endParaRPr sz="2000" dirty="0">
              <a:latin typeface="Calibri"/>
              <a:cs typeface="Calibri"/>
            </a:endParaRPr>
          </a:p>
          <a:p>
            <a:pPr marL="355600" indent="-343535">
              <a:lnSpc>
                <a:spcPct val="100000"/>
              </a:lnSpc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2000" dirty="0">
                <a:latin typeface="Calibri"/>
                <a:cs typeface="Calibri"/>
              </a:rPr>
              <a:t>A</a:t>
            </a:r>
            <a:r>
              <a:rPr sz="2000" spc="-5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hallgató</a:t>
            </a:r>
            <a:r>
              <a:rPr sz="2000" spc="-5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komplex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fejlődésének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támogatása</a:t>
            </a:r>
            <a:endParaRPr sz="2000" dirty="0">
              <a:latin typeface="Calibri"/>
              <a:cs typeface="Calibri"/>
            </a:endParaRPr>
          </a:p>
          <a:p>
            <a:pPr marL="355600" indent="-343535">
              <a:lnSpc>
                <a:spcPct val="100000"/>
              </a:lnSpc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2000" spc="-10" dirty="0">
                <a:latin typeface="Calibri"/>
                <a:cs typeface="Calibri"/>
              </a:rPr>
              <a:t>Együttműködés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az</a:t>
            </a:r>
            <a:r>
              <a:rPr sz="2000" spc="-3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egyetemi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oktatókkal</a:t>
            </a:r>
            <a:endParaRPr sz="2000" dirty="0">
              <a:latin typeface="Calibri"/>
              <a:cs typeface="Calibri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221183" rIns="0" bIns="0" rtlCol="0">
            <a:spAutoFit/>
          </a:bodyPr>
          <a:lstStyle/>
          <a:p>
            <a:pPr marL="172720" marR="5080">
              <a:lnSpc>
                <a:spcPct val="100000"/>
              </a:lnSpc>
              <a:spcBef>
                <a:spcPts val="105"/>
              </a:spcBef>
            </a:pPr>
            <a:r>
              <a:rPr sz="2600" dirty="0"/>
              <a:t>A</a:t>
            </a:r>
            <a:r>
              <a:rPr sz="2600" spc="-114" dirty="0"/>
              <a:t> </a:t>
            </a:r>
            <a:r>
              <a:rPr sz="2600" dirty="0"/>
              <a:t>MENTOR</a:t>
            </a:r>
            <a:r>
              <a:rPr sz="2600" spc="-30" dirty="0"/>
              <a:t> </a:t>
            </a:r>
            <a:r>
              <a:rPr sz="2600" spc="-40" dirty="0"/>
              <a:t>FELADATAI</a:t>
            </a:r>
            <a:r>
              <a:rPr sz="2600" spc="-55" dirty="0"/>
              <a:t> </a:t>
            </a:r>
            <a:r>
              <a:rPr sz="2600" dirty="0"/>
              <a:t>(ÖSSZEFÜGGŐ</a:t>
            </a:r>
            <a:r>
              <a:rPr sz="2600" spc="-50" dirty="0"/>
              <a:t> </a:t>
            </a:r>
            <a:r>
              <a:rPr sz="2600" dirty="0"/>
              <a:t>EGYÉNI</a:t>
            </a:r>
            <a:r>
              <a:rPr sz="2600" spc="-35" dirty="0"/>
              <a:t> </a:t>
            </a:r>
            <a:r>
              <a:rPr sz="2600" spc="-10" dirty="0"/>
              <a:t>ISKOLAI GYAKORLAT)</a:t>
            </a:r>
            <a:endParaRPr sz="2600" dirty="0"/>
          </a:p>
        </p:txBody>
      </p:sp>
      <p:sp>
        <p:nvSpPr>
          <p:cNvPr id="4" name="object 4"/>
          <p:cNvSpPr/>
          <p:nvPr/>
        </p:nvSpPr>
        <p:spPr>
          <a:xfrm>
            <a:off x="838200" y="1278636"/>
            <a:ext cx="10676255" cy="0"/>
          </a:xfrm>
          <a:custGeom>
            <a:avLst/>
            <a:gdLst/>
            <a:ahLst/>
            <a:cxnLst/>
            <a:rect l="l" t="t" r="r" b="b"/>
            <a:pathLst>
              <a:path w="10676255">
                <a:moveTo>
                  <a:pt x="0" y="0"/>
                </a:moveTo>
                <a:lnTo>
                  <a:pt x="10676128" y="0"/>
                </a:lnTo>
              </a:path>
            </a:pathLst>
          </a:custGeom>
          <a:ln w="9525">
            <a:solidFill>
              <a:srgbClr val="00285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0171176" y="4715255"/>
            <a:ext cx="1012594" cy="1286256"/>
          </a:xfrm>
          <a:prstGeom prst="rect">
            <a:avLst/>
          </a:prstGeom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01523" y="1360678"/>
            <a:ext cx="10598785" cy="29674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69265" marR="468630" indent="-456565">
              <a:lnSpc>
                <a:spcPct val="100000"/>
              </a:lnSpc>
              <a:spcBef>
                <a:spcPts val="100"/>
              </a:spcBef>
              <a:buFont typeface="Arial"/>
              <a:buChar char="•"/>
              <a:tabLst>
                <a:tab pos="469265" algn="l"/>
                <a:tab pos="469900" algn="l"/>
              </a:tabLst>
            </a:pPr>
            <a:r>
              <a:rPr sz="2400" dirty="0">
                <a:latin typeface="Calibri"/>
                <a:cs typeface="Calibri"/>
              </a:rPr>
              <a:t>A</a:t>
            </a:r>
            <a:r>
              <a:rPr sz="2400" spc="-6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gyakorlóhelyen</a:t>
            </a:r>
            <a:r>
              <a:rPr sz="2400" spc="-5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folytatott</a:t>
            </a:r>
            <a:r>
              <a:rPr sz="2400" spc="-6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oktatás</a:t>
            </a:r>
            <a:r>
              <a:rPr sz="2400" spc="-6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módja</a:t>
            </a:r>
            <a:r>
              <a:rPr sz="2400" spc="-5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határozza</a:t>
            </a:r>
            <a:r>
              <a:rPr sz="2400" spc="-5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meg</a:t>
            </a:r>
            <a:r>
              <a:rPr sz="2400" spc="-4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</a:t>
            </a:r>
            <a:r>
              <a:rPr sz="2400" spc="-4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gyakorlat</a:t>
            </a:r>
            <a:r>
              <a:rPr sz="2400" spc="-6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formáját: </a:t>
            </a:r>
            <a:r>
              <a:rPr sz="2400" dirty="0">
                <a:latin typeface="Calibri"/>
                <a:cs typeface="Calibri"/>
              </a:rPr>
              <a:t>jelenléti,</a:t>
            </a:r>
            <a:r>
              <a:rPr sz="2400" spc="-5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online</a:t>
            </a:r>
            <a:r>
              <a:rPr sz="2400" spc="-2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vagy</a:t>
            </a:r>
            <a:r>
              <a:rPr sz="2400" spc="-2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hibrid</a:t>
            </a:r>
            <a:r>
              <a:rPr sz="2400" spc="-3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gyakorlat.</a:t>
            </a:r>
            <a:endParaRPr sz="2400" dirty="0">
              <a:latin typeface="Calibri"/>
              <a:cs typeface="Calibri"/>
            </a:endParaRPr>
          </a:p>
          <a:p>
            <a:pPr marL="469265" marR="624205" indent="-456565">
              <a:lnSpc>
                <a:spcPct val="100000"/>
              </a:lnSpc>
              <a:buFont typeface="Arial"/>
              <a:buChar char="•"/>
              <a:tabLst>
                <a:tab pos="469265" algn="l"/>
                <a:tab pos="469900" algn="l"/>
              </a:tabLst>
            </a:pPr>
            <a:r>
              <a:rPr sz="2400" dirty="0">
                <a:latin typeface="Calibri"/>
                <a:cs typeface="Calibri"/>
              </a:rPr>
              <a:t>2022.</a:t>
            </a:r>
            <a:r>
              <a:rPr sz="2400" spc="-6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ősztől</a:t>
            </a:r>
            <a:r>
              <a:rPr sz="2400" spc="-5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nincs</a:t>
            </a:r>
            <a:r>
              <a:rPr sz="2400" spc="-4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bemutatóóra</a:t>
            </a:r>
            <a:r>
              <a:rPr sz="2400" spc="-7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</a:t>
            </a:r>
            <a:r>
              <a:rPr sz="2400" spc="-4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szaktárgyi</a:t>
            </a:r>
            <a:r>
              <a:rPr sz="2400" spc="-6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tanítási</a:t>
            </a:r>
            <a:r>
              <a:rPr sz="2400" spc="-7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gyakorlaton,</a:t>
            </a:r>
            <a:r>
              <a:rPr sz="2400" spc="-6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az</a:t>
            </a:r>
            <a:r>
              <a:rPr sz="2400" spc="-4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egyetemi oktatók</a:t>
            </a:r>
            <a:r>
              <a:rPr sz="2400" spc="-8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az</a:t>
            </a:r>
            <a:r>
              <a:rPr sz="2400" spc="-5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iskolával</a:t>
            </a:r>
            <a:r>
              <a:rPr sz="2400" spc="-5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és</a:t>
            </a:r>
            <a:r>
              <a:rPr sz="2400" spc="-5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</a:t>
            </a:r>
            <a:r>
              <a:rPr sz="2400" spc="-6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hallgatóval</a:t>
            </a:r>
            <a:r>
              <a:rPr sz="2400" spc="-5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előzetesen</a:t>
            </a:r>
            <a:r>
              <a:rPr sz="2400" spc="-5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egyeztetve</a:t>
            </a:r>
            <a:r>
              <a:rPr sz="2400" spc="-7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bármelyik</a:t>
            </a:r>
            <a:r>
              <a:rPr sz="2400" spc="-75" dirty="0">
                <a:latin typeface="Calibri"/>
                <a:cs typeface="Calibri"/>
              </a:rPr>
              <a:t> </a:t>
            </a:r>
            <a:r>
              <a:rPr sz="2400" spc="-20" dirty="0">
                <a:latin typeface="Calibri"/>
                <a:cs typeface="Calibri"/>
              </a:rPr>
              <a:t>órát </a:t>
            </a:r>
            <a:r>
              <a:rPr sz="2400" spc="-10" dirty="0">
                <a:latin typeface="Calibri"/>
                <a:cs typeface="Calibri"/>
              </a:rPr>
              <a:t>látogathatják.</a:t>
            </a:r>
            <a:r>
              <a:rPr sz="2400" spc="-6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Megkapják</a:t>
            </a:r>
            <a:r>
              <a:rPr sz="2400" spc="-4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az</a:t>
            </a:r>
            <a:r>
              <a:rPr sz="2400" spc="-2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ütemterveket.</a:t>
            </a:r>
            <a:endParaRPr sz="2400" dirty="0">
              <a:latin typeface="Calibri"/>
              <a:cs typeface="Calibri"/>
            </a:endParaRPr>
          </a:p>
          <a:p>
            <a:pPr marL="469265" indent="-456565">
              <a:lnSpc>
                <a:spcPct val="100000"/>
              </a:lnSpc>
              <a:spcBef>
                <a:spcPts val="5"/>
              </a:spcBef>
              <a:buFont typeface="Arial"/>
              <a:buChar char="•"/>
              <a:tabLst>
                <a:tab pos="469265" algn="l"/>
                <a:tab pos="469900" algn="l"/>
              </a:tabLst>
            </a:pPr>
            <a:r>
              <a:rPr sz="2400" dirty="0">
                <a:latin typeface="Calibri"/>
                <a:cs typeface="Calibri"/>
              </a:rPr>
              <a:t>Az</a:t>
            </a:r>
            <a:r>
              <a:rPr sz="2400" spc="-6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összefüggő</a:t>
            </a:r>
            <a:r>
              <a:rPr sz="2400" spc="-6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egyéni</a:t>
            </a:r>
            <a:r>
              <a:rPr sz="2400" spc="-6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iskolai</a:t>
            </a:r>
            <a:r>
              <a:rPr sz="2400" spc="-7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gyakorlaton</a:t>
            </a:r>
            <a:r>
              <a:rPr sz="2400" spc="-7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van</a:t>
            </a:r>
            <a:r>
              <a:rPr sz="2400" spc="-6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egy</a:t>
            </a:r>
            <a:r>
              <a:rPr sz="2400" spc="-6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bemutatóóra.</a:t>
            </a:r>
            <a:endParaRPr sz="2400" dirty="0">
              <a:latin typeface="Calibri"/>
              <a:cs typeface="Calibri"/>
            </a:endParaRPr>
          </a:p>
          <a:p>
            <a:pPr marL="469265" marR="103505" indent="-456565">
              <a:lnSpc>
                <a:spcPct val="100000"/>
              </a:lnSpc>
              <a:buFont typeface="Arial"/>
              <a:buChar char="•"/>
              <a:tabLst>
                <a:tab pos="469265" algn="l"/>
                <a:tab pos="469900" algn="l"/>
              </a:tabLst>
            </a:pPr>
            <a:r>
              <a:rPr sz="2400" dirty="0">
                <a:latin typeface="Calibri"/>
                <a:cs typeface="Calibri"/>
              </a:rPr>
              <a:t>Minden</a:t>
            </a:r>
            <a:r>
              <a:rPr sz="2400" spc="-8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résztvevő</a:t>
            </a:r>
            <a:r>
              <a:rPr sz="2400" spc="-5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(hallgató,</a:t>
            </a:r>
            <a:r>
              <a:rPr sz="2400" spc="-75" dirty="0">
                <a:latin typeface="Calibri"/>
                <a:cs typeface="Calibri"/>
              </a:rPr>
              <a:t> </a:t>
            </a:r>
            <a:r>
              <a:rPr sz="2400" spc="-30" dirty="0">
                <a:latin typeface="Calibri"/>
                <a:cs typeface="Calibri"/>
              </a:rPr>
              <a:t>vezetőtanár,</a:t>
            </a:r>
            <a:r>
              <a:rPr sz="2400" spc="-8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egyetemi</a:t>
            </a:r>
            <a:r>
              <a:rPr sz="2400" spc="-9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oktató)</a:t>
            </a:r>
            <a:r>
              <a:rPr sz="2400" spc="-9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részéről</a:t>
            </a:r>
            <a:r>
              <a:rPr sz="2400" spc="-7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odafigyelés</a:t>
            </a:r>
            <a:r>
              <a:rPr sz="2400" spc="-80" dirty="0">
                <a:latin typeface="Calibri"/>
                <a:cs typeface="Calibri"/>
              </a:rPr>
              <a:t> </a:t>
            </a:r>
            <a:r>
              <a:rPr sz="2400" spc="-25" dirty="0">
                <a:latin typeface="Calibri"/>
                <a:cs typeface="Calibri"/>
              </a:rPr>
              <a:t>és </a:t>
            </a:r>
            <a:r>
              <a:rPr sz="2400" dirty="0">
                <a:latin typeface="Calibri"/>
                <a:cs typeface="Calibri"/>
              </a:rPr>
              <a:t>tolerancia</a:t>
            </a:r>
            <a:r>
              <a:rPr sz="2400" spc="-9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szükséges</a:t>
            </a:r>
            <a:r>
              <a:rPr sz="2400" spc="-5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az</a:t>
            </a:r>
            <a:r>
              <a:rPr sz="2400" spc="-6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egyetemi</a:t>
            </a:r>
            <a:r>
              <a:rPr sz="2400" spc="-8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képzés</a:t>
            </a:r>
            <a:r>
              <a:rPr sz="2400" spc="-7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és</a:t>
            </a:r>
            <a:r>
              <a:rPr sz="2400" spc="-6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</a:t>
            </a:r>
            <a:r>
              <a:rPr sz="2400" spc="-6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gyakorlat</a:t>
            </a:r>
            <a:r>
              <a:rPr sz="2400" spc="-8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párhuzamossága</a:t>
            </a:r>
            <a:r>
              <a:rPr sz="2400" spc="-6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miatt.</a:t>
            </a:r>
            <a:endParaRPr sz="2400" dirty="0">
              <a:latin typeface="Calibri"/>
              <a:cs typeface="Calibri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221183" rIns="0" bIns="0" rtlCol="0">
            <a:spAutoFit/>
          </a:bodyPr>
          <a:lstStyle/>
          <a:p>
            <a:pPr marL="172720">
              <a:lnSpc>
                <a:spcPct val="100000"/>
              </a:lnSpc>
              <a:spcBef>
                <a:spcPts val="105"/>
              </a:spcBef>
            </a:pPr>
            <a:r>
              <a:rPr sz="2600" dirty="0"/>
              <a:t>AKTUÁLIS</a:t>
            </a:r>
            <a:r>
              <a:rPr sz="2600" spc="-60" dirty="0"/>
              <a:t> </a:t>
            </a:r>
            <a:r>
              <a:rPr sz="2600" dirty="0"/>
              <a:t>KÉRDÉSEK</a:t>
            </a:r>
            <a:r>
              <a:rPr sz="2600" spc="-30" dirty="0"/>
              <a:t> </a:t>
            </a:r>
            <a:r>
              <a:rPr sz="2600" dirty="0"/>
              <a:t>MINDKÉT</a:t>
            </a:r>
            <a:r>
              <a:rPr sz="2600" spc="-25" dirty="0"/>
              <a:t> </a:t>
            </a:r>
            <a:r>
              <a:rPr sz="2600" spc="-35" dirty="0"/>
              <a:t>GYAKORLATTÍPUS</a:t>
            </a:r>
            <a:r>
              <a:rPr sz="2600" spc="-40" dirty="0"/>
              <a:t> </a:t>
            </a:r>
            <a:r>
              <a:rPr sz="2600" spc="-10" dirty="0"/>
              <a:t>ESETÉBEN</a:t>
            </a:r>
            <a:endParaRPr sz="2600"/>
          </a:p>
        </p:txBody>
      </p:sp>
      <p:sp>
        <p:nvSpPr>
          <p:cNvPr id="4" name="object 4"/>
          <p:cNvSpPr/>
          <p:nvPr/>
        </p:nvSpPr>
        <p:spPr>
          <a:xfrm>
            <a:off x="838200" y="1066800"/>
            <a:ext cx="10676255" cy="0"/>
          </a:xfrm>
          <a:custGeom>
            <a:avLst/>
            <a:gdLst/>
            <a:ahLst/>
            <a:cxnLst/>
            <a:rect l="l" t="t" r="r" b="b"/>
            <a:pathLst>
              <a:path w="10676255">
                <a:moveTo>
                  <a:pt x="0" y="0"/>
                </a:moveTo>
                <a:lnTo>
                  <a:pt x="10676128" y="0"/>
                </a:lnTo>
              </a:path>
            </a:pathLst>
          </a:custGeom>
          <a:ln w="9525">
            <a:solidFill>
              <a:srgbClr val="00285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0992611" y="4473866"/>
            <a:ext cx="512663" cy="1538313"/>
          </a:xfrm>
          <a:prstGeom prst="rect">
            <a:avLst/>
          </a:prstGeom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13917" y="1538478"/>
            <a:ext cx="9954895" cy="29400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2830"/>
              </a:lnSpc>
              <a:spcBef>
                <a:spcPts val="100"/>
              </a:spcBef>
            </a:pPr>
            <a:r>
              <a:rPr sz="2400" b="1" dirty="0">
                <a:solidFill>
                  <a:srgbClr val="002851"/>
                </a:solidFill>
                <a:latin typeface="Arial"/>
                <a:cs typeface="Arial"/>
              </a:rPr>
              <a:t>A</a:t>
            </a:r>
            <a:r>
              <a:rPr sz="2400" b="1" spc="-120" dirty="0">
                <a:solidFill>
                  <a:srgbClr val="002851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002851"/>
                </a:solidFill>
                <a:latin typeface="Arial"/>
                <a:cs typeface="Arial"/>
              </a:rPr>
              <a:t>PORTFÓLIÓ</a:t>
            </a:r>
            <a:r>
              <a:rPr sz="2400" b="1" spc="-60" dirty="0">
                <a:solidFill>
                  <a:srgbClr val="002851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002851"/>
                </a:solidFill>
                <a:latin typeface="Arial"/>
                <a:cs typeface="Arial"/>
              </a:rPr>
              <a:t>RÉSZEI</a:t>
            </a:r>
            <a:r>
              <a:rPr sz="2400" b="1" spc="-15" dirty="0">
                <a:solidFill>
                  <a:srgbClr val="002851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002851"/>
                </a:solidFill>
                <a:latin typeface="Arial"/>
                <a:cs typeface="Arial"/>
              </a:rPr>
              <a:t>LEHETNEK,</a:t>
            </a:r>
            <a:r>
              <a:rPr sz="2400" b="1" spc="10" dirty="0">
                <a:solidFill>
                  <a:srgbClr val="002851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002851"/>
                </a:solidFill>
                <a:latin typeface="Arial"/>
                <a:cs typeface="Arial"/>
              </a:rPr>
              <a:t>NEM</a:t>
            </a:r>
            <a:r>
              <a:rPr sz="2400" b="1" spc="-15" dirty="0">
                <a:solidFill>
                  <a:srgbClr val="002851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002851"/>
                </a:solidFill>
                <a:latin typeface="Arial"/>
                <a:cs typeface="Arial"/>
              </a:rPr>
              <a:t>KELL</a:t>
            </a:r>
            <a:r>
              <a:rPr sz="2400" b="1" spc="-70" dirty="0">
                <a:solidFill>
                  <a:srgbClr val="002851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002851"/>
                </a:solidFill>
                <a:latin typeface="Arial"/>
                <a:cs typeface="Arial"/>
              </a:rPr>
              <a:t>ELKÜLDENI,</a:t>
            </a:r>
            <a:r>
              <a:rPr sz="2400" b="1" spc="10" dirty="0">
                <a:solidFill>
                  <a:srgbClr val="002851"/>
                </a:solidFill>
                <a:latin typeface="Arial"/>
                <a:cs typeface="Arial"/>
              </a:rPr>
              <a:t> </a:t>
            </a:r>
            <a:r>
              <a:rPr sz="2400" b="1" spc="-10" dirty="0">
                <a:solidFill>
                  <a:srgbClr val="002851"/>
                </a:solidFill>
                <a:latin typeface="Arial"/>
                <a:cs typeface="Arial"/>
              </a:rPr>
              <a:t>LEADNI:</a:t>
            </a:r>
            <a:endParaRPr sz="2400">
              <a:latin typeface="Arial"/>
              <a:cs typeface="Arial"/>
            </a:endParaRPr>
          </a:p>
          <a:p>
            <a:pPr marL="354965" indent="-342265">
              <a:lnSpc>
                <a:spcPts val="283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400" dirty="0">
                <a:latin typeface="Calibri"/>
                <a:cs typeface="Calibri"/>
              </a:rPr>
              <a:t>Egyéni</a:t>
            </a:r>
            <a:r>
              <a:rPr sz="2400" spc="-7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fejlődési</a:t>
            </a:r>
            <a:r>
              <a:rPr sz="2400" spc="-60" dirty="0">
                <a:latin typeface="Calibri"/>
                <a:cs typeface="Calibri"/>
              </a:rPr>
              <a:t> </a:t>
            </a:r>
            <a:r>
              <a:rPr sz="2400" spc="-20" dirty="0">
                <a:latin typeface="Calibri"/>
                <a:cs typeface="Calibri"/>
              </a:rPr>
              <a:t>terv</a:t>
            </a:r>
            <a:endParaRPr sz="2400">
              <a:latin typeface="Calibri"/>
              <a:cs typeface="Calibri"/>
            </a:endParaRPr>
          </a:p>
          <a:p>
            <a:pPr marL="354965" indent="-342265">
              <a:lnSpc>
                <a:spcPct val="10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400" dirty="0">
                <a:latin typeface="Calibri"/>
                <a:cs typeface="Calibri"/>
              </a:rPr>
              <a:t>Feljegyzések</a:t>
            </a:r>
            <a:r>
              <a:rPr sz="2400" spc="-8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</a:t>
            </a:r>
            <a:r>
              <a:rPr sz="2400" spc="-5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hospitálásokon</a:t>
            </a:r>
            <a:endParaRPr sz="2400">
              <a:latin typeface="Calibri"/>
              <a:cs typeface="Calibri"/>
            </a:endParaRPr>
          </a:p>
          <a:p>
            <a:pPr marL="354965" indent="-342265">
              <a:lnSpc>
                <a:spcPct val="10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400" spc="-10" dirty="0">
                <a:latin typeface="Calibri"/>
                <a:cs typeface="Calibri"/>
              </a:rPr>
              <a:t>Óravázlatok,</a:t>
            </a:r>
            <a:r>
              <a:rPr sz="2400" spc="-12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óratervek,</a:t>
            </a:r>
            <a:r>
              <a:rPr sz="2400" spc="-10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foglalkozástervek</a:t>
            </a:r>
            <a:endParaRPr sz="2400">
              <a:latin typeface="Calibri"/>
              <a:cs typeface="Calibri"/>
            </a:endParaRPr>
          </a:p>
          <a:p>
            <a:pPr marL="354965" indent="-342265">
              <a:lnSpc>
                <a:spcPct val="10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400" spc="-25" dirty="0">
                <a:latin typeface="Calibri"/>
                <a:cs typeface="Calibri"/>
              </a:rPr>
              <a:t>Tematikus</a:t>
            </a:r>
            <a:r>
              <a:rPr sz="2400" spc="-6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tervek</a:t>
            </a:r>
            <a:endParaRPr sz="2400">
              <a:latin typeface="Calibri"/>
              <a:cs typeface="Calibri"/>
            </a:endParaRPr>
          </a:p>
          <a:p>
            <a:pPr marL="354965" indent="-342265">
              <a:lnSpc>
                <a:spcPct val="10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400" spc="-10" dirty="0">
                <a:latin typeface="Calibri"/>
                <a:cs typeface="Calibri"/>
              </a:rPr>
              <a:t>Reflexiók</a:t>
            </a:r>
            <a:endParaRPr sz="2400">
              <a:latin typeface="Calibri"/>
              <a:cs typeface="Calibri"/>
            </a:endParaRPr>
          </a:p>
          <a:p>
            <a:pPr marL="354965" indent="-342265">
              <a:lnSpc>
                <a:spcPct val="10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400" spc="-20" dirty="0">
                <a:latin typeface="Calibri"/>
                <a:cs typeface="Calibri"/>
              </a:rPr>
              <a:t>Tanulói</a:t>
            </a:r>
            <a:r>
              <a:rPr sz="2400" spc="-6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dokumentumok</a:t>
            </a:r>
            <a:endParaRPr sz="2400">
              <a:latin typeface="Calibri"/>
              <a:cs typeface="Calibri"/>
            </a:endParaRPr>
          </a:p>
          <a:p>
            <a:pPr marL="354965" indent="-342265">
              <a:lnSpc>
                <a:spcPct val="10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400" dirty="0">
                <a:latin typeface="Calibri"/>
                <a:cs typeface="Calibri"/>
              </a:rPr>
              <a:t>Egyéb</a:t>
            </a:r>
            <a:r>
              <a:rPr sz="2400" spc="-4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dokumentumok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203784" rIns="0" bIns="0" rtlCol="0">
            <a:spAutoFit/>
          </a:bodyPr>
          <a:lstStyle/>
          <a:p>
            <a:pPr marL="172720">
              <a:lnSpc>
                <a:spcPct val="100000"/>
              </a:lnSpc>
              <a:spcBef>
                <a:spcPts val="100"/>
              </a:spcBef>
            </a:pPr>
            <a:r>
              <a:rPr dirty="0"/>
              <a:t>A</a:t>
            </a:r>
            <a:r>
              <a:rPr spc="-185" dirty="0"/>
              <a:t> </a:t>
            </a:r>
            <a:r>
              <a:rPr spc="-50" dirty="0"/>
              <a:t>GYAKORLAT</a:t>
            </a:r>
            <a:r>
              <a:rPr spc="-60" dirty="0"/>
              <a:t> </a:t>
            </a:r>
            <a:r>
              <a:rPr dirty="0"/>
              <a:t>EGYÉB</a:t>
            </a:r>
            <a:r>
              <a:rPr spc="-55" dirty="0"/>
              <a:t> </a:t>
            </a:r>
            <a:r>
              <a:rPr spc="-10" dirty="0"/>
              <a:t>DOKUMENTUMAI</a:t>
            </a:r>
          </a:p>
        </p:txBody>
      </p:sp>
      <p:sp>
        <p:nvSpPr>
          <p:cNvPr id="4" name="object 4"/>
          <p:cNvSpPr/>
          <p:nvPr/>
        </p:nvSpPr>
        <p:spPr>
          <a:xfrm>
            <a:off x="838200" y="1144524"/>
            <a:ext cx="10676255" cy="0"/>
          </a:xfrm>
          <a:custGeom>
            <a:avLst/>
            <a:gdLst/>
            <a:ahLst/>
            <a:cxnLst/>
            <a:rect l="l" t="t" r="r" b="b"/>
            <a:pathLst>
              <a:path w="10676255">
                <a:moveTo>
                  <a:pt x="0" y="0"/>
                </a:moveTo>
                <a:lnTo>
                  <a:pt x="10676128" y="0"/>
                </a:lnTo>
              </a:path>
            </a:pathLst>
          </a:custGeom>
          <a:ln w="9525">
            <a:solidFill>
              <a:srgbClr val="00285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9150095" y="4477749"/>
            <a:ext cx="1813559" cy="1534429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05739" y="1335735"/>
            <a:ext cx="10801350" cy="246570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469265" indent="-456565">
              <a:lnSpc>
                <a:spcPct val="100000"/>
              </a:lnSpc>
              <a:spcBef>
                <a:spcPts val="105"/>
              </a:spcBef>
              <a:buFont typeface="Arial"/>
              <a:buChar char="•"/>
              <a:tabLst>
                <a:tab pos="469265" algn="l"/>
                <a:tab pos="469900" algn="l"/>
              </a:tabLst>
            </a:pPr>
            <a:r>
              <a:rPr sz="3200" b="1" dirty="0">
                <a:solidFill>
                  <a:srgbClr val="C00000"/>
                </a:solidFill>
                <a:latin typeface="Calibri"/>
                <a:cs typeface="Calibri"/>
              </a:rPr>
              <a:t>Helye:</a:t>
            </a:r>
            <a:r>
              <a:rPr sz="3200" b="1" spc="-65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3200" b="1" dirty="0">
                <a:solidFill>
                  <a:srgbClr val="C00000"/>
                </a:solidFill>
                <a:latin typeface="Calibri"/>
                <a:cs typeface="Calibri"/>
              </a:rPr>
              <a:t>elsősorban</a:t>
            </a:r>
            <a:r>
              <a:rPr sz="3200" b="1" spc="-100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3200" b="1" dirty="0">
                <a:solidFill>
                  <a:srgbClr val="C00000"/>
                </a:solidFill>
                <a:latin typeface="Calibri"/>
                <a:cs typeface="Calibri"/>
              </a:rPr>
              <a:t>az</a:t>
            </a:r>
            <a:r>
              <a:rPr sz="3200" b="1" spc="-65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3200" b="1" spc="-25" dirty="0">
                <a:solidFill>
                  <a:srgbClr val="C00000"/>
                </a:solidFill>
                <a:latin typeface="Calibri"/>
                <a:cs typeface="Calibri"/>
              </a:rPr>
              <a:t>ELTE</a:t>
            </a:r>
            <a:r>
              <a:rPr sz="3200" b="1" spc="-60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3200" b="1" spc="-10" dirty="0">
                <a:solidFill>
                  <a:srgbClr val="C00000"/>
                </a:solidFill>
                <a:latin typeface="Calibri"/>
                <a:cs typeface="Calibri"/>
              </a:rPr>
              <a:t>gyakorlóiskoláiban.</a:t>
            </a:r>
            <a:endParaRPr sz="3200" dirty="0">
              <a:latin typeface="Calibri"/>
              <a:cs typeface="Calibri"/>
            </a:endParaRPr>
          </a:p>
          <a:p>
            <a:pPr marL="469265" marR="5080" indent="-456565">
              <a:lnSpc>
                <a:spcPct val="100000"/>
              </a:lnSpc>
              <a:buFont typeface="Arial"/>
              <a:buChar char="•"/>
              <a:tabLst>
                <a:tab pos="469265" algn="l"/>
                <a:tab pos="469900" algn="l"/>
              </a:tabLst>
            </a:pPr>
            <a:r>
              <a:rPr sz="3200" dirty="0">
                <a:latin typeface="Calibri"/>
                <a:cs typeface="Calibri"/>
              </a:rPr>
              <a:t>Kivételesen</a:t>
            </a:r>
            <a:r>
              <a:rPr sz="3200" spc="-9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külső</a:t>
            </a:r>
            <a:r>
              <a:rPr sz="3200" spc="-55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gyakorlóhelyen:</a:t>
            </a:r>
            <a:r>
              <a:rPr sz="3200" spc="-5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ha</a:t>
            </a:r>
            <a:r>
              <a:rPr sz="3200" spc="-5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nincs</a:t>
            </a:r>
            <a:r>
              <a:rPr sz="3200" spc="-5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elegendő</a:t>
            </a:r>
            <a:r>
              <a:rPr sz="3200" spc="-70" dirty="0">
                <a:latin typeface="Calibri"/>
                <a:cs typeface="Calibri"/>
              </a:rPr>
              <a:t> </a:t>
            </a:r>
            <a:r>
              <a:rPr sz="3200" spc="-20" dirty="0">
                <a:latin typeface="Calibri"/>
                <a:cs typeface="Calibri"/>
              </a:rPr>
              <a:t>hely,</a:t>
            </a:r>
            <a:r>
              <a:rPr sz="3200" spc="-50" dirty="0">
                <a:latin typeface="Calibri"/>
                <a:cs typeface="Calibri"/>
              </a:rPr>
              <a:t> </a:t>
            </a:r>
            <a:r>
              <a:rPr sz="3200" spc="-20" dirty="0">
                <a:latin typeface="Calibri"/>
                <a:cs typeface="Calibri"/>
              </a:rPr>
              <a:t>vagy </a:t>
            </a:r>
            <a:r>
              <a:rPr sz="3200" dirty="0">
                <a:latin typeface="Calibri"/>
                <a:cs typeface="Calibri"/>
              </a:rPr>
              <a:t>nincs</a:t>
            </a:r>
            <a:r>
              <a:rPr sz="3200" spc="-5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a</a:t>
            </a:r>
            <a:r>
              <a:rPr sz="3200" spc="-65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gyakorlóiskolában</a:t>
            </a:r>
            <a:r>
              <a:rPr sz="3200" spc="-5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az</a:t>
            </a:r>
            <a:r>
              <a:rPr sz="3200" spc="-6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adott</a:t>
            </a:r>
            <a:r>
              <a:rPr sz="3200" spc="-55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szakon</a:t>
            </a:r>
            <a:r>
              <a:rPr sz="3200" spc="-65" dirty="0">
                <a:latin typeface="Calibri"/>
                <a:cs typeface="Calibri"/>
              </a:rPr>
              <a:t> </a:t>
            </a:r>
            <a:r>
              <a:rPr sz="3200" spc="-40" dirty="0">
                <a:latin typeface="Calibri"/>
                <a:cs typeface="Calibri"/>
              </a:rPr>
              <a:t>vezetőtanár,</a:t>
            </a:r>
            <a:r>
              <a:rPr sz="3200" spc="-5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vagy</a:t>
            </a:r>
            <a:r>
              <a:rPr sz="3200" spc="-60" dirty="0">
                <a:latin typeface="Calibri"/>
                <a:cs typeface="Calibri"/>
              </a:rPr>
              <a:t> </a:t>
            </a:r>
            <a:r>
              <a:rPr sz="3200" spc="-25" dirty="0">
                <a:latin typeface="Calibri"/>
                <a:cs typeface="Calibri"/>
              </a:rPr>
              <a:t>ha </a:t>
            </a:r>
            <a:r>
              <a:rPr sz="3200" dirty="0">
                <a:latin typeface="Calibri"/>
                <a:cs typeface="Calibri"/>
              </a:rPr>
              <a:t>egy</a:t>
            </a:r>
            <a:r>
              <a:rPr sz="3200" spc="-6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félévben</a:t>
            </a:r>
            <a:r>
              <a:rPr sz="3200" spc="-6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van</a:t>
            </a:r>
            <a:r>
              <a:rPr sz="3200" spc="-6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a</a:t>
            </a:r>
            <a:r>
              <a:rPr sz="3200" spc="-55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szaktárgyi</a:t>
            </a:r>
            <a:r>
              <a:rPr sz="3200" spc="-6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tanítási</a:t>
            </a:r>
            <a:r>
              <a:rPr sz="3200" spc="-3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és</a:t>
            </a:r>
            <a:r>
              <a:rPr sz="3200" spc="-6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az</a:t>
            </a:r>
            <a:r>
              <a:rPr sz="3200" spc="-7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összefüggő</a:t>
            </a:r>
            <a:r>
              <a:rPr sz="3200" spc="-60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egyéni </a:t>
            </a:r>
            <a:r>
              <a:rPr sz="3200" dirty="0">
                <a:latin typeface="Calibri"/>
                <a:cs typeface="Calibri"/>
              </a:rPr>
              <a:t>iskolai</a:t>
            </a:r>
            <a:r>
              <a:rPr sz="3200" spc="-114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gyakorlat.</a:t>
            </a:r>
            <a:endParaRPr sz="3200" dirty="0">
              <a:latin typeface="Calibri"/>
              <a:cs typeface="Calibri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219912" rIns="0" bIns="0" rtlCol="0">
            <a:spAutoFit/>
          </a:bodyPr>
          <a:lstStyle/>
          <a:p>
            <a:pPr marL="172720">
              <a:lnSpc>
                <a:spcPct val="100000"/>
              </a:lnSpc>
              <a:spcBef>
                <a:spcPts val="95"/>
              </a:spcBef>
            </a:pPr>
            <a:r>
              <a:rPr sz="2800" dirty="0"/>
              <a:t>A</a:t>
            </a:r>
            <a:r>
              <a:rPr sz="2800" spc="-195" dirty="0"/>
              <a:t> </a:t>
            </a:r>
            <a:r>
              <a:rPr sz="2800" dirty="0"/>
              <a:t>SZAKTÁRGYI</a:t>
            </a:r>
            <a:r>
              <a:rPr sz="2800" spc="-105" dirty="0"/>
              <a:t> </a:t>
            </a:r>
            <a:r>
              <a:rPr sz="2800" spc="-30" dirty="0"/>
              <a:t>TANÍTÁSI</a:t>
            </a:r>
            <a:r>
              <a:rPr sz="2800" spc="-125" dirty="0"/>
              <a:t> </a:t>
            </a:r>
            <a:r>
              <a:rPr sz="2800" spc="-65" dirty="0"/>
              <a:t>GYAKORLAT</a:t>
            </a:r>
            <a:r>
              <a:rPr sz="2800" spc="-90" dirty="0"/>
              <a:t> </a:t>
            </a:r>
            <a:r>
              <a:rPr sz="2800" spc="-45" dirty="0"/>
              <a:t>HELYE</a:t>
            </a:r>
            <a:r>
              <a:rPr sz="2800" spc="-130" dirty="0"/>
              <a:t> </a:t>
            </a:r>
            <a:r>
              <a:rPr sz="2800" spc="-10" dirty="0"/>
              <a:t>(RTAK)</a:t>
            </a:r>
            <a:endParaRPr sz="2800"/>
          </a:p>
        </p:txBody>
      </p:sp>
      <p:sp>
        <p:nvSpPr>
          <p:cNvPr id="4" name="object 4"/>
          <p:cNvSpPr/>
          <p:nvPr/>
        </p:nvSpPr>
        <p:spPr>
          <a:xfrm>
            <a:off x="838200" y="1144524"/>
            <a:ext cx="10676255" cy="0"/>
          </a:xfrm>
          <a:custGeom>
            <a:avLst/>
            <a:gdLst/>
            <a:ahLst/>
            <a:cxnLst/>
            <a:rect l="l" t="t" r="r" b="b"/>
            <a:pathLst>
              <a:path w="10676255">
                <a:moveTo>
                  <a:pt x="0" y="0"/>
                </a:moveTo>
                <a:lnTo>
                  <a:pt x="10676128" y="0"/>
                </a:lnTo>
              </a:path>
            </a:pathLst>
          </a:custGeom>
          <a:ln w="9525">
            <a:solidFill>
              <a:srgbClr val="00285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71931" y="1280236"/>
            <a:ext cx="11250930" cy="441642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5080" indent="-342900" algn="just">
              <a:lnSpc>
                <a:spcPct val="100000"/>
              </a:lnSpc>
              <a:spcBef>
                <a:spcPts val="100"/>
              </a:spcBef>
              <a:buFont typeface="Arial"/>
              <a:buChar char="•"/>
              <a:tabLst>
                <a:tab pos="355600" algn="l"/>
              </a:tabLst>
            </a:pPr>
            <a:r>
              <a:rPr sz="2400" dirty="0">
                <a:latin typeface="Calibri"/>
                <a:cs typeface="Calibri"/>
              </a:rPr>
              <a:t>Az</a:t>
            </a:r>
            <a:r>
              <a:rPr sz="2400" spc="6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</a:t>
            </a:r>
            <a:r>
              <a:rPr sz="2400" spc="8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hallgató,</a:t>
            </a:r>
            <a:r>
              <a:rPr sz="2400" spc="8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aki</a:t>
            </a:r>
            <a:r>
              <a:rPr sz="2400" spc="8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</a:t>
            </a:r>
            <a:r>
              <a:rPr sz="2400" spc="7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gyakorlati</a:t>
            </a:r>
            <a:r>
              <a:rPr sz="2400" spc="8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helyszínről</a:t>
            </a:r>
            <a:r>
              <a:rPr sz="2400" spc="7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szóló</a:t>
            </a:r>
            <a:r>
              <a:rPr sz="2400" spc="6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előzetes</a:t>
            </a:r>
            <a:r>
              <a:rPr sz="2400" spc="7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értesítést</a:t>
            </a:r>
            <a:r>
              <a:rPr sz="2400" spc="7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követően</a:t>
            </a:r>
            <a:r>
              <a:rPr sz="2400" spc="7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</a:t>
            </a:r>
            <a:r>
              <a:rPr sz="2400" spc="8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gyakorlati </a:t>
            </a:r>
            <a:r>
              <a:rPr sz="2400" dirty="0">
                <a:latin typeface="Calibri"/>
                <a:cs typeface="Calibri"/>
              </a:rPr>
              <a:t>eljárásrendben</a:t>
            </a:r>
            <a:r>
              <a:rPr sz="2400" spc="2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megadott</a:t>
            </a:r>
            <a:r>
              <a:rPr sz="2400" spc="3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határidőig</a:t>
            </a:r>
            <a:r>
              <a:rPr sz="2400" spc="1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nem</a:t>
            </a:r>
            <a:r>
              <a:rPr sz="2400" spc="3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jelzi</a:t>
            </a:r>
            <a:r>
              <a:rPr sz="2400" spc="3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írásban</a:t>
            </a:r>
            <a:r>
              <a:rPr sz="2400" spc="2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</a:t>
            </a:r>
            <a:r>
              <a:rPr sz="2400" spc="30" dirty="0">
                <a:latin typeface="Calibri"/>
                <a:cs typeface="Calibri"/>
              </a:rPr>
              <a:t> </a:t>
            </a:r>
            <a:r>
              <a:rPr sz="2400" spc="-20" dirty="0">
                <a:latin typeface="Calibri"/>
                <a:cs typeface="Calibri"/>
              </a:rPr>
              <a:t>Tanárképző</a:t>
            </a:r>
            <a:r>
              <a:rPr sz="2400" spc="3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Központnak,</a:t>
            </a:r>
            <a:r>
              <a:rPr sz="2400" spc="3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hogy</a:t>
            </a:r>
            <a:r>
              <a:rPr sz="2400" spc="40" dirty="0">
                <a:latin typeface="Calibri"/>
                <a:cs typeface="Calibri"/>
              </a:rPr>
              <a:t> </a:t>
            </a:r>
            <a:r>
              <a:rPr sz="2400" spc="-50" dirty="0">
                <a:latin typeface="Calibri"/>
                <a:cs typeface="Calibri"/>
              </a:rPr>
              <a:t>a </a:t>
            </a:r>
            <a:r>
              <a:rPr sz="2400" dirty="0">
                <a:latin typeface="Calibri"/>
                <a:cs typeface="Calibri"/>
              </a:rPr>
              <a:t>szaktárgyi</a:t>
            </a:r>
            <a:r>
              <a:rPr sz="2400" spc="56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tanítási</a:t>
            </a:r>
            <a:r>
              <a:rPr sz="2400" spc="57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vagy</a:t>
            </a:r>
            <a:r>
              <a:rPr sz="2400" spc="58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az</a:t>
            </a:r>
            <a:r>
              <a:rPr sz="2400" spc="58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összefüggő</a:t>
            </a:r>
            <a:r>
              <a:rPr sz="2400" spc="58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egyéni</a:t>
            </a:r>
            <a:r>
              <a:rPr sz="2400" spc="57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iskolai</a:t>
            </a:r>
            <a:r>
              <a:rPr sz="2400" spc="57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gyakorlatát</a:t>
            </a:r>
            <a:r>
              <a:rPr sz="2400" spc="59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nem</a:t>
            </a:r>
            <a:r>
              <a:rPr sz="2400" spc="57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kezdi</a:t>
            </a:r>
            <a:r>
              <a:rPr sz="2400" spc="57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meg,</a:t>
            </a:r>
            <a:r>
              <a:rPr sz="2400" spc="590" dirty="0">
                <a:latin typeface="Calibri"/>
                <a:cs typeface="Calibri"/>
              </a:rPr>
              <a:t> </a:t>
            </a:r>
            <a:r>
              <a:rPr sz="2400" spc="-50" dirty="0">
                <a:latin typeface="Calibri"/>
                <a:cs typeface="Calibri"/>
              </a:rPr>
              <a:t>a </a:t>
            </a:r>
            <a:r>
              <a:rPr sz="2400" b="1" dirty="0">
                <a:latin typeface="Calibri"/>
                <a:cs typeface="Calibri"/>
              </a:rPr>
              <a:t>megismételt</a:t>
            </a:r>
            <a:r>
              <a:rPr sz="2400" b="1" spc="-40" dirty="0">
                <a:latin typeface="Calibri"/>
                <a:cs typeface="Calibri"/>
              </a:rPr>
              <a:t> </a:t>
            </a:r>
            <a:r>
              <a:rPr sz="2400" b="1" spc="-20" dirty="0">
                <a:latin typeface="Calibri"/>
                <a:cs typeface="Calibri"/>
              </a:rPr>
              <a:t>gyakorlatszervezés</a:t>
            </a:r>
            <a:r>
              <a:rPr sz="2400" b="1" spc="-40" dirty="0">
                <a:latin typeface="Calibri"/>
                <a:cs typeface="Calibri"/>
              </a:rPr>
              <a:t> </a:t>
            </a:r>
            <a:r>
              <a:rPr sz="2400" b="1" dirty="0">
                <a:latin typeface="Calibri"/>
                <a:cs typeface="Calibri"/>
              </a:rPr>
              <a:t>díját,</a:t>
            </a:r>
            <a:r>
              <a:rPr sz="2400" b="1" spc="-15" dirty="0">
                <a:latin typeface="Calibri"/>
                <a:cs typeface="Calibri"/>
              </a:rPr>
              <a:t> </a:t>
            </a:r>
            <a:r>
              <a:rPr sz="2400" b="1" dirty="0">
                <a:latin typeface="Calibri"/>
                <a:cs typeface="Calibri"/>
              </a:rPr>
              <a:t>12</a:t>
            </a:r>
            <a:r>
              <a:rPr sz="2400" b="1" spc="-45" dirty="0">
                <a:latin typeface="Calibri"/>
                <a:cs typeface="Calibri"/>
              </a:rPr>
              <a:t> </a:t>
            </a:r>
            <a:r>
              <a:rPr sz="2400" b="1" dirty="0">
                <a:latin typeface="Calibri"/>
                <a:cs typeface="Calibri"/>
              </a:rPr>
              <a:t>000</a:t>
            </a:r>
            <a:r>
              <a:rPr sz="2400" b="1" spc="-30" dirty="0">
                <a:latin typeface="Calibri"/>
                <a:cs typeface="Calibri"/>
              </a:rPr>
              <a:t> </a:t>
            </a:r>
            <a:r>
              <a:rPr sz="2400" b="1" spc="-10" dirty="0">
                <a:latin typeface="Calibri"/>
                <a:cs typeface="Calibri"/>
              </a:rPr>
              <a:t>Ft-</a:t>
            </a:r>
            <a:r>
              <a:rPr sz="2400" b="1" dirty="0">
                <a:latin typeface="Calibri"/>
                <a:cs typeface="Calibri"/>
              </a:rPr>
              <a:t>ot</a:t>
            </a:r>
            <a:r>
              <a:rPr sz="2400" b="1" spc="-25" dirty="0">
                <a:latin typeface="Calibri"/>
                <a:cs typeface="Calibri"/>
              </a:rPr>
              <a:t> </a:t>
            </a:r>
            <a:r>
              <a:rPr sz="2400" b="1" dirty="0">
                <a:latin typeface="Calibri"/>
                <a:cs typeface="Calibri"/>
              </a:rPr>
              <a:t>köteles</a:t>
            </a:r>
            <a:r>
              <a:rPr sz="2400" b="1" spc="-15" dirty="0">
                <a:latin typeface="Calibri"/>
                <a:cs typeface="Calibri"/>
              </a:rPr>
              <a:t> </a:t>
            </a:r>
            <a:r>
              <a:rPr sz="2400" b="1" spc="-10" dirty="0">
                <a:latin typeface="Calibri"/>
                <a:cs typeface="Calibri"/>
              </a:rPr>
              <a:t>befizetni</a:t>
            </a:r>
            <a:r>
              <a:rPr sz="2400" spc="-10" dirty="0">
                <a:latin typeface="Calibri"/>
                <a:cs typeface="Calibri"/>
              </a:rPr>
              <a:t>.</a:t>
            </a:r>
            <a:endParaRPr sz="2400">
              <a:latin typeface="Calibri"/>
              <a:cs typeface="Calibri"/>
            </a:endParaRPr>
          </a:p>
          <a:p>
            <a:pPr marL="355600" marR="5080" indent="-342900" algn="just">
              <a:lnSpc>
                <a:spcPct val="100000"/>
              </a:lnSpc>
              <a:spcBef>
                <a:spcPts val="5"/>
              </a:spcBef>
              <a:buFont typeface="Arial"/>
              <a:buChar char="•"/>
              <a:tabLst>
                <a:tab pos="424180" algn="l"/>
              </a:tabLst>
            </a:pPr>
            <a:r>
              <a:rPr dirty="0"/>
              <a:t>	</a:t>
            </a:r>
            <a:r>
              <a:rPr sz="2400" dirty="0">
                <a:latin typeface="Calibri"/>
                <a:cs typeface="Calibri"/>
              </a:rPr>
              <a:t>A</a:t>
            </a:r>
            <a:r>
              <a:rPr sz="2400" spc="50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megismételt</a:t>
            </a:r>
            <a:r>
              <a:rPr sz="2400" spc="509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gyakorlatszervezés</a:t>
            </a:r>
            <a:r>
              <a:rPr sz="2400" spc="51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díját</a:t>
            </a:r>
            <a:r>
              <a:rPr sz="2400" spc="50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akkor</a:t>
            </a:r>
            <a:r>
              <a:rPr sz="2400" spc="49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is</a:t>
            </a:r>
            <a:r>
              <a:rPr sz="2400" spc="50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be</a:t>
            </a:r>
            <a:r>
              <a:rPr sz="2400" spc="509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kell</a:t>
            </a:r>
            <a:r>
              <a:rPr sz="2400" spc="509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fizetnie,</a:t>
            </a:r>
            <a:r>
              <a:rPr sz="2400" spc="509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ha</a:t>
            </a:r>
            <a:r>
              <a:rPr sz="2400" spc="50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</a:t>
            </a:r>
            <a:r>
              <a:rPr sz="2400" spc="50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hallgató</a:t>
            </a:r>
            <a:r>
              <a:rPr sz="2400" spc="500" dirty="0">
                <a:latin typeface="Calibri"/>
                <a:cs typeface="Calibri"/>
              </a:rPr>
              <a:t> </a:t>
            </a:r>
            <a:r>
              <a:rPr sz="2400" spc="-20" dirty="0">
                <a:latin typeface="Calibri"/>
                <a:cs typeface="Calibri"/>
              </a:rPr>
              <a:t>neki </a:t>
            </a:r>
            <a:r>
              <a:rPr sz="2400" dirty="0">
                <a:latin typeface="Calibri"/>
                <a:cs typeface="Calibri"/>
              </a:rPr>
              <a:t>felróható</a:t>
            </a:r>
            <a:r>
              <a:rPr sz="2400" spc="1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okból</a:t>
            </a:r>
            <a:r>
              <a:rPr sz="2400" spc="3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</a:t>
            </a:r>
            <a:r>
              <a:rPr sz="2400" spc="3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gyakorlati</a:t>
            </a:r>
            <a:r>
              <a:rPr sz="2400" spc="3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helyszínről</a:t>
            </a:r>
            <a:r>
              <a:rPr sz="2400" spc="3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szóló</a:t>
            </a:r>
            <a:r>
              <a:rPr sz="2400" spc="2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előzetes</a:t>
            </a:r>
            <a:r>
              <a:rPr sz="2400" spc="3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értesítését</a:t>
            </a:r>
            <a:r>
              <a:rPr sz="2400" spc="3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követően</a:t>
            </a:r>
            <a:r>
              <a:rPr sz="2400" spc="2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szakítja</a:t>
            </a:r>
            <a:r>
              <a:rPr sz="2400" spc="20" dirty="0">
                <a:latin typeface="Calibri"/>
                <a:cs typeface="Calibri"/>
              </a:rPr>
              <a:t> </a:t>
            </a:r>
            <a:r>
              <a:rPr sz="2400" spc="-25" dirty="0">
                <a:latin typeface="Calibri"/>
                <a:cs typeface="Calibri"/>
              </a:rPr>
              <a:t>meg </a:t>
            </a:r>
            <a:r>
              <a:rPr sz="2400" dirty="0">
                <a:latin typeface="Calibri"/>
                <a:cs typeface="Calibri"/>
              </a:rPr>
              <a:t>a</a:t>
            </a:r>
            <a:r>
              <a:rPr sz="2400" spc="16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szaktárgyi</a:t>
            </a:r>
            <a:r>
              <a:rPr sz="2400" spc="16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vagy</a:t>
            </a:r>
            <a:r>
              <a:rPr sz="2400" spc="18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az</a:t>
            </a:r>
            <a:r>
              <a:rPr sz="2400" spc="18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összefüggő</a:t>
            </a:r>
            <a:r>
              <a:rPr sz="2400" spc="16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egyéni</a:t>
            </a:r>
            <a:r>
              <a:rPr sz="2400" spc="18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iskolai</a:t>
            </a:r>
            <a:r>
              <a:rPr sz="2400" spc="17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gyakorlatát,</a:t>
            </a:r>
            <a:r>
              <a:rPr sz="2400" spc="18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és</a:t>
            </a:r>
            <a:r>
              <a:rPr sz="2400" spc="17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nem</a:t>
            </a:r>
            <a:r>
              <a:rPr sz="2400" spc="17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teljesíti</a:t>
            </a:r>
            <a:r>
              <a:rPr sz="2400" spc="18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azt</a:t>
            </a:r>
            <a:r>
              <a:rPr sz="2400" spc="17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az</a:t>
            </a:r>
            <a:r>
              <a:rPr sz="2400" spc="17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adott félévben.</a:t>
            </a:r>
            <a:endParaRPr sz="2400">
              <a:latin typeface="Calibri"/>
              <a:cs typeface="Calibri"/>
            </a:endParaRPr>
          </a:p>
          <a:p>
            <a:pPr marL="355600" marR="5715" indent="-342900" algn="just">
              <a:lnSpc>
                <a:spcPct val="100000"/>
              </a:lnSpc>
              <a:spcBef>
                <a:spcPts val="5"/>
              </a:spcBef>
              <a:buFont typeface="Arial"/>
              <a:buChar char="•"/>
              <a:tabLst>
                <a:tab pos="355600" algn="l"/>
              </a:tabLst>
            </a:pPr>
            <a:r>
              <a:rPr sz="2400" dirty="0">
                <a:latin typeface="Calibri"/>
                <a:cs typeface="Calibri"/>
              </a:rPr>
              <a:t>Ha</a:t>
            </a:r>
            <a:r>
              <a:rPr sz="2400" spc="24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</a:t>
            </a:r>
            <a:r>
              <a:rPr sz="2400" spc="24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hallgató</a:t>
            </a:r>
            <a:r>
              <a:rPr sz="2400" spc="25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igazolt</a:t>
            </a:r>
            <a:r>
              <a:rPr sz="2400" spc="24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egészségügyi</a:t>
            </a:r>
            <a:r>
              <a:rPr sz="2400" spc="24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ok</a:t>
            </a:r>
            <a:r>
              <a:rPr sz="2400" spc="25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miatt</a:t>
            </a:r>
            <a:r>
              <a:rPr sz="2400" spc="23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nem</a:t>
            </a:r>
            <a:r>
              <a:rPr sz="2400" spc="24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tudja</a:t>
            </a:r>
            <a:r>
              <a:rPr sz="2400" spc="24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megkezdeni</a:t>
            </a:r>
            <a:r>
              <a:rPr sz="2400" spc="229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</a:t>
            </a:r>
            <a:r>
              <a:rPr sz="2400" spc="24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gyakorlatát</a:t>
            </a:r>
            <a:r>
              <a:rPr sz="2400" spc="229" dirty="0">
                <a:latin typeface="Calibri"/>
                <a:cs typeface="Calibri"/>
              </a:rPr>
              <a:t> </a:t>
            </a:r>
            <a:r>
              <a:rPr sz="2400" spc="-20" dirty="0">
                <a:latin typeface="Calibri"/>
                <a:cs typeface="Calibri"/>
              </a:rPr>
              <a:t>vagy </a:t>
            </a:r>
            <a:r>
              <a:rPr sz="2400" dirty="0">
                <a:latin typeface="Calibri"/>
                <a:cs typeface="Calibri"/>
              </a:rPr>
              <a:t>befejezni</a:t>
            </a:r>
            <a:r>
              <a:rPr sz="2400" spc="38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az</a:t>
            </a:r>
            <a:r>
              <a:rPr sz="2400" spc="40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elkezdett</a:t>
            </a:r>
            <a:r>
              <a:rPr sz="2400" spc="39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gyakorlatot,</a:t>
            </a:r>
            <a:r>
              <a:rPr sz="2400" spc="36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akkor</a:t>
            </a:r>
            <a:r>
              <a:rPr sz="2400" spc="39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</a:t>
            </a:r>
            <a:r>
              <a:rPr sz="2400" spc="40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díjfizetési</a:t>
            </a:r>
            <a:r>
              <a:rPr sz="2400" spc="39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kötelezettség</a:t>
            </a:r>
            <a:r>
              <a:rPr sz="2400" spc="39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alól</a:t>
            </a:r>
            <a:r>
              <a:rPr sz="2400" spc="39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mentesül,</a:t>
            </a:r>
            <a:r>
              <a:rPr sz="2400" spc="375" dirty="0">
                <a:latin typeface="Calibri"/>
                <a:cs typeface="Calibri"/>
              </a:rPr>
              <a:t> </a:t>
            </a:r>
            <a:r>
              <a:rPr sz="2400" spc="-25" dirty="0">
                <a:latin typeface="Calibri"/>
                <a:cs typeface="Calibri"/>
              </a:rPr>
              <a:t>és </a:t>
            </a:r>
            <a:r>
              <a:rPr sz="2400" spc="-10" dirty="0">
                <a:latin typeface="Calibri"/>
                <a:cs typeface="Calibri"/>
              </a:rPr>
              <a:t>kérelmezheti</a:t>
            </a:r>
            <a:r>
              <a:rPr sz="2400" spc="-8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</a:t>
            </a:r>
            <a:r>
              <a:rPr sz="2400" spc="-4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félbehagyott</a:t>
            </a:r>
            <a:r>
              <a:rPr sz="2400" spc="-5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gyakorlat</a:t>
            </a:r>
            <a:r>
              <a:rPr sz="2400" spc="-6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kurzusának</a:t>
            </a:r>
            <a:r>
              <a:rPr sz="2400" spc="-4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</a:t>
            </a:r>
            <a:r>
              <a:rPr sz="2400" spc="-4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törlését.</a:t>
            </a:r>
            <a:endParaRPr sz="2400">
              <a:latin typeface="Calibri"/>
              <a:cs typeface="Calibri"/>
            </a:endParaRPr>
          </a:p>
          <a:p>
            <a:pPr marL="355600" indent="-342900" algn="just">
              <a:lnSpc>
                <a:spcPct val="100000"/>
              </a:lnSpc>
              <a:buFont typeface="Arial"/>
              <a:buChar char="•"/>
              <a:tabLst>
                <a:tab pos="355600" algn="l"/>
              </a:tabLst>
            </a:pPr>
            <a:r>
              <a:rPr sz="2400" dirty="0">
                <a:latin typeface="Calibri"/>
                <a:cs typeface="Calibri"/>
              </a:rPr>
              <a:t>A</a:t>
            </a:r>
            <a:r>
              <a:rPr sz="2400" spc="-5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térítési</a:t>
            </a:r>
            <a:r>
              <a:rPr sz="2400" spc="-5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díj</a:t>
            </a:r>
            <a:r>
              <a:rPr sz="2400" spc="-4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</a:t>
            </a:r>
            <a:r>
              <a:rPr sz="2400" spc="-4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Neptunban</a:t>
            </a:r>
            <a:r>
              <a:rPr sz="2400" spc="-2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kerül</a:t>
            </a:r>
            <a:r>
              <a:rPr sz="2400" spc="-4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kiírásra,</a:t>
            </a:r>
            <a:r>
              <a:rPr sz="2400" spc="-5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</a:t>
            </a:r>
            <a:r>
              <a:rPr sz="2400" spc="-3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befizetés</a:t>
            </a:r>
            <a:r>
              <a:rPr sz="2400" spc="-5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határideje</a:t>
            </a:r>
            <a:r>
              <a:rPr sz="2400" spc="-3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minden</a:t>
            </a:r>
            <a:r>
              <a:rPr sz="2400" spc="-4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esetben</a:t>
            </a:r>
            <a:r>
              <a:rPr sz="2400" spc="-3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30</a:t>
            </a:r>
            <a:r>
              <a:rPr sz="2400" spc="-50" dirty="0">
                <a:latin typeface="Calibri"/>
                <a:cs typeface="Calibri"/>
              </a:rPr>
              <a:t> </a:t>
            </a:r>
            <a:r>
              <a:rPr sz="2400" spc="-20" dirty="0">
                <a:latin typeface="Calibri"/>
                <a:cs typeface="Calibri"/>
              </a:rPr>
              <a:t>nap.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217500" rIns="0" bIns="0" rtlCol="0">
            <a:spAutoFit/>
          </a:bodyPr>
          <a:lstStyle/>
          <a:p>
            <a:pPr marL="172720">
              <a:lnSpc>
                <a:spcPct val="100000"/>
              </a:lnSpc>
              <a:spcBef>
                <a:spcPts val="100"/>
              </a:spcBef>
            </a:pPr>
            <a:r>
              <a:rPr dirty="0"/>
              <a:t>A</a:t>
            </a:r>
            <a:r>
              <a:rPr spc="-225" dirty="0"/>
              <a:t> </a:t>
            </a:r>
            <a:r>
              <a:rPr spc="-10" dirty="0"/>
              <a:t>MEGISMÉTELT</a:t>
            </a:r>
            <a:r>
              <a:rPr spc="-100" dirty="0"/>
              <a:t> </a:t>
            </a:r>
            <a:r>
              <a:rPr spc="-30" dirty="0"/>
              <a:t>GYAKORLATSZERVEZÉS</a:t>
            </a:r>
            <a:r>
              <a:rPr spc="-105" dirty="0"/>
              <a:t> </a:t>
            </a:r>
            <a:r>
              <a:rPr spc="-20" dirty="0"/>
              <a:t>DÍJA</a:t>
            </a:r>
          </a:p>
        </p:txBody>
      </p:sp>
      <p:sp>
        <p:nvSpPr>
          <p:cNvPr id="4" name="object 4"/>
          <p:cNvSpPr/>
          <p:nvPr/>
        </p:nvSpPr>
        <p:spPr>
          <a:xfrm>
            <a:off x="838200" y="1144524"/>
            <a:ext cx="10676255" cy="0"/>
          </a:xfrm>
          <a:custGeom>
            <a:avLst/>
            <a:gdLst/>
            <a:ahLst/>
            <a:cxnLst/>
            <a:rect l="l" t="t" r="r" b="b"/>
            <a:pathLst>
              <a:path w="10676255">
                <a:moveTo>
                  <a:pt x="0" y="0"/>
                </a:moveTo>
                <a:lnTo>
                  <a:pt x="10676128" y="0"/>
                </a:lnTo>
              </a:path>
            </a:pathLst>
          </a:custGeom>
          <a:ln w="9525">
            <a:solidFill>
              <a:srgbClr val="00285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73988" y="424941"/>
            <a:ext cx="10753090" cy="287514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55575">
              <a:lnSpc>
                <a:spcPct val="100000"/>
              </a:lnSpc>
              <a:spcBef>
                <a:spcPts val="100"/>
              </a:spcBef>
            </a:pPr>
            <a:r>
              <a:rPr sz="2400" b="1" dirty="0">
                <a:solidFill>
                  <a:srgbClr val="002851"/>
                </a:solidFill>
                <a:latin typeface="Arial"/>
                <a:cs typeface="Arial"/>
              </a:rPr>
              <a:t>SZAKZÁRÁS</a:t>
            </a:r>
            <a:r>
              <a:rPr sz="2400" b="1" spc="5" dirty="0">
                <a:solidFill>
                  <a:srgbClr val="002851"/>
                </a:solidFill>
                <a:latin typeface="Arial"/>
                <a:cs typeface="Arial"/>
              </a:rPr>
              <a:t> </a:t>
            </a:r>
            <a:r>
              <a:rPr sz="2400" b="1" spc="-10" dirty="0">
                <a:solidFill>
                  <a:srgbClr val="002851"/>
                </a:solidFill>
                <a:latin typeface="Arial"/>
                <a:cs typeface="Arial"/>
              </a:rPr>
              <a:t>(RTAK):</a:t>
            </a:r>
            <a:r>
              <a:rPr sz="2400" b="1" spc="-25" dirty="0">
                <a:solidFill>
                  <a:srgbClr val="002851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002851"/>
                </a:solidFill>
                <a:latin typeface="Arial"/>
                <a:cs typeface="Arial"/>
              </a:rPr>
              <a:t>PORTFÓLIÓ</a:t>
            </a:r>
            <a:r>
              <a:rPr sz="2400" b="1" spc="-50" dirty="0">
                <a:solidFill>
                  <a:srgbClr val="002851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002851"/>
                </a:solidFill>
                <a:latin typeface="Arial"/>
                <a:cs typeface="Arial"/>
              </a:rPr>
              <a:t>ÉS</a:t>
            </a:r>
            <a:r>
              <a:rPr sz="2400" b="1" spc="-40" dirty="0">
                <a:solidFill>
                  <a:srgbClr val="002851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002851"/>
                </a:solidFill>
                <a:latin typeface="Arial"/>
                <a:cs typeface="Arial"/>
              </a:rPr>
              <a:t>ZÁRÓVIZSGA</a:t>
            </a:r>
            <a:r>
              <a:rPr sz="2400" b="1" spc="-110" dirty="0">
                <a:solidFill>
                  <a:srgbClr val="002851"/>
                </a:solidFill>
                <a:latin typeface="Arial"/>
                <a:cs typeface="Arial"/>
              </a:rPr>
              <a:t> </a:t>
            </a:r>
            <a:endParaRPr sz="27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lang="hu-HU" sz="30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lang="hu-HU" sz="30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3000" dirty="0">
              <a:latin typeface="Arial"/>
              <a:cs typeface="Arial"/>
            </a:endParaRPr>
          </a:p>
          <a:p>
            <a:pPr marL="354965" indent="-342265"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400" spc="-30" dirty="0">
                <a:latin typeface="Calibri"/>
                <a:cs typeface="Calibri"/>
              </a:rPr>
              <a:t>Tájékoztató</a:t>
            </a:r>
            <a:r>
              <a:rPr sz="2400" spc="-5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</a:t>
            </a:r>
            <a:r>
              <a:rPr sz="2400" spc="-45" dirty="0">
                <a:latin typeface="Calibri"/>
                <a:cs typeface="Calibri"/>
              </a:rPr>
              <a:t> </a:t>
            </a:r>
            <a:r>
              <a:rPr sz="2400" dirty="0" err="1">
                <a:latin typeface="Calibri"/>
                <a:cs typeface="Calibri"/>
              </a:rPr>
              <a:t>honlapon</a:t>
            </a:r>
            <a:r>
              <a:rPr sz="2400" dirty="0">
                <a:latin typeface="Calibri"/>
                <a:cs typeface="Calibri"/>
              </a:rPr>
              <a:t>:</a:t>
            </a:r>
            <a:r>
              <a:rPr lang="hu-HU" sz="2400" dirty="0">
                <a:latin typeface="Calibri"/>
                <a:cs typeface="Calibri"/>
              </a:rPr>
              <a:t> https://tkk.elte.hu/szakzaras_rtak</a:t>
            </a:r>
            <a:endParaRPr lang="hu-HU" sz="2400" spc="-35" dirty="0">
              <a:latin typeface="Calibri"/>
              <a:cs typeface="Calibri"/>
            </a:endParaRPr>
          </a:p>
          <a:p>
            <a:pPr marL="354965" indent="-342265"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400" dirty="0" err="1">
                <a:latin typeface="Calibri"/>
                <a:cs typeface="Calibri"/>
              </a:rPr>
              <a:t>Kapcsolat</a:t>
            </a:r>
            <a:r>
              <a:rPr sz="2400" dirty="0">
                <a:latin typeface="Calibri"/>
                <a:cs typeface="Calibri"/>
              </a:rPr>
              <a:t>:</a:t>
            </a:r>
            <a:r>
              <a:rPr sz="2400" spc="-55" dirty="0">
                <a:latin typeface="Calibri"/>
                <a:cs typeface="Calibri"/>
              </a:rPr>
              <a:t> </a:t>
            </a:r>
            <a:r>
              <a:rPr sz="2400" u="sng" spc="-10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Calibri"/>
                <a:cs typeface="Calibri"/>
                <a:hlinkClick r:id="rId2"/>
              </a:rPr>
              <a:t>szakzaras@tkk.elte.hu</a:t>
            </a:r>
            <a:endParaRPr sz="2400" dirty="0">
              <a:latin typeface="Calibri"/>
              <a:cs typeface="Calibri"/>
            </a:endParaRPr>
          </a:p>
          <a:p>
            <a:pPr marL="354965" indent="-342265">
              <a:lnSpc>
                <a:spcPct val="10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400" dirty="0">
                <a:latin typeface="Calibri"/>
                <a:cs typeface="Calibri"/>
              </a:rPr>
              <a:t>Online</a:t>
            </a:r>
            <a:r>
              <a:rPr sz="2400" spc="-40" dirty="0">
                <a:latin typeface="Calibri"/>
                <a:cs typeface="Calibri"/>
              </a:rPr>
              <a:t> </a:t>
            </a:r>
            <a:r>
              <a:rPr sz="2400" spc="-20" dirty="0">
                <a:latin typeface="Calibri"/>
                <a:cs typeface="Calibri"/>
              </a:rPr>
              <a:t>tájékoztató</a:t>
            </a:r>
            <a:r>
              <a:rPr sz="2400" spc="-5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</a:t>
            </a:r>
            <a:r>
              <a:rPr sz="2400" spc="-4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záróvizsga</a:t>
            </a:r>
            <a:r>
              <a:rPr sz="2400" spc="-3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félévében.</a:t>
            </a:r>
            <a:endParaRPr sz="2400" dirty="0">
              <a:latin typeface="Calibri"/>
              <a:cs typeface="Calibri"/>
            </a:endParaRPr>
          </a:p>
        </p:txBody>
      </p:sp>
      <p:pic>
        <p:nvPicPr>
          <p:cNvPr id="3" name="object 3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6999731" y="3409194"/>
            <a:ext cx="2645664" cy="1385309"/>
          </a:xfrm>
          <a:prstGeom prst="rect">
            <a:avLst/>
          </a:prstGeom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66952" y="1258569"/>
            <a:ext cx="10850245" cy="4090222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20"/>
              </a:spcBef>
            </a:pPr>
            <a:endParaRPr sz="1850" dirty="0">
              <a:latin typeface="Calibri"/>
              <a:cs typeface="Calibri"/>
            </a:endParaRPr>
          </a:p>
          <a:p>
            <a:pPr marL="354965" indent="-342265">
              <a:lnSpc>
                <a:spcPct val="10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1900" dirty="0">
                <a:latin typeface="Calibri"/>
                <a:cs typeface="Calibri"/>
              </a:rPr>
              <a:t>A</a:t>
            </a:r>
            <a:r>
              <a:rPr sz="1900" spc="-55" dirty="0">
                <a:latin typeface="Calibri"/>
                <a:cs typeface="Calibri"/>
              </a:rPr>
              <a:t> </a:t>
            </a:r>
            <a:r>
              <a:rPr sz="1900" spc="-25" dirty="0">
                <a:latin typeface="Calibri"/>
                <a:cs typeface="Calibri"/>
              </a:rPr>
              <a:t>szerződéskötést</a:t>
            </a:r>
            <a:r>
              <a:rPr sz="1900" spc="-40" dirty="0">
                <a:latin typeface="Calibri"/>
                <a:cs typeface="Calibri"/>
              </a:rPr>
              <a:t> </a:t>
            </a:r>
            <a:r>
              <a:rPr sz="1900" dirty="0">
                <a:latin typeface="Calibri"/>
                <a:cs typeface="Calibri"/>
              </a:rPr>
              <a:t>a</a:t>
            </a:r>
            <a:r>
              <a:rPr sz="1900" spc="-55" dirty="0">
                <a:latin typeface="Calibri"/>
                <a:cs typeface="Calibri"/>
              </a:rPr>
              <a:t> </a:t>
            </a:r>
            <a:r>
              <a:rPr sz="1900" dirty="0">
                <a:latin typeface="Calibri"/>
                <a:cs typeface="Calibri"/>
              </a:rPr>
              <a:t>TKK</a:t>
            </a:r>
            <a:r>
              <a:rPr sz="1900" spc="-55" dirty="0">
                <a:latin typeface="Calibri"/>
                <a:cs typeface="Calibri"/>
              </a:rPr>
              <a:t> </a:t>
            </a:r>
            <a:r>
              <a:rPr sz="1900" dirty="0">
                <a:latin typeface="Calibri"/>
                <a:cs typeface="Calibri"/>
              </a:rPr>
              <a:t>intézi,</a:t>
            </a:r>
            <a:r>
              <a:rPr sz="1900" spc="-35" dirty="0">
                <a:latin typeface="Calibri"/>
                <a:cs typeface="Calibri"/>
              </a:rPr>
              <a:t> </a:t>
            </a:r>
            <a:r>
              <a:rPr sz="1900" dirty="0">
                <a:latin typeface="Calibri"/>
                <a:cs typeface="Calibri"/>
              </a:rPr>
              <a:t>ezzel</a:t>
            </a:r>
            <a:r>
              <a:rPr sz="1900" spc="-15" dirty="0">
                <a:latin typeface="Calibri"/>
                <a:cs typeface="Calibri"/>
              </a:rPr>
              <a:t> </a:t>
            </a:r>
            <a:r>
              <a:rPr sz="1900" dirty="0">
                <a:latin typeface="Calibri"/>
                <a:cs typeface="Calibri"/>
              </a:rPr>
              <a:t>nincs</a:t>
            </a:r>
            <a:r>
              <a:rPr sz="1900" spc="-55" dirty="0">
                <a:latin typeface="Calibri"/>
                <a:cs typeface="Calibri"/>
              </a:rPr>
              <a:t> </a:t>
            </a:r>
            <a:r>
              <a:rPr sz="1900" spc="-10" dirty="0">
                <a:latin typeface="Calibri"/>
                <a:cs typeface="Calibri"/>
              </a:rPr>
              <a:t>feladatuk</a:t>
            </a:r>
            <a:r>
              <a:rPr sz="1900" spc="-50" dirty="0">
                <a:latin typeface="Calibri"/>
                <a:cs typeface="Calibri"/>
              </a:rPr>
              <a:t> </a:t>
            </a:r>
            <a:r>
              <a:rPr sz="1900" dirty="0">
                <a:latin typeface="Calibri"/>
                <a:cs typeface="Calibri"/>
              </a:rPr>
              <a:t>a</a:t>
            </a:r>
            <a:r>
              <a:rPr sz="1900" spc="-40" dirty="0">
                <a:latin typeface="Calibri"/>
                <a:cs typeface="Calibri"/>
              </a:rPr>
              <a:t> </a:t>
            </a:r>
            <a:r>
              <a:rPr sz="1900" spc="-10" dirty="0">
                <a:latin typeface="Calibri"/>
                <a:cs typeface="Calibri"/>
              </a:rPr>
              <a:t>hallgatóknak.</a:t>
            </a:r>
            <a:endParaRPr sz="1900" dirty="0">
              <a:latin typeface="Calibri"/>
              <a:cs typeface="Calibri"/>
            </a:endParaRPr>
          </a:p>
          <a:p>
            <a:pPr marL="354965" indent="-342265">
              <a:lnSpc>
                <a:spcPct val="100000"/>
              </a:lnSpc>
              <a:spcBef>
                <a:spcPts val="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1900" dirty="0">
                <a:latin typeface="Calibri"/>
                <a:cs typeface="Calibri"/>
              </a:rPr>
              <a:t>A</a:t>
            </a:r>
            <a:r>
              <a:rPr sz="1900" spc="-70" dirty="0">
                <a:latin typeface="Calibri"/>
                <a:cs typeface="Calibri"/>
              </a:rPr>
              <a:t> </a:t>
            </a:r>
            <a:r>
              <a:rPr sz="1900" spc="-10" dirty="0">
                <a:latin typeface="Calibri"/>
                <a:cs typeface="Calibri"/>
              </a:rPr>
              <a:t>tankerülettel</a:t>
            </a:r>
            <a:r>
              <a:rPr sz="1900" spc="-35" dirty="0">
                <a:latin typeface="Calibri"/>
                <a:cs typeface="Calibri"/>
              </a:rPr>
              <a:t> </a:t>
            </a:r>
            <a:r>
              <a:rPr sz="1900" spc="-10" dirty="0">
                <a:latin typeface="Calibri"/>
                <a:cs typeface="Calibri"/>
              </a:rPr>
              <a:t>keretszerződés.</a:t>
            </a:r>
            <a:endParaRPr sz="1900" dirty="0">
              <a:latin typeface="Calibri"/>
              <a:cs typeface="Calibri"/>
            </a:endParaRPr>
          </a:p>
          <a:p>
            <a:pPr marL="354965" indent="-342265">
              <a:lnSpc>
                <a:spcPct val="10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1900" dirty="0">
                <a:latin typeface="Calibri"/>
                <a:cs typeface="Calibri"/>
              </a:rPr>
              <a:t>Az</a:t>
            </a:r>
            <a:r>
              <a:rPr sz="1900" spc="-65" dirty="0">
                <a:latin typeface="Calibri"/>
                <a:cs typeface="Calibri"/>
              </a:rPr>
              <a:t> </a:t>
            </a:r>
            <a:r>
              <a:rPr sz="1900" spc="-10" dirty="0">
                <a:latin typeface="Calibri"/>
                <a:cs typeface="Calibri"/>
              </a:rPr>
              <a:t>intézménnyel</a:t>
            </a:r>
            <a:r>
              <a:rPr sz="1900" spc="-45" dirty="0">
                <a:latin typeface="Calibri"/>
                <a:cs typeface="Calibri"/>
              </a:rPr>
              <a:t> </a:t>
            </a:r>
            <a:r>
              <a:rPr sz="1900" spc="-10" dirty="0">
                <a:latin typeface="Calibri"/>
                <a:cs typeface="Calibri"/>
              </a:rPr>
              <a:t>partneriskolai</a:t>
            </a:r>
            <a:r>
              <a:rPr sz="1900" spc="-45" dirty="0">
                <a:latin typeface="Calibri"/>
                <a:cs typeface="Calibri"/>
              </a:rPr>
              <a:t> </a:t>
            </a:r>
            <a:r>
              <a:rPr sz="1900" spc="-10" dirty="0">
                <a:latin typeface="Calibri"/>
                <a:cs typeface="Calibri"/>
              </a:rPr>
              <a:t>szerződés.</a:t>
            </a:r>
            <a:endParaRPr sz="1900" dirty="0">
              <a:latin typeface="Calibri"/>
              <a:cs typeface="Calibri"/>
            </a:endParaRPr>
          </a:p>
          <a:p>
            <a:pPr marL="354965" indent="-342265">
              <a:lnSpc>
                <a:spcPct val="10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1900" dirty="0">
                <a:latin typeface="Calibri"/>
                <a:cs typeface="Calibri"/>
              </a:rPr>
              <a:t>A</a:t>
            </a:r>
            <a:r>
              <a:rPr sz="1900" spc="-70" dirty="0">
                <a:latin typeface="Calibri"/>
                <a:cs typeface="Calibri"/>
              </a:rPr>
              <a:t> </a:t>
            </a:r>
            <a:r>
              <a:rPr sz="1900" spc="-10" dirty="0">
                <a:latin typeface="Calibri"/>
                <a:cs typeface="Calibri"/>
              </a:rPr>
              <a:t>pedagógussal</a:t>
            </a:r>
            <a:r>
              <a:rPr sz="1900" spc="-40" dirty="0">
                <a:latin typeface="Calibri"/>
                <a:cs typeface="Calibri"/>
              </a:rPr>
              <a:t> </a:t>
            </a:r>
            <a:r>
              <a:rPr sz="1900" dirty="0">
                <a:latin typeface="Calibri"/>
                <a:cs typeface="Calibri"/>
              </a:rPr>
              <a:t>megbízási</a:t>
            </a:r>
            <a:r>
              <a:rPr sz="1900" spc="-30" dirty="0">
                <a:latin typeface="Calibri"/>
                <a:cs typeface="Calibri"/>
              </a:rPr>
              <a:t> </a:t>
            </a:r>
            <a:r>
              <a:rPr sz="1900" spc="-10" dirty="0">
                <a:latin typeface="Calibri"/>
                <a:cs typeface="Calibri"/>
              </a:rPr>
              <a:t>szerződés.</a:t>
            </a:r>
            <a:endParaRPr sz="1900" dirty="0">
              <a:latin typeface="Calibri"/>
              <a:cs typeface="Calibri"/>
            </a:endParaRPr>
          </a:p>
          <a:p>
            <a:pPr marL="354965" indent="-342265">
              <a:lnSpc>
                <a:spcPct val="10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1900" dirty="0">
                <a:latin typeface="Calibri"/>
                <a:cs typeface="Calibri"/>
              </a:rPr>
              <a:t>Az</a:t>
            </a:r>
            <a:r>
              <a:rPr sz="1900" spc="-60" dirty="0">
                <a:latin typeface="Calibri"/>
                <a:cs typeface="Calibri"/>
              </a:rPr>
              <a:t> </a:t>
            </a:r>
            <a:r>
              <a:rPr sz="1900" dirty="0">
                <a:latin typeface="Calibri"/>
                <a:cs typeface="Calibri"/>
              </a:rPr>
              <a:t>adatok</a:t>
            </a:r>
            <a:r>
              <a:rPr sz="1900" spc="-65" dirty="0">
                <a:latin typeface="Calibri"/>
                <a:cs typeface="Calibri"/>
              </a:rPr>
              <a:t> </a:t>
            </a:r>
            <a:r>
              <a:rPr sz="1900" spc="-10" dirty="0">
                <a:latin typeface="Calibri"/>
                <a:cs typeface="Calibri"/>
              </a:rPr>
              <a:t>egyeztetése.</a:t>
            </a:r>
            <a:endParaRPr sz="1900" dirty="0">
              <a:latin typeface="Calibri"/>
              <a:cs typeface="Calibri"/>
            </a:endParaRPr>
          </a:p>
          <a:p>
            <a:pPr marL="354965" indent="-342265">
              <a:lnSpc>
                <a:spcPct val="10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1900" dirty="0">
                <a:latin typeface="Calibri"/>
                <a:cs typeface="Calibri"/>
              </a:rPr>
              <a:t>A</a:t>
            </a:r>
            <a:r>
              <a:rPr sz="1900" spc="-45" dirty="0">
                <a:latin typeface="Calibri"/>
                <a:cs typeface="Calibri"/>
              </a:rPr>
              <a:t> </a:t>
            </a:r>
            <a:r>
              <a:rPr sz="1900" spc="-20" dirty="0">
                <a:latin typeface="Calibri"/>
                <a:cs typeface="Calibri"/>
              </a:rPr>
              <a:t>szerződés</a:t>
            </a:r>
            <a:r>
              <a:rPr sz="1900" spc="-30" dirty="0">
                <a:latin typeface="Calibri"/>
                <a:cs typeface="Calibri"/>
              </a:rPr>
              <a:t> </a:t>
            </a:r>
            <a:r>
              <a:rPr sz="1900" dirty="0">
                <a:latin typeface="Calibri"/>
                <a:cs typeface="Calibri"/>
              </a:rPr>
              <a:t>kiküldése,</a:t>
            </a:r>
            <a:r>
              <a:rPr sz="1900" spc="-35" dirty="0">
                <a:latin typeface="Calibri"/>
                <a:cs typeface="Calibri"/>
              </a:rPr>
              <a:t> </a:t>
            </a:r>
            <a:r>
              <a:rPr sz="1900" spc="-10" dirty="0">
                <a:latin typeface="Calibri"/>
                <a:cs typeface="Calibri"/>
              </a:rPr>
              <a:t>hitelesítése</a:t>
            </a:r>
            <a:r>
              <a:rPr sz="1900" spc="-5" dirty="0">
                <a:latin typeface="Calibri"/>
                <a:cs typeface="Calibri"/>
              </a:rPr>
              <a:t> </a:t>
            </a:r>
            <a:r>
              <a:rPr sz="1900" dirty="0">
                <a:latin typeface="Calibri"/>
                <a:cs typeface="Calibri"/>
              </a:rPr>
              <a:t>az</a:t>
            </a:r>
            <a:r>
              <a:rPr sz="1900" spc="-40" dirty="0">
                <a:latin typeface="Calibri"/>
                <a:cs typeface="Calibri"/>
              </a:rPr>
              <a:t> </a:t>
            </a:r>
            <a:r>
              <a:rPr sz="1900" spc="-10" dirty="0">
                <a:latin typeface="Calibri"/>
                <a:cs typeface="Calibri"/>
              </a:rPr>
              <a:t>Ügyfélkapun</a:t>
            </a:r>
            <a:r>
              <a:rPr sz="1900" spc="-5" dirty="0">
                <a:latin typeface="Calibri"/>
                <a:cs typeface="Calibri"/>
              </a:rPr>
              <a:t> </a:t>
            </a:r>
            <a:r>
              <a:rPr sz="1900" spc="-10" dirty="0">
                <a:latin typeface="Calibri"/>
                <a:cs typeface="Calibri"/>
              </a:rPr>
              <a:t>keresztül.</a:t>
            </a:r>
            <a:endParaRPr sz="1900" dirty="0">
              <a:latin typeface="Calibri"/>
              <a:cs typeface="Calibri"/>
            </a:endParaRPr>
          </a:p>
          <a:p>
            <a:pPr marL="354965" indent="-342265">
              <a:lnSpc>
                <a:spcPct val="10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1900" dirty="0">
                <a:latin typeface="Calibri"/>
                <a:cs typeface="Calibri"/>
              </a:rPr>
              <a:t>A</a:t>
            </a:r>
            <a:r>
              <a:rPr sz="1900" spc="-40" dirty="0">
                <a:latin typeface="Calibri"/>
                <a:cs typeface="Calibri"/>
              </a:rPr>
              <a:t> </a:t>
            </a:r>
            <a:r>
              <a:rPr sz="1900" spc="-20" dirty="0">
                <a:latin typeface="Calibri"/>
                <a:cs typeface="Calibri"/>
              </a:rPr>
              <a:t>szerződés</a:t>
            </a:r>
            <a:r>
              <a:rPr sz="1900" spc="-30" dirty="0">
                <a:latin typeface="Calibri"/>
                <a:cs typeface="Calibri"/>
              </a:rPr>
              <a:t> </a:t>
            </a:r>
            <a:r>
              <a:rPr sz="1900" spc="-10" dirty="0">
                <a:latin typeface="Calibri"/>
                <a:cs typeface="Calibri"/>
              </a:rPr>
              <a:t>aláíratása</a:t>
            </a:r>
            <a:r>
              <a:rPr sz="1900" spc="-30" dirty="0">
                <a:latin typeface="Calibri"/>
                <a:cs typeface="Calibri"/>
              </a:rPr>
              <a:t> </a:t>
            </a:r>
            <a:r>
              <a:rPr sz="1900" dirty="0">
                <a:latin typeface="Calibri"/>
                <a:cs typeface="Calibri"/>
              </a:rPr>
              <a:t>az</a:t>
            </a:r>
            <a:r>
              <a:rPr sz="1900" spc="-35" dirty="0">
                <a:latin typeface="Calibri"/>
                <a:cs typeface="Calibri"/>
              </a:rPr>
              <a:t> ELTE</a:t>
            </a:r>
            <a:r>
              <a:rPr sz="1900" spc="-20" dirty="0">
                <a:latin typeface="Calibri"/>
                <a:cs typeface="Calibri"/>
              </a:rPr>
              <a:t> </a:t>
            </a:r>
            <a:r>
              <a:rPr sz="1900" spc="-10" dirty="0">
                <a:latin typeface="Calibri"/>
                <a:cs typeface="Calibri"/>
              </a:rPr>
              <a:t>munkatársaival.</a:t>
            </a:r>
            <a:endParaRPr sz="1900" dirty="0">
              <a:latin typeface="Calibri"/>
              <a:cs typeface="Calibri"/>
            </a:endParaRPr>
          </a:p>
          <a:p>
            <a:pPr marL="354965" indent="-342265">
              <a:lnSpc>
                <a:spcPct val="10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1900" dirty="0">
                <a:latin typeface="Calibri"/>
                <a:cs typeface="Calibri"/>
              </a:rPr>
              <a:t>A</a:t>
            </a:r>
            <a:r>
              <a:rPr sz="1900" spc="-60" dirty="0">
                <a:latin typeface="Calibri"/>
                <a:cs typeface="Calibri"/>
              </a:rPr>
              <a:t> </a:t>
            </a:r>
            <a:r>
              <a:rPr sz="1900" spc="-10" dirty="0">
                <a:latin typeface="Calibri"/>
                <a:cs typeface="Calibri"/>
              </a:rPr>
              <a:t>teljesítés</a:t>
            </a:r>
            <a:r>
              <a:rPr sz="1900" spc="-50" dirty="0">
                <a:latin typeface="Calibri"/>
                <a:cs typeface="Calibri"/>
              </a:rPr>
              <a:t> </a:t>
            </a:r>
            <a:r>
              <a:rPr sz="1900" spc="-10" dirty="0">
                <a:latin typeface="Calibri"/>
                <a:cs typeface="Calibri"/>
              </a:rPr>
              <a:t>igazolása</a:t>
            </a:r>
            <a:r>
              <a:rPr sz="1900" spc="-25" dirty="0">
                <a:latin typeface="Calibri"/>
                <a:cs typeface="Calibri"/>
              </a:rPr>
              <a:t> </a:t>
            </a:r>
            <a:r>
              <a:rPr sz="1900" dirty="0">
                <a:latin typeface="Calibri"/>
                <a:cs typeface="Calibri"/>
              </a:rPr>
              <a:t>a</a:t>
            </a:r>
            <a:r>
              <a:rPr sz="1900" spc="-50" dirty="0">
                <a:latin typeface="Calibri"/>
                <a:cs typeface="Calibri"/>
              </a:rPr>
              <a:t> </a:t>
            </a:r>
            <a:r>
              <a:rPr sz="1900" dirty="0">
                <a:latin typeface="Calibri"/>
                <a:cs typeface="Calibri"/>
              </a:rPr>
              <a:t>TKK</a:t>
            </a:r>
            <a:r>
              <a:rPr sz="1900" spc="-50" dirty="0">
                <a:latin typeface="Calibri"/>
                <a:cs typeface="Calibri"/>
              </a:rPr>
              <a:t> </a:t>
            </a:r>
            <a:r>
              <a:rPr sz="1900" spc="-10" dirty="0">
                <a:latin typeface="Calibri"/>
                <a:cs typeface="Calibri"/>
              </a:rPr>
              <a:t>részéről:</a:t>
            </a:r>
            <a:r>
              <a:rPr sz="1900" spc="-30" dirty="0">
                <a:latin typeface="Calibri"/>
                <a:cs typeface="Calibri"/>
              </a:rPr>
              <a:t> </a:t>
            </a:r>
            <a:r>
              <a:rPr sz="1900" dirty="0">
                <a:latin typeface="Calibri"/>
                <a:cs typeface="Calibri"/>
              </a:rPr>
              <a:t>az</a:t>
            </a:r>
            <a:r>
              <a:rPr sz="1900" spc="-55" dirty="0">
                <a:latin typeface="Calibri"/>
                <a:cs typeface="Calibri"/>
              </a:rPr>
              <a:t> </a:t>
            </a:r>
            <a:r>
              <a:rPr sz="1900" spc="-10" dirty="0">
                <a:latin typeface="Calibri"/>
                <a:cs typeface="Calibri"/>
              </a:rPr>
              <a:t>értékelések</a:t>
            </a:r>
            <a:r>
              <a:rPr sz="1900" spc="-35" dirty="0">
                <a:latin typeface="Calibri"/>
                <a:cs typeface="Calibri"/>
              </a:rPr>
              <a:t> </a:t>
            </a:r>
            <a:r>
              <a:rPr sz="1900" spc="-20" dirty="0">
                <a:latin typeface="Calibri"/>
                <a:cs typeface="Calibri"/>
              </a:rPr>
              <a:t>beérkezése</a:t>
            </a:r>
            <a:r>
              <a:rPr sz="1900" spc="-35" dirty="0">
                <a:latin typeface="Calibri"/>
                <a:cs typeface="Calibri"/>
              </a:rPr>
              <a:t> </a:t>
            </a:r>
            <a:r>
              <a:rPr sz="1900" dirty="0">
                <a:latin typeface="Calibri"/>
                <a:cs typeface="Calibri"/>
              </a:rPr>
              <a:t>és</a:t>
            </a:r>
            <a:r>
              <a:rPr sz="1900" spc="-50" dirty="0">
                <a:latin typeface="Calibri"/>
                <a:cs typeface="Calibri"/>
              </a:rPr>
              <a:t> </a:t>
            </a:r>
            <a:r>
              <a:rPr sz="1900" spc="-10" dirty="0">
                <a:latin typeface="Calibri"/>
                <a:cs typeface="Calibri"/>
              </a:rPr>
              <a:t>feldolgozása,</a:t>
            </a:r>
            <a:r>
              <a:rPr sz="1900" spc="-20" dirty="0">
                <a:latin typeface="Calibri"/>
                <a:cs typeface="Calibri"/>
              </a:rPr>
              <a:t> </a:t>
            </a:r>
            <a:r>
              <a:rPr sz="1900" dirty="0">
                <a:latin typeface="Calibri"/>
                <a:cs typeface="Calibri"/>
              </a:rPr>
              <a:t>a</a:t>
            </a:r>
            <a:r>
              <a:rPr sz="1900" spc="-45" dirty="0">
                <a:latin typeface="Calibri"/>
                <a:cs typeface="Calibri"/>
              </a:rPr>
              <a:t> </a:t>
            </a:r>
            <a:r>
              <a:rPr sz="1900" dirty="0">
                <a:latin typeface="Calibri"/>
                <a:cs typeface="Calibri"/>
              </a:rPr>
              <a:t>jegyek</a:t>
            </a:r>
            <a:r>
              <a:rPr sz="1900" spc="-45" dirty="0">
                <a:latin typeface="Calibri"/>
                <a:cs typeface="Calibri"/>
              </a:rPr>
              <a:t> </a:t>
            </a:r>
            <a:r>
              <a:rPr sz="1900" spc="-10" dirty="0">
                <a:latin typeface="Calibri"/>
                <a:cs typeface="Calibri"/>
              </a:rPr>
              <a:t>rögzítése</a:t>
            </a:r>
            <a:r>
              <a:rPr sz="1900" spc="-20" dirty="0">
                <a:latin typeface="Calibri"/>
                <a:cs typeface="Calibri"/>
              </a:rPr>
              <a:t> </a:t>
            </a:r>
            <a:r>
              <a:rPr sz="1900" spc="-10" dirty="0">
                <a:latin typeface="Calibri"/>
                <a:cs typeface="Calibri"/>
              </a:rPr>
              <a:t>után.</a:t>
            </a:r>
            <a:endParaRPr sz="1900" dirty="0">
              <a:latin typeface="Calibri"/>
              <a:cs typeface="Calibri"/>
            </a:endParaRPr>
          </a:p>
          <a:p>
            <a:pPr marL="354965" indent="-342265">
              <a:lnSpc>
                <a:spcPct val="10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1900" dirty="0">
                <a:latin typeface="Calibri"/>
                <a:cs typeface="Calibri"/>
              </a:rPr>
              <a:t>A</a:t>
            </a:r>
            <a:r>
              <a:rPr sz="1900" spc="-70" dirty="0">
                <a:latin typeface="Calibri"/>
                <a:cs typeface="Calibri"/>
              </a:rPr>
              <a:t> </a:t>
            </a:r>
            <a:r>
              <a:rPr sz="1900" dirty="0">
                <a:latin typeface="Calibri"/>
                <a:cs typeface="Calibri"/>
              </a:rPr>
              <a:t>díjak</a:t>
            </a:r>
            <a:r>
              <a:rPr sz="1900" spc="-60" dirty="0">
                <a:latin typeface="Calibri"/>
                <a:cs typeface="Calibri"/>
              </a:rPr>
              <a:t> </a:t>
            </a:r>
            <a:r>
              <a:rPr sz="1900" dirty="0">
                <a:latin typeface="Calibri"/>
                <a:cs typeface="Calibri"/>
              </a:rPr>
              <a:t>átutalása:</a:t>
            </a:r>
            <a:r>
              <a:rPr sz="1900" spc="-60" dirty="0">
                <a:latin typeface="Calibri"/>
                <a:cs typeface="Calibri"/>
              </a:rPr>
              <a:t> </a:t>
            </a:r>
            <a:r>
              <a:rPr sz="1900" dirty="0">
                <a:latin typeface="Calibri"/>
                <a:cs typeface="Calibri"/>
              </a:rPr>
              <a:t>a</a:t>
            </a:r>
            <a:r>
              <a:rPr sz="1900" spc="-60" dirty="0">
                <a:latin typeface="Calibri"/>
                <a:cs typeface="Calibri"/>
              </a:rPr>
              <a:t> </a:t>
            </a:r>
            <a:r>
              <a:rPr sz="1900" spc="-10" dirty="0">
                <a:latin typeface="Calibri"/>
                <a:cs typeface="Calibri"/>
              </a:rPr>
              <a:t>teljesítésigazolást</a:t>
            </a:r>
            <a:r>
              <a:rPr sz="1900" spc="-35" dirty="0">
                <a:latin typeface="Calibri"/>
                <a:cs typeface="Calibri"/>
              </a:rPr>
              <a:t> </a:t>
            </a:r>
            <a:r>
              <a:rPr sz="1900" spc="-10" dirty="0">
                <a:latin typeface="Calibri"/>
                <a:cs typeface="Calibri"/>
              </a:rPr>
              <a:t>követően.</a:t>
            </a:r>
            <a:endParaRPr sz="19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5"/>
              </a:spcBef>
              <a:buFont typeface="Arial"/>
              <a:buChar char="•"/>
            </a:pPr>
            <a:endParaRPr sz="1850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tabLst>
                <a:tab pos="354965" algn="l"/>
                <a:tab pos="355600" algn="l"/>
              </a:tabLst>
            </a:pPr>
            <a:r>
              <a:rPr sz="1900" dirty="0">
                <a:solidFill>
                  <a:srgbClr val="800000"/>
                </a:solidFill>
                <a:latin typeface="Calibri"/>
                <a:cs typeface="Calibri"/>
              </a:rPr>
              <a:t>Minden</a:t>
            </a:r>
            <a:r>
              <a:rPr sz="1900" spc="-40" dirty="0">
                <a:solidFill>
                  <a:srgbClr val="800000"/>
                </a:solidFill>
                <a:latin typeface="Calibri"/>
                <a:cs typeface="Calibri"/>
              </a:rPr>
              <a:t> </a:t>
            </a:r>
            <a:r>
              <a:rPr sz="1900" spc="-20" dirty="0">
                <a:solidFill>
                  <a:srgbClr val="800000"/>
                </a:solidFill>
                <a:latin typeface="Calibri"/>
                <a:cs typeface="Calibri"/>
              </a:rPr>
              <a:t>változásról</a:t>
            </a:r>
            <a:r>
              <a:rPr sz="1900" spc="-15" dirty="0">
                <a:solidFill>
                  <a:srgbClr val="800000"/>
                </a:solidFill>
                <a:latin typeface="Calibri"/>
                <a:cs typeface="Calibri"/>
              </a:rPr>
              <a:t> </a:t>
            </a:r>
            <a:r>
              <a:rPr sz="1900" spc="-10" dirty="0">
                <a:solidFill>
                  <a:srgbClr val="800000"/>
                </a:solidFill>
                <a:latin typeface="Calibri"/>
                <a:cs typeface="Calibri"/>
              </a:rPr>
              <a:t>azonnal</a:t>
            </a:r>
            <a:r>
              <a:rPr sz="1900" spc="-40" dirty="0">
                <a:solidFill>
                  <a:srgbClr val="800000"/>
                </a:solidFill>
                <a:latin typeface="Calibri"/>
                <a:cs typeface="Calibri"/>
              </a:rPr>
              <a:t> </a:t>
            </a:r>
            <a:r>
              <a:rPr sz="1900" spc="-10" dirty="0">
                <a:solidFill>
                  <a:srgbClr val="800000"/>
                </a:solidFill>
                <a:latin typeface="Calibri"/>
                <a:cs typeface="Calibri"/>
              </a:rPr>
              <a:t>kérjük</a:t>
            </a:r>
            <a:r>
              <a:rPr sz="1900" spc="-55" dirty="0">
                <a:solidFill>
                  <a:srgbClr val="800000"/>
                </a:solidFill>
                <a:latin typeface="Calibri"/>
                <a:cs typeface="Calibri"/>
              </a:rPr>
              <a:t> </a:t>
            </a:r>
            <a:r>
              <a:rPr sz="1900" dirty="0">
                <a:solidFill>
                  <a:srgbClr val="800000"/>
                </a:solidFill>
                <a:latin typeface="Calibri"/>
                <a:cs typeface="Calibri"/>
              </a:rPr>
              <a:t>értesíteni</a:t>
            </a:r>
            <a:r>
              <a:rPr sz="1900" spc="-25" dirty="0">
                <a:solidFill>
                  <a:srgbClr val="800000"/>
                </a:solidFill>
                <a:latin typeface="Calibri"/>
                <a:cs typeface="Calibri"/>
              </a:rPr>
              <a:t> </a:t>
            </a:r>
            <a:r>
              <a:rPr sz="1900" dirty="0">
                <a:solidFill>
                  <a:srgbClr val="800000"/>
                </a:solidFill>
                <a:latin typeface="Calibri"/>
                <a:cs typeface="Calibri"/>
              </a:rPr>
              <a:t>a</a:t>
            </a:r>
            <a:r>
              <a:rPr sz="1900" spc="-50" dirty="0">
                <a:solidFill>
                  <a:srgbClr val="800000"/>
                </a:solidFill>
                <a:latin typeface="Calibri"/>
                <a:cs typeface="Calibri"/>
              </a:rPr>
              <a:t> </a:t>
            </a:r>
            <a:r>
              <a:rPr sz="1900" spc="-20" dirty="0">
                <a:solidFill>
                  <a:srgbClr val="800000"/>
                </a:solidFill>
                <a:latin typeface="Calibri"/>
                <a:cs typeface="Calibri"/>
              </a:rPr>
              <a:t>TKK-</a:t>
            </a:r>
            <a:r>
              <a:rPr sz="1900" dirty="0">
                <a:solidFill>
                  <a:srgbClr val="800000"/>
                </a:solidFill>
                <a:latin typeface="Calibri"/>
                <a:cs typeface="Calibri"/>
              </a:rPr>
              <a:t>t</a:t>
            </a:r>
            <a:r>
              <a:rPr sz="1900" spc="-40" dirty="0">
                <a:solidFill>
                  <a:srgbClr val="800000"/>
                </a:solidFill>
                <a:latin typeface="Calibri"/>
                <a:cs typeface="Calibri"/>
              </a:rPr>
              <a:t> </a:t>
            </a:r>
            <a:r>
              <a:rPr lang="hu-HU" sz="1900" spc="-40" dirty="0">
                <a:solidFill>
                  <a:srgbClr val="800000"/>
                </a:solidFill>
                <a:latin typeface="Calibri"/>
                <a:cs typeface="Calibri"/>
              </a:rPr>
              <a:t>e-</a:t>
            </a:r>
            <a:r>
              <a:rPr sz="1900" dirty="0">
                <a:solidFill>
                  <a:srgbClr val="800000"/>
                </a:solidFill>
                <a:latin typeface="Calibri"/>
                <a:cs typeface="Calibri"/>
              </a:rPr>
              <a:t>m</a:t>
            </a:r>
            <a:r>
              <a:rPr lang="hu-HU" sz="1900" dirty="0" err="1">
                <a:solidFill>
                  <a:srgbClr val="800000"/>
                </a:solidFill>
                <a:latin typeface="Calibri"/>
                <a:cs typeface="Calibri"/>
              </a:rPr>
              <a:t>ai</a:t>
            </a:r>
            <a:r>
              <a:rPr sz="1900" dirty="0" err="1">
                <a:solidFill>
                  <a:srgbClr val="800000"/>
                </a:solidFill>
                <a:latin typeface="Calibri"/>
                <a:cs typeface="Calibri"/>
              </a:rPr>
              <a:t>lben</a:t>
            </a:r>
            <a:r>
              <a:rPr sz="1900" spc="-20" dirty="0">
                <a:solidFill>
                  <a:srgbClr val="800000"/>
                </a:solidFill>
                <a:latin typeface="Calibri"/>
                <a:cs typeface="Calibri"/>
              </a:rPr>
              <a:t> </a:t>
            </a:r>
            <a:r>
              <a:rPr sz="1900" dirty="0">
                <a:solidFill>
                  <a:srgbClr val="800000"/>
                </a:solidFill>
                <a:latin typeface="Calibri"/>
                <a:cs typeface="Calibri"/>
              </a:rPr>
              <a:t>a</a:t>
            </a:r>
            <a:r>
              <a:rPr sz="1900" spc="-55" dirty="0">
                <a:solidFill>
                  <a:srgbClr val="800000"/>
                </a:solidFill>
                <a:latin typeface="Calibri"/>
                <a:cs typeface="Calibri"/>
              </a:rPr>
              <a:t> </a:t>
            </a:r>
            <a:r>
              <a:rPr lang="hu-HU" sz="1900" u="sng" spc="-10" dirty="0" err="1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Calibri"/>
                <a:cs typeface="Calibri"/>
                <a:hlinkClick r:id="rId2"/>
              </a:rPr>
              <a:t>rtak.gyak</a:t>
            </a:r>
            <a:r>
              <a:rPr sz="1900" u="sng" spc="-10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Calibri"/>
                <a:cs typeface="Calibri"/>
                <a:hlinkClick r:id="rId2"/>
              </a:rPr>
              <a:t>@tkk.elte.hu</a:t>
            </a:r>
            <a:r>
              <a:rPr sz="1900" spc="-15" dirty="0">
                <a:solidFill>
                  <a:srgbClr val="0462C1"/>
                </a:solidFill>
                <a:latin typeface="Calibri"/>
                <a:cs typeface="Calibri"/>
              </a:rPr>
              <a:t> </a:t>
            </a:r>
            <a:r>
              <a:rPr sz="1900" dirty="0" err="1">
                <a:solidFill>
                  <a:srgbClr val="800000"/>
                </a:solidFill>
                <a:latin typeface="Calibri"/>
                <a:cs typeface="Calibri"/>
              </a:rPr>
              <a:t>címen</a:t>
            </a:r>
            <a:r>
              <a:rPr sz="1900" spc="-55" dirty="0">
                <a:solidFill>
                  <a:srgbClr val="800000"/>
                </a:solidFill>
                <a:latin typeface="Calibri"/>
                <a:cs typeface="Calibri"/>
              </a:rPr>
              <a:t> </a:t>
            </a:r>
            <a:r>
              <a:rPr sz="1900" spc="-50" dirty="0">
                <a:solidFill>
                  <a:srgbClr val="800000"/>
                </a:solidFill>
                <a:latin typeface="Calibri"/>
                <a:cs typeface="Calibri"/>
              </a:rPr>
              <a:t>a</a:t>
            </a:r>
            <a:r>
              <a:rPr lang="hu-HU" sz="1900" spc="-50" dirty="0">
                <a:solidFill>
                  <a:srgbClr val="800000"/>
                </a:solidFill>
                <a:latin typeface="Calibri"/>
                <a:cs typeface="Calibri"/>
              </a:rPr>
              <a:t> </a:t>
            </a:r>
            <a:r>
              <a:rPr sz="1900" b="1" spc="-10" dirty="0" err="1">
                <a:solidFill>
                  <a:srgbClr val="800000"/>
                </a:solidFill>
                <a:latin typeface="Calibri"/>
                <a:cs typeface="Calibri"/>
              </a:rPr>
              <a:t>változásbejelentő</a:t>
            </a:r>
            <a:r>
              <a:rPr sz="1900" b="1" spc="-10" dirty="0">
                <a:solidFill>
                  <a:srgbClr val="800000"/>
                </a:solidFill>
                <a:latin typeface="Calibri"/>
                <a:cs typeface="Calibri"/>
              </a:rPr>
              <a:t> </a:t>
            </a:r>
            <a:r>
              <a:rPr sz="1900" spc="-10" dirty="0">
                <a:solidFill>
                  <a:srgbClr val="800000"/>
                </a:solidFill>
                <a:latin typeface="Calibri"/>
                <a:cs typeface="Calibri"/>
              </a:rPr>
              <a:t>kitöltésével.</a:t>
            </a:r>
            <a:r>
              <a:rPr sz="1900" spc="-5" dirty="0">
                <a:solidFill>
                  <a:srgbClr val="800000"/>
                </a:solidFill>
                <a:latin typeface="Calibri"/>
                <a:cs typeface="Calibri"/>
              </a:rPr>
              <a:t> </a:t>
            </a:r>
            <a:r>
              <a:rPr sz="1900" dirty="0">
                <a:solidFill>
                  <a:srgbClr val="800000"/>
                </a:solidFill>
                <a:latin typeface="Calibri"/>
                <a:cs typeface="Calibri"/>
              </a:rPr>
              <a:t>Csak</a:t>
            </a:r>
            <a:r>
              <a:rPr sz="1900" spc="-50" dirty="0">
                <a:solidFill>
                  <a:srgbClr val="800000"/>
                </a:solidFill>
                <a:latin typeface="Calibri"/>
                <a:cs typeface="Calibri"/>
              </a:rPr>
              <a:t> </a:t>
            </a:r>
            <a:r>
              <a:rPr sz="1900" dirty="0">
                <a:solidFill>
                  <a:srgbClr val="800000"/>
                </a:solidFill>
                <a:latin typeface="Calibri"/>
                <a:cs typeface="Calibri"/>
              </a:rPr>
              <a:t>az</a:t>
            </a:r>
            <a:r>
              <a:rPr sz="1900" spc="-50" dirty="0">
                <a:solidFill>
                  <a:srgbClr val="800000"/>
                </a:solidFill>
                <a:latin typeface="Calibri"/>
                <a:cs typeface="Calibri"/>
              </a:rPr>
              <a:t> </a:t>
            </a:r>
            <a:r>
              <a:rPr sz="1900" spc="-10" dirty="0">
                <a:solidFill>
                  <a:srgbClr val="800000"/>
                </a:solidFill>
                <a:latin typeface="Calibri"/>
                <a:cs typeface="Calibri"/>
              </a:rPr>
              <a:t>iskola</a:t>
            </a:r>
            <a:r>
              <a:rPr sz="1900" spc="-40" dirty="0">
                <a:solidFill>
                  <a:srgbClr val="800000"/>
                </a:solidFill>
                <a:latin typeface="Calibri"/>
                <a:cs typeface="Calibri"/>
              </a:rPr>
              <a:t> </a:t>
            </a:r>
            <a:r>
              <a:rPr sz="1900" spc="-20" dirty="0">
                <a:solidFill>
                  <a:srgbClr val="800000"/>
                </a:solidFill>
                <a:latin typeface="Calibri"/>
                <a:cs typeface="Calibri"/>
              </a:rPr>
              <a:t>vezetése</a:t>
            </a:r>
            <a:r>
              <a:rPr sz="1900" spc="-15" dirty="0">
                <a:solidFill>
                  <a:srgbClr val="800000"/>
                </a:solidFill>
                <a:latin typeface="Calibri"/>
                <a:cs typeface="Calibri"/>
              </a:rPr>
              <a:t> </a:t>
            </a:r>
            <a:r>
              <a:rPr sz="1900" dirty="0">
                <a:solidFill>
                  <a:srgbClr val="800000"/>
                </a:solidFill>
                <a:latin typeface="Calibri"/>
                <a:cs typeface="Calibri"/>
              </a:rPr>
              <a:t>vagy</a:t>
            </a:r>
            <a:r>
              <a:rPr sz="1900" spc="-30" dirty="0">
                <a:solidFill>
                  <a:srgbClr val="800000"/>
                </a:solidFill>
                <a:latin typeface="Calibri"/>
                <a:cs typeface="Calibri"/>
              </a:rPr>
              <a:t> </a:t>
            </a:r>
            <a:r>
              <a:rPr sz="1900" dirty="0">
                <a:solidFill>
                  <a:srgbClr val="800000"/>
                </a:solidFill>
                <a:latin typeface="Calibri"/>
                <a:cs typeface="Calibri"/>
              </a:rPr>
              <a:t>a</a:t>
            </a:r>
            <a:r>
              <a:rPr sz="1900" spc="-45" dirty="0">
                <a:solidFill>
                  <a:srgbClr val="800000"/>
                </a:solidFill>
                <a:latin typeface="Calibri"/>
                <a:cs typeface="Calibri"/>
              </a:rPr>
              <a:t> </a:t>
            </a:r>
            <a:r>
              <a:rPr sz="1900" spc="-20" dirty="0">
                <a:solidFill>
                  <a:srgbClr val="800000"/>
                </a:solidFill>
                <a:latin typeface="Calibri"/>
                <a:cs typeface="Calibri"/>
              </a:rPr>
              <a:t>kapcsolattartó</a:t>
            </a:r>
            <a:r>
              <a:rPr sz="1900" spc="-50" dirty="0">
                <a:solidFill>
                  <a:srgbClr val="800000"/>
                </a:solidFill>
                <a:latin typeface="Calibri"/>
                <a:cs typeface="Calibri"/>
              </a:rPr>
              <a:t> </a:t>
            </a:r>
            <a:r>
              <a:rPr sz="1900" dirty="0">
                <a:solidFill>
                  <a:srgbClr val="800000"/>
                </a:solidFill>
                <a:latin typeface="Calibri"/>
                <a:cs typeface="Calibri"/>
              </a:rPr>
              <a:t>töltheti</a:t>
            </a:r>
            <a:r>
              <a:rPr sz="1900" spc="-15" dirty="0">
                <a:solidFill>
                  <a:srgbClr val="800000"/>
                </a:solidFill>
                <a:latin typeface="Calibri"/>
                <a:cs typeface="Calibri"/>
              </a:rPr>
              <a:t> </a:t>
            </a:r>
            <a:r>
              <a:rPr sz="1900" dirty="0">
                <a:solidFill>
                  <a:srgbClr val="800000"/>
                </a:solidFill>
                <a:latin typeface="Calibri"/>
                <a:cs typeface="Calibri"/>
              </a:rPr>
              <a:t>ki</a:t>
            </a:r>
            <a:r>
              <a:rPr sz="1900" spc="-55" dirty="0">
                <a:solidFill>
                  <a:srgbClr val="800000"/>
                </a:solidFill>
                <a:latin typeface="Calibri"/>
                <a:cs typeface="Calibri"/>
              </a:rPr>
              <a:t> </a:t>
            </a:r>
            <a:r>
              <a:rPr sz="1900" dirty="0">
                <a:solidFill>
                  <a:srgbClr val="800000"/>
                </a:solidFill>
                <a:latin typeface="Calibri"/>
                <a:cs typeface="Calibri"/>
              </a:rPr>
              <a:t>a</a:t>
            </a:r>
            <a:r>
              <a:rPr sz="1900" spc="-45" dirty="0">
                <a:solidFill>
                  <a:srgbClr val="800000"/>
                </a:solidFill>
                <a:latin typeface="Calibri"/>
                <a:cs typeface="Calibri"/>
              </a:rPr>
              <a:t> </a:t>
            </a:r>
            <a:r>
              <a:rPr sz="1900" spc="-10" dirty="0">
                <a:solidFill>
                  <a:srgbClr val="800000"/>
                </a:solidFill>
                <a:latin typeface="Calibri"/>
                <a:cs typeface="Calibri"/>
              </a:rPr>
              <a:t>változásbejelentőt! Letölthető</a:t>
            </a:r>
            <a:r>
              <a:rPr sz="1900" spc="-55" dirty="0">
                <a:solidFill>
                  <a:srgbClr val="800000"/>
                </a:solidFill>
                <a:latin typeface="Calibri"/>
                <a:cs typeface="Calibri"/>
              </a:rPr>
              <a:t> </a:t>
            </a:r>
            <a:r>
              <a:rPr sz="1900" dirty="0">
                <a:solidFill>
                  <a:srgbClr val="800000"/>
                </a:solidFill>
                <a:latin typeface="Calibri"/>
                <a:cs typeface="Calibri"/>
              </a:rPr>
              <a:t>a</a:t>
            </a:r>
            <a:r>
              <a:rPr sz="1900" spc="-75" dirty="0">
                <a:solidFill>
                  <a:srgbClr val="800000"/>
                </a:solidFill>
                <a:latin typeface="Calibri"/>
                <a:cs typeface="Calibri"/>
              </a:rPr>
              <a:t> </a:t>
            </a:r>
            <a:r>
              <a:rPr sz="1900" dirty="0" err="1">
                <a:solidFill>
                  <a:srgbClr val="800000"/>
                </a:solidFill>
                <a:latin typeface="Calibri"/>
                <a:cs typeface="Calibri"/>
              </a:rPr>
              <a:t>honlapról</a:t>
            </a:r>
            <a:r>
              <a:rPr sz="1900" dirty="0">
                <a:solidFill>
                  <a:srgbClr val="800000"/>
                </a:solidFill>
                <a:latin typeface="Calibri"/>
                <a:cs typeface="Calibri"/>
              </a:rPr>
              <a:t>:</a:t>
            </a:r>
            <a:r>
              <a:rPr lang="hu-HU" sz="1900" dirty="0">
                <a:solidFill>
                  <a:srgbClr val="800000"/>
                </a:solidFill>
                <a:latin typeface="Calibri"/>
                <a:cs typeface="Calibri"/>
              </a:rPr>
              <a:t> https://tkk.elte.hu/osszefuggo_egyeni_iskolai_gyakorlat_rtak</a:t>
            </a:r>
            <a:endParaRPr sz="1900" dirty="0">
              <a:latin typeface="Calibri"/>
              <a:cs typeface="Calibri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756615" y="215265"/>
            <a:ext cx="10770539" cy="712067"/>
          </a:xfrm>
          <a:prstGeom prst="rect">
            <a:avLst/>
          </a:prstGeom>
        </p:spPr>
        <p:txBody>
          <a:bodyPr vert="horz" wrap="square" lIns="0" tIns="217500" rIns="0" bIns="0" rtlCol="0">
            <a:spAutoFit/>
          </a:bodyPr>
          <a:lstStyle/>
          <a:p>
            <a:pPr marL="172720">
              <a:lnSpc>
                <a:spcPct val="100000"/>
              </a:lnSpc>
              <a:spcBef>
                <a:spcPts val="100"/>
              </a:spcBef>
            </a:pPr>
            <a:r>
              <a:rPr sz="3200" dirty="0"/>
              <a:t>SZERZŐDÉSKÖTÉS</a:t>
            </a:r>
            <a:r>
              <a:rPr sz="3200" spc="-150" dirty="0"/>
              <a:t> </a:t>
            </a:r>
            <a:r>
              <a:rPr sz="3200" dirty="0"/>
              <a:t>A</a:t>
            </a:r>
            <a:r>
              <a:rPr sz="3200" spc="-135" dirty="0"/>
              <a:t> </a:t>
            </a:r>
            <a:r>
              <a:rPr sz="3200" dirty="0"/>
              <a:t>KÜLSŐ</a:t>
            </a:r>
            <a:r>
              <a:rPr sz="3200" spc="-5" dirty="0"/>
              <a:t> </a:t>
            </a:r>
            <a:r>
              <a:rPr sz="3200" spc="-20" dirty="0"/>
              <a:t>TANÁROKKAL</a:t>
            </a:r>
          </a:p>
        </p:txBody>
      </p:sp>
      <p:sp>
        <p:nvSpPr>
          <p:cNvPr id="4" name="object 4"/>
          <p:cNvSpPr/>
          <p:nvPr/>
        </p:nvSpPr>
        <p:spPr>
          <a:xfrm>
            <a:off x="838200" y="1144524"/>
            <a:ext cx="10676255" cy="0"/>
          </a:xfrm>
          <a:custGeom>
            <a:avLst/>
            <a:gdLst/>
            <a:ahLst/>
            <a:cxnLst/>
            <a:rect l="l" t="t" r="r" b="b"/>
            <a:pathLst>
              <a:path w="10676255">
                <a:moveTo>
                  <a:pt x="0" y="0"/>
                </a:moveTo>
                <a:lnTo>
                  <a:pt x="10676128" y="0"/>
                </a:lnTo>
              </a:path>
            </a:pathLst>
          </a:custGeom>
          <a:ln w="9525">
            <a:solidFill>
              <a:srgbClr val="00285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74267" y="1557273"/>
            <a:ext cx="9123680" cy="36842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83565" indent="-570865">
              <a:lnSpc>
                <a:spcPct val="100000"/>
              </a:lnSpc>
              <a:spcBef>
                <a:spcPts val="100"/>
              </a:spcBef>
              <a:buFont typeface="Arial"/>
              <a:buChar char="•"/>
              <a:tabLst>
                <a:tab pos="583565" algn="l"/>
                <a:tab pos="584200" algn="l"/>
              </a:tabLst>
            </a:pPr>
            <a:r>
              <a:rPr sz="2400" dirty="0">
                <a:latin typeface="Calibri"/>
                <a:cs typeface="Calibri"/>
              </a:rPr>
              <a:t>Bekapcsolódás</a:t>
            </a:r>
            <a:r>
              <a:rPr sz="2400" spc="-10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</a:t>
            </a:r>
            <a:r>
              <a:rPr sz="2400" spc="-6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partneriskolai</a:t>
            </a:r>
            <a:r>
              <a:rPr sz="2400" spc="-7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hálózatba</a:t>
            </a:r>
            <a:endParaRPr sz="2400">
              <a:latin typeface="Calibri"/>
              <a:cs typeface="Calibri"/>
            </a:endParaRPr>
          </a:p>
          <a:p>
            <a:pPr marL="583565" indent="-570865">
              <a:lnSpc>
                <a:spcPct val="100000"/>
              </a:lnSpc>
              <a:buFont typeface="Arial"/>
              <a:buChar char="•"/>
              <a:tabLst>
                <a:tab pos="583565" algn="l"/>
                <a:tab pos="584200" algn="l"/>
              </a:tabLst>
            </a:pPr>
            <a:r>
              <a:rPr sz="2400" dirty="0">
                <a:latin typeface="Calibri"/>
                <a:cs typeface="Calibri"/>
              </a:rPr>
              <a:t>Szakmai</a:t>
            </a:r>
            <a:r>
              <a:rPr sz="2400" spc="-7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együttműködés</a:t>
            </a:r>
            <a:r>
              <a:rPr sz="2400" spc="-6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lehetősége</a:t>
            </a:r>
            <a:r>
              <a:rPr sz="2400" spc="-4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projektekben</a:t>
            </a:r>
            <a:endParaRPr sz="2400">
              <a:latin typeface="Calibri"/>
              <a:cs typeface="Calibri"/>
            </a:endParaRPr>
          </a:p>
          <a:p>
            <a:pPr marL="583565" indent="-570865">
              <a:lnSpc>
                <a:spcPct val="100000"/>
              </a:lnSpc>
              <a:buFont typeface="Arial"/>
              <a:buChar char="•"/>
              <a:tabLst>
                <a:tab pos="583565" algn="l"/>
                <a:tab pos="584200" algn="l"/>
              </a:tabLst>
            </a:pPr>
            <a:r>
              <a:rPr sz="2400" spc="-10" dirty="0">
                <a:latin typeface="Calibri"/>
                <a:cs typeface="Calibri"/>
              </a:rPr>
              <a:t>Partneriskolai</a:t>
            </a:r>
            <a:r>
              <a:rPr sz="2400" spc="-10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pedagógusok</a:t>
            </a:r>
            <a:r>
              <a:rPr sz="2400" spc="-5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részvétele</a:t>
            </a:r>
            <a:r>
              <a:rPr sz="2400" spc="-4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szakmai</a:t>
            </a:r>
            <a:r>
              <a:rPr sz="2400" spc="-7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programokon</a:t>
            </a:r>
            <a:endParaRPr sz="2400">
              <a:latin typeface="Calibri"/>
              <a:cs typeface="Calibri"/>
            </a:endParaRPr>
          </a:p>
          <a:p>
            <a:pPr marL="583565" indent="-570865">
              <a:lnSpc>
                <a:spcPct val="100000"/>
              </a:lnSpc>
              <a:buFont typeface="Arial"/>
              <a:buChar char="•"/>
              <a:tabLst>
                <a:tab pos="583565" algn="l"/>
                <a:tab pos="584200" algn="l"/>
              </a:tabLst>
            </a:pPr>
            <a:r>
              <a:rPr sz="2400" dirty="0">
                <a:latin typeface="Calibri"/>
                <a:cs typeface="Calibri"/>
              </a:rPr>
              <a:t>Szakmai</a:t>
            </a:r>
            <a:r>
              <a:rPr sz="2400" spc="-5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kapcsolatok</a:t>
            </a:r>
            <a:r>
              <a:rPr sz="2400" spc="-5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az</a:t>
            </a:r>
            <a:r>
              <a:rPr sz="2400" spc="-3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egyetemi</a:t>
            </a:r>
            <a:r>
              <a:rPr sz="2400" spc="-5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oktatókkal</a:t>
            </a:r>
            <a:endParaRPr sz="2400">
              <a:latin typeface="Calibri"/>
              <a:cs typeface="Calibri"/>
            </a:endParaRPr>
          </a:p>
          <a:p>
            <a:pPr marL="583565" indent="-570865">
              <a:lnSpc>
                <a:spcPct val="100000"/>
              </a:lnSpc>
              <a:buFont typeface="Arial"/>
              <a:buChar char="•"/>
              <a:tabLst>
                <a:tab pos="583565" algn="l"/>
                <a:tab pos="584200" algn="l"/>
              </a:tabLst>
            </a:pPr>
            <a:r>
              <a:rPr sz="2400" dirty="0">
                <a:latin typeface="Calibri"/>
                <a:cs typeface="Calibri"/>
              </a:rPr>
              <a:t>Online</a:t>
            </a:r>
            <a:r>
              <a:rPr sz="2400" spc="-2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tanári</a:t>
            </a:r>
            <a:r>
              <a:rPr sz="2400" spc="-3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műhelyek</a:t>
            </a:r>
            <a:endParaRPr sz="2400">
              <a:latin typeface="Calibri"/>
              <a:cs typeface="Calibri"/>
            </a:endParaRPr>
          </a:p>
          <a:p>
            <a:pPr marL="583565" indent="-570865">
              <a:lnSpc>
                <a:spcPct val="100000"/>
              </a:lnSpc>
              <a:buFont typeface="Arial"/>
              <a:buChar char="•"/>
              <a:tabLst>
                <a:tab pos="583565" algn="l"/>
                <a:tab pos="584200" algn="l"/>
              </a:tabLst>
            </a:pPr>
            <a:r>
              <a:rPr sz="2400" spc="-10" dirty="0">
                <a:latin typeface="Calibri"/>
                <a:cs typeface="Calibri"/>
              </a:rPr>
              <a:t>Mentorképzések</a:t>
            </a:r>
            <a:endParaRPr sz="2400">
              <a:latin typeface="Calibri"/>
              <a:cs typeface="Calibri"/>
            </a:endParaRPr>
          </a:p>
          <a:p>
            <a:pPr marL="583565" indent="-570865">
              <a:lnSpc>
                <a:spcPct val="100000"/>
              </a:lnSpc>
              <a:buFont typeface="Arial"/>
              <a:buChar char="•"/>
              <a:tabLst>
                <a:tab pos="583565" algn="l"/>
                <a:tab pos="584200" algn="l"/>
              </a:tabLst>
            </a:pPr>
            <a:r>
              <a:rPr sz="2400" dirty="0">
                <a:latin typeface="Calibri"/>
                <a:cs typeface="Calibri"/>
              </a:rPr>
              <a:t>Új</a:t>
            </a:r>
            <a:r>
              <a:rPr sz="2400" spc="-5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kutatási</a:t>
            </a:r>
            <a:r>
              <a:rPr sz="2400" spc="-6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eredmények,</a:t>
            </a:r>
            <a:r>
              <a:rPr sz="2400" spc="-4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új</a:t>
            </a:r>
            <a:r>
              <a:rPr sz="2400" spc="-3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módszertanok</a:t>
            </a:r>
            <a:r>
              <a:rPr sz="2400" spc="-6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megismerése</a:t>
            </a:r>
            <a:endParaRPr sz="2400">
              <a:latin typeface="Calibri"/>
              <a:cs typeface="Calibri"/>
            </a:endParaRPr>
          </a:p>
          <a:p>
            <a:pPr marL="583565" indent="-570865">
              <a:lnSpc>
                <a:spcPct val="100000"/>
              </a:lnSpc>
              <a:spcBef>
                <a:spcPts val="5"/>
              </a:spcBef>
              <a:buFont typeface="Arial"/>
              <a:buChar char="•"/>
              <a:tabLst>
                <a:tab pos="583565" algn="l"/>
                <a:tab pos="584200" algn="l"/>
              </a:tabLst>
            </a:pPr>
            <a:r>
              <a:rPr sz="2400" spc="-10" dirty="0">
                <a:latin typeface="Calibri"/>
                <a:cs typeface="Calibri"/>
              </a:rPr>
              <a:t>Partneriskolai</a:t>
            </a:r>
            <a:r>
              <a:rPr sz="2400" spc="-7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tábla</a:t>
            </a:r>
            <a:r>
              <a:rPr sz="2400" spc="-4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az</a:t>
            </a:r>
            <a:r>
              <a:rPr sz="2400" spc="-4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intézmény</a:t>
            </a:r>
            <a:r>
              <a:rPr sz="2400" spc="-4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épületére</a:t>
            </a:r>
            <a:endParaRPr sz="2400">
              <a:latin typeface="Calibri"/>
              <a:cs typeface="Calibri"/>
            </a:endParaRPr>
          </a:p>
          <a:p>
            <a:pPr marL="583565" indent="-570865">
              <a:lnSpc>
                <a:spcPct val="100000"/>
              </a:lnSpc>
              <a:buFont typeface="Arial"/>
              <a:buChar char="•"/>
              <a:tabLst>
                <a:tab pos="583565" algn="l"/>
                <a:tab pos="584200" algn="l"/>
              </a:tabLst>
            </a:pPr>
            <a:r>
              <a:rPr sz="2400" dirty="0">
                <a:latin typeface="Calibri"/>
                <a:cs typeface="Calibri"/>
              </a:rPr>
              <a:t>Díjak,</a:t>
            </a:r>
            <a:r>
              <a:rPr sz="2400" spc="-6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oklevelek</a:t>
            </a:r>
            <a:r>
              <a:rPr sz="2400" spc="-5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</a:t>
            </a:r>
            <a:r>
              <a:rPr sz="2400" spc="-6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partneriskolák,</a:t>
            </a:r>
            <a:r>
              <a:rPr sz="2400" spc="-7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</a:t>
            </a:r>
            <a:r>
              <a:rPr sz="2400" spc="-6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mentorok,</a:t>
            </a:r>
            <a:r>
              <a:rPr sz="2400" spc="-7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vezetőtanárok</a:t>
            </a:r>
            <a:r>
              <a:rPr sz="2400" spc="-7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számára</a:t>
            </a:r>
            <a:endParaRPr sz="2400">
              <a:latin typeface="Calibri"/>
              <a:cs typeface="Calibri"/>
            </a:endParaRPr>
          </a:p>
          <a:p>
            <a:pPr marL="583565" indent="-570865">
              <a:lnSpc>
                <a:spcPct val="100000"/>
              </a:lnSpc>
              <a:buFont typeface="Arial"/>
              <a:buChar char="•"/>
              <a:tabLst>
                <a:tab pos="583565" algn="l"/>
                <a:tab pos="584200" algn="l"/>
              </a:tabLst>
            </a:pPr>
            <a:r>
              <a:rPr sz="2400" dirty="0">
                <a:latin typeface="Calibri"/>
                <a:cs typeface="Calibri"/>
              </a:rPr>
              <a:t>A</a:t>
            </a:r>
            <a:r>
              <a:rPr sz="2400" spc="-6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tantestület</a:t>
            </a:r>
            <a:r>
              <a:rPr sz="2400" spc="-6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bővítése</a:t>
            </a:r>
            <a:r>
              <a:rPr sz="2400" spc="-2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fiatal</a:t>
            </a:r>
            <a:r>
              <a:rPr sz="2400" spc="-4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tanárokkal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99263" rIns="0" bIns="0" rtlCol="0">
            <a:spAutoFit/>
          </a:bodyPr>
          <a:lstStyle/>
          <a:p>
            <a:pPr marL="43180">
              <a:lnSpc>
                <a:spcPct val="100000"/>
              </a:lnSpc>
              <a:spcBef>
                <a:spcPts val="100"/>
              </a:spcBef>
            </a:pPr>
            <a:r>
              <a:rPr dirty="0"/>
              <a:t>A</a:t>
            </a:r>
            <a:r>
              <a:rPr spc="-200" dirty="0"/>
              <a:t> </a:t>
            </a:r>
            <a:r>
              <a:rPr spc="-10" dirty="0"/>
              <a:t>PARTNERISKOLÁK</a:t>
            </a:r>
            <a:r>
              <a:rPr spc="-85" dirty="0"/>
              <a:t> </a:t>
            </a:r>
            <a:r>
              <a:rPr spc="-10" dirty="0"/>
              <a:t>LEHETŐSÉGEI</a:t>
            </a:r>
          </a:p>
        </p:txBody>
      </p:sp>
      <p:sp>
        <p:nvSpPr>
          <p:cNvPr id="4" name="object 4"/>
          <p:cNvSpPr/>
          <p:nvPr/>
        </p:nvSpPr>
        <p:spPr>
          <a:xfrm>
            <a:off x="838200" y="1144524"/>
            <a:ext cx="10676255" cy="0"/>
          </a:xfrm>
          <a:custGeom>
            <a:avLst/>
            <a:gdLst/>
            <a:ahLst/>
            <a:cxnLst/>
            <a:rect l="l" t="t" r="r" b="b"/>
            <a:pathLst>
              <a:path w="10676255">
                <a:moveTo>
                  <a:pt x="0" y="0"/>
                </a:moveTo>
                <a:lnTo>
                  <a:pt x="10676128" y="0"/>
                </a:lnTo>
              </a:path>
            </a:pathLst>
          </a:custGeom>
          <a:ln w="9525">
            <a:solidFill>
              <a:srgbClr val="00285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0474452" y="4497449"/>
            <a:ext cx="1158184" cy="1276986"/>
          </a:xfrm>
          <a:prstGeom prst="rect">
            <a:avLst/>
          </a:prstGeom>
        </p:spPr>
      </p:pic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62152" y="1552447"/>
            <a:ext cx="9719310" cy="19832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583565" indent="-570865">
              <a:lnSpc>
                <a:spcPct val="100000"/>
              </a:lnSpc>
              <a:spcBef>
                <a:spcPts val="105"/>
              </a:spcBef>
              <a:buFont typeface="Arial"/>
              <a:buChar char="•"/>
              <a:tabLst>
                <a:tab pos="583565" algn="l"/>
                <a:tab pos="584200" algn="l"/>
              </a:tabLst>
            </a:pPr>
            <a:r>
              <a:rPr sz="3200" dirty="0">
                <a:latin typeface="Calibri"/>
                <a:cs typeface="Calibri"/>
              </a:rPr>
              <a:t>A</a:t>
            </a:r>
            <a:r>
              <a:rPr sz="3200" spc="-5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mentornál,</a:t>
            </a:r>
            <a:r>
              <a:rPr sz="3200" spc="-45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vezetőtanárnál</a:t>
            </a:r>
            <a:endParaRPr sz="3200" dirty="0">
              <a:latin typeface="Calibri"/>
              <a:cs typeface="Calibri"/>
            </a:endParaRPr>
          </a:p>
          <a:p>
            <a:pPr marL="583565" indent="-570865">
              <a:lnSpc>
                <a:spcPct val="100000"/>
              </a:lnSpc>
              <a:buFont typeface="Arial"/>
              <a:buChar char="•"/>
              <a:tabLst>
                <a:tab pos="583565" algn="l"/>
                <a:tab pos="584200" algn="l"/>
              </a:tabLst>
            </a:pPr>
            <a:r>
              <a:rPr sz="3200" dirty="0">
                <a:latin typeface="Calibri"/>
                <a:cs typeface="Calibri"/>
              </a:rPr>
              <a:t>Az</a:t>
            </a:r>
            <a:r>
              <a:rPr sz="3200" spc="-25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iskolában</a:t>
            </a:r>
            <a:endParaRPr sz="3200" dirty="0">
              <a:latin typeface="Calibri"/>
              <a:cs typeface="Calibri"/>
            </a:endParaRPr>
          </a:p>
          <a:p>
            <a:pPr marL="583565" indent="-570865">
              <a:lnSpc>
                <a:spcPct val="100000"/>
              </a:lnSpc>
              <a:buFont typeface="Arial"/>
              <a:buChar char="•"/>
              <a:tabLst>
                <a:tab pos="583565" algn="l"/>
                <a:tab pos="584200" algn="l"/>
              </a:tabLst>
            </a:pPr>
            <a:r>
              <a:rPr sz="3200" dirty="0">
                <a:latin typeface="Calibri"/>
                <a:cs typeface="Calibri"/>
              </a:rPr>
              <a:t>A</a:t>
            </a:r>
            <a:r>
              <a:rPr sz="3200" spc="-75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szakmódszertanos</a:t>
            </a:r>
            <a:r>
              <a:rPr sz="3200" spc="-75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oktatónál</a:t>
            </a:r>
            <a:endParaRPr sz="3200" dirty="0">
              <a:latin typeface="Calibri"/>
              <a:cs typeface="Calibri"/>
            </a:endParaRPr>
          </a:p>
          <a:p>
            <a:pPr marL="583565" indent="-570865">
              <a:lnSpc>
                <a:spcPct val="100000"/>
              </a:lnSpc>
              <a:buFont typeface="Arial"/>
              <a:buChar char="•"/>
              <a:tabLst>
                <a:tab pos="583565" algn="l"/>
                <a:tab pos="584200" algn="l"/>
              </a:tabLst>
            </a:pPr>
            <a:r>
              <a:rPr sz="3200" dirty="0">
                <a:latin typeface="Calibri"/>
                <a:cs typeface="Calibri"/>
              </a:rPr>
              <a:t>A</a:t>
            </a:r>
            <a:r>
              <a:rPr sz="3200" spc="-100" dirty="0">
                <a:latin typeface="Calibri"/>
                <a:cs typeface="Calibri"/>
              </a:rPr>
              <a:t> </a:t>
            </a:r>
            <a:r>
              <a:rPr sz="3200" spc="-40" dirty="0">
                <a:latin typeface="Calibri"/>
                <a:cs typeface="Calibri"/>
              </a:rPr>
              <a:t>Tanárképző</a:t>
            </a:r>
            <a:r>
              <a:rPr sz="3200" spc="-8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Központban:</a:t>
            </a:r>
            <a:r>
              <a:rPr sz="3200" spc="-65" dirty="0">
                <a:latin typeface="Calibri"/>
                <a:cs typeface="Calibri"/>
              </a:rPr>
              <a:t> </a:t>
            </a:r>
            <a:r>
              <a:rPr lang="hu-HU" sz="3200" u="sng" spc="-10" dirty="0" err="1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Calibri"/>
                <a:cs typeface="Calibri"/>
                <a:hlinkClick r:id="rId2"/>
              </a:rPr>
              <a:t>rtak.gyak</a:t>
            </a:r>
            <a:r>
              <a:rPr sz="3200" u="sng" spc="-10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Calibri"/>
                <a:cs typeface="Calibri"/>
                <a:hlinkClick r:id="rId2"/>
              </a:rPr>
              <a:t>@tkk.elte.hu</a:t>
            </a:r>
            <a:endParaRPr sz="3200" dirty="0">
              <a:latin typeface="Calibri"/>
              <a:cs typeface="Calibri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217500" rIns="0" bIns="0" rtlCol="0">
            <a:spAutoFit/>
          </a:bodyPr>
          <a:lstStyle/>
          <a:p>
            <a:pPr marL="172720">
              <a:lnSpc>
                <a:spcPct val="100000"/>
              </a:lnSpc>
              <a:spcBef>
                <a:spcPts val="100"/>
              </a:spcBef>
            </a:pPr>
            <a:r>
              <a:rPr dirty="0"/>
              <a:t>A</a:t>
            </a:r>
            <a:r>
              <a:rPr spc="-240" dirty="0"/>
              <a:t> </a:t>
            </a:r>
            <a:r>
              <a:rPr spc="-10" dirty="0"/>
              <a:t>HALLGATÓ</a:t>
            </a:r>
            <a:r>
              <a:rPr spc="-110" dirty="0"/>
              <a:t> </a:t>
            </a:r>
            <a:r>
              <a:rPr spc="-10" dirty="0"/>
              <a:t>SEGÍTSÉGKÉRÉSE</a:t>
            </a:r>
          </a:p>
        </p:txBody>
      </p:sp>
      <p:sp>
        <p:nvSpPr>
          <p:cNvPr id="4" name="object 4"/>
          <p:cNvSpPr/>
          <p:nvPr/>
        </p:nvSpPr>
        <p:spPr>
          <a:xfrm>
            <a:off x="838200" y="1144524"/>
            <a:ext cx="10676255" cy="0"/>
          </a:xfrm>
          <a:custGeom>
            <a:avLst/>
            <a:gdLst/>
            <a:ahLst/>
            <a:cxnLst/>
            <a:rect l="l" t="t" r="r" b="b"/>
            <a:pathLst>
              <a:path w="10676255">
                <a:moveTo>
                  <a:pt x="0" y="0"/>
                </a:moveTo>
                <a:lnTo>
                  <a:pt x="10676128" y="0"/>
                </a:lnTo>
              </a:path>
            </a:pathLst>
          </a:custGeom>
          <a:ln w="9525">
            <a:solidFill>
              <a:srgbClr val="00285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5" name="object 5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9867900" y="4346447"/>
            <a:ext cx="1388363" cy="1557290"/>
          </a:xfrm>
          <a:prstGeom prst="rect">
            <a:avLst/>
          </a:prstGeom>
        </p:spPr>
      </p:pic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62152" y="1535125"/>
            <a:ext cx="9546590" cy="396582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4965" indent="-342265">
              <a:lnSpc>
                <a:spcPct val="100000"/>
              </a:lnSpc>
              <a:spcBef>
                <a:spcPts val="10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dirty="0">
                <a:latin typeface="Calibri"/>
                <a:cs typeface="Calibri"/>
              </a:rPr>
              <a:t>Honlap:</a:t>
            </a:r>
            <a:r>
              <a:rPr sz="3200" spc="-20" dirty="0">
                <a:latin typeface="Calibri"/>
                <a:cs typeface="Calibri"/>
              </a:rPr>
              <a:t> </a:t>
            </a:r>
            <a:r>
              <a:rPr sz="3200" u="sng" spc="-10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Calibri"/>
                <a:cs typeface="Calibri"/>
                <a:hlinkClick r:id="rId2"/>
              </a:rPr>
              <a:t>http://tkk.elte.hu/</a:t>
            </a:r>
            <a:endParaRPr lang="hu-HU" sz="3200" u="sng" spc="-10" dirty="0">
              <a:solidFill>
                <a:srgbClr val="0462C1"/>
              </a:solidFill>
              <a:uFill>
                <a:solidFill>
                  <a:srgbClr val="0462C1"/>
                </a:solidFill>
              </a:uFill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354965" algn="l"/>
                <a:tab pos="355600" algn="l"/>
              </a:tabLst>
            </a:pPr>
            <a:endParaRPr sz="3200" dirty="0">
              <a:latin typeface="Calibri"/>
              <a:cs typeface="Calibri"/>
            </a:endParaRPr>
          </a:p>
          <a:p>
            <a:pPr marL="354965" indent="-342265">
              <a:lnSpc>
                <a:spcPct val="10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dirty="0">
                <a:latin typeface="Calibri"/>
                <a:cs typeface="Calibri"/>
              </a:rPr>
              <a:t>Cím:</a:t>
            </a:r>
            <a:r>
              <a:rPr sz="3200" spc="-2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1118</a:t>
            </a:r>
            <a:r>
              <a:rPr sz="3200" spc="-2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Budapest,</a:t>
            </a:r>
            <a:r>
              <a:rPr sz="3200" spc="-1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Ménesi</a:t>
            </a:r>
            <a:r>
              <a:rPr sz="3200" spc="-4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út</a:t>
            </a:r>
            <a:r>
              <a:rPr sz="3200" spc="-3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11–13., fszt.</a:t>
            </a:r>
            <a:r>
              <a:rPr sz="3200" spc="-35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22–24.</a:t>
            </a:r>
            <a:endParaRPr lang="hu-HU" sz="3200" spc="-10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tabLst>
                <a:tab pos="354965" algn="l"/>
                <a:tab pos="355600" algn="l"/>
              </a:tabLst>
            </a:pPr>
            <a:endParaRPr sz="3200" dirty="0">
              <a:latin typeface="Calibri"/>
              <a:cs typeface="Calibri"/>
            </a:endParaRPr>
          </a:p>
          <a:p>
            <a:pPr marL="354965" indent="-342265">
              <a:lnSpc>
                <a:spcPct val="10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10" dirty="0">
                <a:latin typeface="Calibri"/>
                <a:cs typeface="Calibri"/>
              </a:rPr>
              <a:t>Munkatársak</a:t>
            </a:r>
            <a:r>
              <a:rPr sz="3200" spc="-6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és</a:t>
            </a:r>
            <a:r>
              <a:rPr sz="3200" spc="-85" dirty="0">
                <a:latin typeface="Calibri"/>
                <a:cs typeface="Calibri"/>
              </a:rPr>
              <a:t> </a:t>
            </a:r>
            <a:r>
              <a:rPr sz="3200" spc="-10" dirty="0" err="1">
                <a:latin typeface="Calibri"/>
                <a:cs typeface="Calibri"/>
              </a:rPr>
              <a:t>elérhetőségek</a:t>
            </a:r>
            <a:r>
              <a:rPr sz="3200" spc="-10" dirty="0">
                <a:latin typeface="Calibri"/>
                <a:cs typeface="Calibri"/>
              </a:rPr>
              <a:t>:</a:t>
            </a:r>
            <a:r>
              <a:rPr lang="hu-HU" sz="3200" spc="-10" dirty="0">
                <a:latin typeface="Calibri"/>
                <a:cs typeface="Calibri"/>
              </a:rPr>
              <a:t> </a:t>
            </a:r>
            <a:r>
              <a:rPr lang="hu-HU" sz="3200" spc="-10" dirty="0">
                <a:latin typeface="Calibri"/>
                <a:cs typeface="Calibri"/>
                <a:hlinkClick r:id="rId3"/>
              </a:rPr>
              <a:t>https://tkk.elte.hu/munkatarsak</a:t>
            </a:r>
            <a:endParaRPr lang="hu-HU" sz="3200" spc="-10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tabLst>
                <a:tab pos="354965" algn="l"/>
                <a:tab pos="355600" algn="l"/>
              </a:tabLst>
            </a:pPr>
            <a:endParaRPr sz="3200" dirty="0">
              <a:latin typeface="Calibri"/>
              <a:cs typeface="Calibri"/>
            </a:endParaRPr>
          </a:p>
          <a:p>
            <a:pPr marL="354965" indent="-342265">
              <a:lnSpc>
                <a:spcPct val="10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lang="hu-HU" sz="3200" dirty="0">
                <a:latin typeface="Calibri"/>
                <a:cs typeface="Calibri"/>
              </a:rPr>
              <a:t>E-mail</a:t>
            </a:r>
            <a:r>
              <a:rPr sz="3200" dirty="0">
                <a:latin typeface="Calibri"/>
                <a:cs typeface="Calibri"/>
              </a:rPr>
              <a:t>:</a:t>
            </a:r>
            <a:r>
              <a:rPr sz="3200" spc="-15" dirty="0">
                <a:latin typeface="Calibri"/>
                <a:cs typeface="Calibri"/>
              </a:rPr>
              <a:t> </a:t>
            </a:r>
            <a:r>
              <a:rPr lang="hu-HU" sz="3200" u="sng" spc="-10" dirty="0" err="1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Calibri"/>
                <a:cs typeface="Calibri"/>
                <a:hlinkClick r:id="rId4"/>
              </a:rPr>
              <a:t>rtak.gyak</a:t>
            </a:r>
            <a:r>
              <a:rPr sz="3200" u="sng" spc="-10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Calibri"/>
                <a:cs typeface="Calibri"/>
                <a:hlinkClick r:id="rId4"/>
              </a:rPr>
              <a:t>@tkk.elte.hu</a:t>
            </a:r>
            <a:r>
              <a:rPr lang="hu-HU" sz="3200" u="sng" spc="-10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Calibri"/>
                <a:cs typeface="Calibri"/>
              </a:rPr>
              <a:t> </a:t>
            </a:r>
            <a:endParaRPr sz="3200" dirty="0">
              <a:latin typeface="Calibri"/>
              <a:cs typeface="Calibri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217500" rIns="0" bIns="0" rtlCol="0">
            <a:spAutoFit/>
          </a:bodyPr>
          <a:lstStyle/>
          <a:p>
            <a:pPr marL="172720">
              <a:lnSpc>
                <a:spcPct val="100000"/>
              </a:lnSpc>
              <a:spcBef>
                <a:spcPts val="100"/>
              </a:spcBef>
            </a:pPr>
            <a:r>
              <a:rPr spc="-10" dirty="0"/>
              <a:t>ELTE</a:t>
            </a:r>
            <a:r>
              <a:rPr spc="-210" dirty="0"/>
              <a:t> </a:t>
            </a:r>
            <a:r>
              <a:rPr spc="-10" dirty="0"/>
              <a:t>TANÁRKÉPZŐ</a:t>
            </a:r>
            <a:r>
              <a:rPr spc="-225" dirty="0"/>
              <a:t> </a:t>
            </a:r>
            <a:r>
              <a:rPr spc="-10" dirty="0"/>
              <a:t>KÖZPONT</a:t>
            </a:r>
          </a:p>
        </p:txBody>
      </p:sp>
      <p:sp>
        <p:nvSpPr>
          <p:cNvPr id="4" name="object 4"/>
          <p:cNvSpPr/>
          <p:nvPr/>
        </p:nvSpPr>
        <p:spPr>
          <a:xfrm>
            <a:off x="838200" y="1144524"/>
            <a:ext cx="10676255" cy="0"/>
          </a:xfrm>
          <a:custGeom>
            <a:avLst/>
            <a:gdLst/>
            <a:ahLst/>
            <a:cxnLst/>
            <a:rect l="l" t="t" r="r" b="b"/>
            <a:pathLst>
              <a:path w="10676255">
                <a:moveTo>
                  <a:pt x="0" y="0"/>
                </a:moveTo>
                <a:lnTo>
                  <a:pt x="10676128" y="0"/>
                </a:lnTo>
              </a:path>
            </a:pathLst>
          </a:custGeom>
          <a:ln w="9525">
            <a:solidFill>
              <a:srgbClr val="00285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5" name="object 5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8834628" y="5065776"/>
            <a:ext cx="2005583" cy="847344"/>
          </a:xfrm>
          <a:prstGeom prst="rect">
            <a:avLst/>
          </a:prstGeom>
        </p:spPr>
      </p:pic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 vert="horz" wrap="square" lIns="0" tIns="28575" rIns="0" bIns="0" rtlCol="0">
            <a:spAutoFit/>
          </a:bodyPr>
          <a:lstStyle/>
          <a:p>
            <a:pPr marL="12700" marR="5080">
              <a:lnSpc>
                <a:spcPts val="5620"/>
              </a:lnSpc>
              <a:spcBef>
                <a:spcPts val="225"/>
              </a:spcBef>
            </a:pPr>
            <a:r>
              <a:rPr sz="4700" b="0" spc="70" dirty="0">
                <a:solidFill>
                  <a:srgbClr val="FFFFFF"/>
                </a:solidFill>
                <a:latin typeface="Arial"/>
                <a:cs typeface="Arial"/>
              </a:rPr>
              <a:t>Köszönjük</a:t>
            </a:r>
            <a:r>
              <a:rPr sz="4700" b="0" spc="-7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4700" b="0" spc="110" dirty="0">
                <a:solidFill>
                  <a:srgbClr val="FFFFFF"/>
                </a:solidFill>
                <a:latin typeface="Arial"/>
                <a:cs typeface="Arial"/>
              </a:rPr>
              <a:t>megtisztelő </a:t>
            </a:r>
            <a:r>
              <a:rPr sz="4700" b="0" spc="114" dirty="0">
                <a:solidFill>
                  <a:srgbClr val="FFFFFF"/>
                </a:solidFill>
                <a:latin typeface="Arial"/>
                <a:cs typeface="Arial"/>
              </a:rPr>
              <a:t>figyelmüket.</a:t>
            </a:r>
            <a:endParaRPr sz="47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02640" y="4403597"/>
            <a:ext cx="2588260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hu-HU" sz="2000" u="sng" spc="-10" dirty="0" err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2"/>
              </a:rPr>
              <a:t>rtak.gyak</a:t>
            </a:r>
            <a:r>
              <a:rPr sz="2000" u="sng" spc="-1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2"/>
              </a:rPr>
              <a:t>@tkk.elte.hu</a:t>
            </a:r>
            <a:endParaRPr sz="20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609601" y="1"/>
            <a:ext cx="10917554" cy="837613"/>
          </a:xfrm>
          <a:prstGeom prst="rect">
            <a:avLst/>
          </a:prstGeom>
        </p:spPr>
        <p:txBody>
          <a:bodyPr vert="horz" wrap="square" lIns="0" tIns="219912" rIns="0" bIns="0" rtlCol="0">
            <a:spAutoFit/>
          </a:bodyPr>
          <a:lstStyle/>
          <a:p>
            <a:pPr marL="172720">
              <a:lnSpc>
                <a:spcPct val="100000"/>
              </a:lnSpc>
              <a:spcBef>
                <a:spcPts val="95"/>
              </a:spcBef>
            </a:pPr>
            <a:r>
              <a:rPr sz="2000" dirty="0"/>
              <a:t>A</a:t>
            </a:r>
            <a:r>
              <a:rPr sz="2000" spc="-195" dirty="0"/>
              <a:t> </a:t>
            </a:r>
            <a:r>
              <a:rPr sz="2000" dirty="0"/>
              <a:t>SZAKTÁRGYI</a:t>
            </a:r>
            <a:r>
              <a:rPr sz="2000" spc="-105" dirty="0"/>
              <a:t> </a:t>
            </a:r>
            <a:r>
              <a:rPr sz="2000" spc="-30" dirty="0"/>
              <a:t>TANÍTÁSI</a:t>
            </a:r>
            <a:r>
              <a:rPr sz="2000" spc="-125" dirty="0"/>
              <a:t> </a:t>
            </a:r>
            <a:r>
              <a:rPr sz="2000" spc="-65" dirty="0"/>
              <a:t>GYAKORLAT</a:t>
            </a:r>
            <a:r>
              <a:rPr sz="2000" spc="-90" dirty="0"/>
              <a:t> </a:t>
            </a:r>
            <a:r>
              <a:rPr lang="hu-HU" sz="2000" spc="-90" dirty="0"/>
              <a:t>TARTALMA</a:t>
            </a:r>
            <a:r>
              <a:rPr sz="2000" spc="-130" dirty="0"/>
              <a:t> </a:t>
            </a:r>
            <a:r>
              <a:rPr sz="2000" spc="-10" dirty="0"/>
              <a:t>(RTAK)</a:t>
            </a:r>
            <a:r>
              <a:rPr lang="hu-HU" sz="2000" spc="-10" dirty="0"/>
              <a:t> – PEDAGÓGIAI GYAKORLATTAL NEM RENDELKEZŐ HALLGATÓKNAK</a:t>
            </a:r>
            <a:endParaRPr sz="2000" dirty="0"/>
          </a:p>
        </p:txBody>
      </p:sp>
      <p:sp>
        <p:nvSpPr>
          <p:cNvPr id="4" name="object 4"/>
          <p:cNvSpPr/>
          <p:nvPr/>
        </p:nvSpPr>
        <p:spPr>
          <a:xfrm>
            <a:off x="838200" y="1144524"/>
            <a:ext cx="10676255" cy="0"/>
          </a:xfrm>
          <a:custGeom>
            <a:avLst/>
            <a:gdLst/>
            <a:ahLst/>
            <a:cxnLst/>
            <a:rect l="l" t="t" r="r" b="b"/>
            <a:pathLst>
              <a:path w="10676255">
                <a:moveTo>
                  <a:pt x="0" y="0"/>
                </a:moveTo>
                <a:lnTo>
                  <a:pt x="10676128" y="0"/>
                </a:lnTo>
              </a:path>
            </a:pathLst>
          </a:custGeom>
          <a:ln w="9525">
            <a:solidFill>
              <a:srgbClr val="00285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6" name="Kép 5">
            <a:extLst>
              <a:ext uri="{FF2B5EF4-FFF2-40B4-BE49-F238E27FC236}">
                <a16:creationId xmlns:a16="http://schemas.microsoft.com/office/drawing/2014/main" id="{B1718E10-BD89-9F55-E42A-65D531233D4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1165" y="1938778"/>
            <a:ext cx="11029670" cy="29804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50495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609601" y="1"/>
            <a:ext cx="10917554" cy="837613"/>
          </a:xfrm>
          <a:prstGeom prst="rect">
            <a:avLst/>
          </a:prstGeom>
        </p:spPr>
        <p:txBody>
          <a:bodyPr vert="horz" wrap="square" lIns="0" tIns="219912" rIns="0" bIns="0" rtlCol="0">
            <a:spAutoFit/>
          </a:bodyPr>
          <a:lstStyle/>
          <a:p>
            <a:pPr marL="172720">
              <a:lnSpc>
                <a:spcPct val="100000"/>
              </a:lnSpc>
              <a:spcBef>
                <a:spcPts val="95"/>
              </a:spcBef>
            </a:pPr>
            <a:r>
              <a:rPr sz="2000" dirty="0"/>
              <a:t>A</a:t>
            </a:r>
            <a:r>
              <a:rPr sz="2000" spc="-195" dirty="0"/>
              <a:t> </a:t>
            </a:r>
            <a:r>
              <a:rPr sz="2000" dirty="0"/>
              <a:t>SZAKTÁRGYI</a:t>
            </a:r>
            <a:r>
              <a:rPr sz="2000" spc="-105" dirty="0"/>
              <a:t> </a:t>
            </a:r>
            <a:r>
              <a:rPr sz="2000" spc="-30" dirty="0"/>
              <a:t>TANÍTÁSI</a:t>
            </a:r>
            <a:r>
              <a:rPr sz="2000" spc="-125" dirty="0"/>
              <a:t> </a:t>
            </a:r>
            <a:r>
              <a:rPr sz="2000" spc="-65" dirty="0"/>
              <a:t>GYAKORLAT</a:t>
            </a:r>
            <a:r>
              <a:rPr sz="2000" spc="-90" dirty="0"/>
              <a:t> </a:t>
            </a:r>
            <a:r>
              <a:rPr lang="hu-HU" sz="2000" spc="-90" dirty="0"/>
              <a:t>TARTALMA</a:t>
            </a:r>
            <a:r>
              <a:rPr sz="2000" spc="-130" dirty="0"/>
              <a:t> </a:t>
            </a:r>
            <a:r>
              <a:rPr sz="2000" spc="-10" dirty="0"/>
              <a:t>(RTAK)</a:t>
            </a:r>
            <a:r>
              <a:rPr lang="hu-HU" sz="2000" spc="-10" dirty="0"/>
              <a:t> – PEDAGÓGIAI GYAKORLATTAL RENDELKEZŐ HALLGATÓKNAK</a:t>
            </a:r>
            <a:endParaRPr sz="2000" dirty="0"/>
          </a:p>
        </p:txBody>
      </p:sp>
      <p:sp>
        <p:nvSpPr>
          <p:cNvPr id="4" name="object 4"/>
          <p:cNvSpPr/>
          <p:nvPr/>
        </p:nvSpPr>
        <p:spPr>
          <a:xfrm>
            <a:off x="838200" y="1144524"/>
            <a:ext cx="10676255" cy="0"/>
          </a:xfrm>
          <a:custGeom>
            <a:avLst/>
            <a:gdLst/>
            <a:ahLst/>
            <a:cxnLst/>
            <a:rect l="l" t="t" r="r" b="b"/>
            <a:pathLst>
              <a:path w="10676255">
                <a:moveTo>
                  <a:pt x="0" y="0"/>
                </a:moveTo>
                <a:lnTo>
                  <a:pt x="10676128" y="0"/>
                </a:lnTo>
              </a:path>
            </a:pathLst>
          </a:custGeom>
          <a:ln w="9525">
            <a:solidFill>
              <a:srgbClr val="00285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8" name="Kép 7">
            <a:extLst>
              <a:ext uri="{FF2B5EF4-FFF2-40B4-BE49-F238E27FC236}">
                <a16:creationId xmlns:a16="http://schemas.microsoft.com/office/drawing/2014/main" id="{95386A03-260D-1C8A-4FE3-9B2209A4729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1305" y="1609726"/>
            <a:ext cx="11269389" cy="36385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70089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15518" y="1426921"/>
            <a:ext cx="11435715" cy="4344138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ts val="3304"/>
              </a:lnSpc>
              <a:spcBef>
                <a:spcPts val="95"/>
              </a:spcBef>
            </a:pPr>
            <a:r>
              <a:rPr sz="2800" b="1" spc="-10" dirty="0">
                <a:solidFill>
                  <a:srgbClr val="002851"/>
                </a:solidFill>
                <a:latin typeface="Arial"/>
                <a:cs typeface="Arial"/>
              </a:rPr>
              <a:t>SZAKTÁRGYI</a:t>
            </a:r>
            <a:r>
              <a:rPr sz="2800" b="1" spc="-100" dirty="0">
                <a:solidFill>
                  <a:srgbClr val="002851"/>
                </a:solidFill>
                <a:latin typeface="Arial"/>
                <a:cs typeface="Arial"/>
              </a:rPr>
              <a:t> </a:t>
            </a:r>
            <a:r>
              <a:rPr sz="2800" b="1" spc="-25" dirty="0">
                <a:solidFill>
                  <a:srgbClr val="002851"/>
                </a:solidFill>
                <a:latin typeface="Arial"/>
                <a:cs typeface="Arial"/>
              </a:rPr>
              <a:t>TANÍTÁSI</a:t>
            </a:r>
            <a:r>
              <a:rPr sz="2800" b="1" spc="-100" dirty="0">
                <a:solidFill>
                  <a:srgbClr val="002851"/>
                </a:solidFill>
                <a:latin typeface="Arial"/>
                <a:cs typeface="Arial"/>
              </a:rPr>
              <a:t> </a:t>
            </a:r>
            <a:r>
              <a:rPr sz="2800" b="1" spc="-65" dirty="0">
                <a:solidFill>
                  <a:srgbClr val="002851"/>
                </a:solidFill>
                <a:latin typeface="Arial"/>
                <a:cs typeface="Arial"/>
              </a:rPr>
              <a:t>GYAKORLAT</a:t>
            </a:r>
            <a:r>
              <a:rPr sz="2800" b="1" spc="-95" dirty="0">
                <a:solidFill>
                  <a:srgbClr val="002851"/>
                </a:solidFill>
                <a:latin typeface="Arial"/>
                <a:cs typeface="Arial"/>
              </a:rPr>
              <a:t> </a:t>
            </a:r>
            <a:r>
              <a:rPr sz="2800" b="1" spc="-10" dirty="0">
                <a:solidFill>
                  <a:srgbClr val="002851"/>
                </a:solidFill>
                <a:latin typeface="Arial"/>
                <a:cs typeface="Arial"/>
              </a:rPr>
              <a:t>DOKUMENTUMAI:</a:t>
            </a:r>
            <a:endParaRPr sz="2800" dirty="0">
              <a:latin typeface="Arial"/>
              <a:cs typeface="Arial"/>
            </a:endParaRPr>
          </a:p>
          <a:p>
            <a:pPr marL="12700">
              <a:lnSpc>
                <a:spcPts val="3304"/>
              </a:lnSpc>
            </a:pPr>
            <a:r>
              <a:rPr sz="2800" spc="-20" dirty="0">
                <a:latin typeface="Calibri"/>
                <a:cs typeface="Calibri"/>
              </a:rPr>
              <a:t>Megtalálhatók</a:t>
            </a:r>
            <a:r>
              <a:rPr sz="2800" spc="-4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a</a:t>
            </a:r>
            <a:r>
              <a:rPr sz="2800" spc="-3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TKK</a:t>
            </a:r>
            <a:r>
              <a:rPr sz="2800" spc="-55" dirty="0">
                <a:latin typeface="Calibri"/>
                <a:cs typeface="Calibri"/>
              </a:rPr>
              <a:t> </a:t>
            </a:r>
            <a:r>
              <a:rPr sz="2800" spc="-10" dirty="0" err="1">
                <a:latin typeface="Calibri"/>
                <a:cs typeface="Calibri"/>
              </a:rPr>
              <a:t>honlapján</a:t>
            </a:r>
            <a:r>
              <a:rPr sz="2800" spc="-10" dirty="0">
                <a:latin typeface="Calibri"/>
                <a:cs typeface="Calibri"/>
              </a:rPr>
              <a:t>:</a:t>
            </a:r>
            <a:endParaRPr lang="hu-HU" sz="2800" spc="-10" dirty="0">
              <a:latin typeface="Calibri"/>
              <a:cs typeface="Calibri"/>
            </a:endParaRPr>
          </a:p>
          <a:p>
            <a:pPr marL="12700">
              <a:lnSpc>
                <a:spcPts val="3304"/>
              </a:lnSpc>
            </a:pPr>
            <a:r>
              <a:rPr lang="hu-HU" sz="2800" spc="-10" dirty="0">
                <a:latin typeface="Calibri"/>
                <a:cs typeface="Calibri"/>
                <a:hlinkClick r:id="rId2"/>
              </a:rPr>
              <a:t>https://tkk.elte.hu/szaktargyi_tanitasi_gyakorlat_rtak</a:t>
            </a:r>
            <a:endParaRPr lang="hu-HU" sz="2800" spc="-10" dirty="0">
              <a:latin typeface="Calibri"/>
              <a:cs typeface="Calibri"/>
            </a:endParaRPr>
          </a:p>
          <a:p>
            <a:pPr marL="12700">
              <a:lnSpc>
                <a:spcPts val="3304"/>
              </a:lnSpc>
            </a:pPr>
            <a:endParaRPr lang="hu-HU" sz="2800" spc="-10" dirty="0">
              <a:latin typeface="Calibri"/>
              <a:cs typeface="Calibri"/>
            </a:endParaRPr>
          </a:p>
          <a:p>
            <a:pPr marL="469265" indent="-456565">
              <a:lnSpc>
                <a:spcPct val="100000"/>
              </a:lnSpc>
              <a:spcBef>
                <a:spcPts val="30"/>
              </a:spcBef>
              <a:buFont typeface="Arial"/>
              <a:buChar char="•"/>
              <a:tabLst>
                <a:tab pos="469265" algn="l"/>
                <a:tab pos="469900" algn="l"/>
              </a:tabLst>
            </a:pPr>
            <a:r>
              <a:rPr sz="2400" b="1" dirty="0" err="1">
                <a:latin typeface="Calibri"/>
                <a:cs typeface="Calibri"/>
              </a:rPr>
              <a:t>Ütemterv</a:t>
            </a:r>
            <a:r>
              <a:rPr sz="2400" b="1" dirty="0">
                <a:latin typeface="Calibri"/>
                <a:cs typeface="Calibri"/>
              </a:rPr>
              <a:t>:</a:t>
            </a:r>
            <a:r>
              <a:rPr sz="2400" b="1" spc="-4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az</a:t>
            </a:r>
            <a:r>
              <a:rPr sz="2400" spc="-2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első</a:t>
            </a:r>
            <a:r>
              <a:rPr sz="2400" spc="-3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hospitálástól</a:t>
            </a:r>
            <a:r>
              <a:rPr sz="2400" spc="-5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számított</a:t>
            </a:r>
            <a:r>
              <a:rPr sz="2400" spc="-4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5</a:t>
            </a:r>
            <a:r>
              <a:rPr sz="2400" spc="-3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munkanapon</a:t>
            </a:r>
            <a:r>
              <a:rPr sz="2400" spc="-5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belül</a:t>
            </a:r>
            <a:r>
              <a:rPr sz="2400" spc="-2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(a</a:t>
            </a:r>
            <a:r>
              <a:rPr sz="2400" spc="-3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hallgató</a:t>
            </a:r>
            <a:r>
              <a:rPr sz="2400" spc="-4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hitelesítésével)</a:t>
            </a:r>
            <a:endParaRPr sz="2400" dirty="0">
              <a:latin typeface="Calibri"/>
              <a:cs typeface="Calibri"/>
            </a:endParaRPr>
          </a:p>
          <a:p>
            <a:pPr marL="469900" marR="894715" indent="-457200" algn="just">
              <a:lnSpc>
                <a:spcPct val="100000"/>
              </a:lnSpc>
              <a:buFont typeface="Arial"/>
              <a:buChar char="•"/>
              <a:tabLst>
                <a:tab pos="469900" algn="l"/>
              </a:tabLst>
            </a:pPr>
            <a:r>
              <a:rPr sz="2400" b="1" dirty="0">
                <a:latin typeface="Calibri"/>
                <a:cs typeface="Calibri"/>
              </a:rPr>
              <a:t>Igazolólap:</a:t>
            </a:r>
            <a:r>
              <a:rPr sz="2400" b="1" spc="-7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202</a:t>
            </a:r>
            <a:r>
              <a:rPr lang="hu-HU" sz="2400" dirty="0">
                <a:latin typeface="Calibri"/>
                <a:cs typeface="Calibri"/>
              </a:rPr>
              <a:t>4</a:t>
            </a:r>
            <a:r>
              <a:rPr sz="2400" dirty="0">
                <a:latin typeface="Calibri"/>
                <a:cs typeface="Calibri"/>
              </a:rPr>
              <a:t>.</a:t>
            </a:r>
            <a:r>
              <a:rPr sz="2400" spc="-40" dirty="0">
                <a:latin typeface="Calibri"/>
                <a:cs typeface="Calibri"/>
              </a:rPr>
              <a:t> </a:t>
            </a:r>
            <a:r>
              <a:rPr lang="hu-HU" sz="2400" spc="-40" dirty="0">
                <a:latin typeface="Calibri"/>
                <a:cs typeface="Calibri"/>
              </a:rPr>
              <a:t>december 4</a:t>
            </a:r>
            <a:r>
              <a:rPr lang="hu-HU" sz="2400" spc="-45" dirty="0">
                <a:latin typeface="Calibri"/>
                <a:cs typeface="Calibri"/>
              </a:rPr>
              <a:t>-ig </a:t>
            </a:r>
            <a:r>
              <a:rPr sz="2400" dirty="0">
                <a:latin typeface="Calibri"/>
                <a:cs typeface="Calibri"/>
              </a:rPr>
              <a:t>(a</a:t>
            </a:r>
            <a:r>
              <a:rPr sz="2400" spc="-5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vezetőtanár</a:t>
            </a:r>
            <a:r>
              <a:rPr sz="2400" spc="-55" dirty="0">
                <a:latin typeface="Calibri"/>
                <a:cs typeface="Calibri"/>
              </a:rPr>
              <a:t> </a:t>
            </a:r>
            <a:r>
              <a:rPr sz="2400" dirty="0" err="1">
                <a:latin typeface="Calibri"/>
                <a:cs typeface="Calibri"/>
              </a:rPr>
              <a:t>hitelesítésével</a:t>
            </a:r>
            <a:r>
              <a:rPr sz="2400" dirty="0">
                <a:latin typeface="Calibri"/>
                <a:cs typeface="Calibri"/>
              </a:rPr>
              <a:t>)</a:t>
            </a:r>
            <a:r>
              <a:rPr lang="hu-HU" sz="2400" dirty="0">
                <a:latin typeface="Calibri"/>
                <a:cs typeface="Calibri"/>
              </a:rPr>
              <a:t>.</a:t>
            </a:r>
            <a:r>
              <a:rPr sz="2400" spc="-4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</a:t>
            </a:r>
            <a:r>
              <a:rPr sz="2400" spc="-3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feltöltést</a:t>
            </a:r>
            <a:r>
              <a:rPr sz="2400" spc="-6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követő </a:t>
            </a:r>
            <a:r>
              <a:rPr sz="2400" dirty="0">
                <a:latin typeface="Calibri"/>
                <a:cs typeface="Calibri"/>
              </a:rPr>
              <a:t>feladatok</a:t>
            </a:r>
            <a:r>
              <a:rPr sz="2400" spc="-8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igazolása</a:t>
            </a:r>
            <a:r>
              <a:rPr sz="2400" spc="-8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előzetesen</a:t>
            </a:r>
            <a:r>
              <a:rPr sz="2400" spc="-8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történik</a:t>
            </a:r>
            <a:r>
              <a:rPr sz="2400" spc="-7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az</a:t>
            </a:r>
            <a:r>
              <a:rPr sz="2400" spc="-7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igazolólapon,</a:t>
            </a:r>
            <a:r>
              <a:rPr sz="2400" spc="-6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külön</a:t>
            </a:r>
            <a:r>
              <a:rPr sz="2400" spc="-7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oszlopban</a:t>
            </a:r>
            <a:r>
              <a:rPr sz="2400" spc="-6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csillaggal </a:t>
            </a:r>
            <a:r>
              <a:rPr sz="2400" dirty="0">
                <a:latin typeface="Calibri"/>
                <a:cs typeface="Calibri"/>
              </a:rPr>
              <a:t>megjelölve</a:t>
            </a:r>
            <a:r>
              <a:rPr sz="2400" spc="-4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őket.</a:t>
            </a:r>
            <a:endParaRPr sz="2400" dirty="0">
              <a:latin typeface="Calibri"/>
              <a:cs typeface="Calibri"/>
            </a:endParaRPr>
          </a:p>
          <a:p>
            <a:pPr marL="469900" indent="-457200" algn="just">
              <a:lnSpc>
                <a:spcPct val="100000"/>
              </a:lnSpc>
              <a:buFont typeface="Arial"/>
              <a:buChar char="•"/>
              <a:tabLst>
                <a:tab pos="469900" algn="l"/>
              </a:tabLst>
            </a:pPr>
            <a:r>
              <a:rPr sz="2400" b="1" dirty="0">
                <a:latin typeface="Calibri"/>
                <a:cs typeface="Calibri"/>
              </a:rPr>
              <a:t>Értékelőlap:</a:t>
            </a:r>
            <a:r>
              <a:rPr sz="2400" b="1" spc="-70" dirty="0">
                <a:latin typeface="Calibri"/>
                <a:cs typeface="Calibri"/>
              </a:rPr>
              <a:t> </a:t>
            </a:r>
            <a:r>
              <a:rPr lang="hu-HU" sz="2400" dirty="0">
                <a:latin typeface="Calibri"/>
                <a:cs typeface="Calibri"/>
              </a:rPr>
              <a:t>2024.</a:t>
            </a:r>
            <a:r>
              <a:rPr lang="hu-HU" sz="2400" spc="-40" dirty="0">
                <a:latin typeface="Calibri"/>
                <a:cs typeface="Calibri"/>
              </a:rPr>
              <a:t> december 4</a:t>
            </a:r>
            <a:r>
              <a:rPr lang="hu-HU" sz="2400" spc="-45" dirty="0">
                <a:latin typeface="Calibri"/>
                <a:cs typeface="Calibri"/>
              </a:rPr>
              <a:t>-ig </a:t>
            </a:r>
            <a:r>
              <a:rPr sz="2400" dirty="0">
                <a:latin typeface="Calibri"/>
                <a:cs typeface="Calibri"/>
              </a:rPr>
              <a:t>(a</a:t>
            </a:r>
            <a:r>
              <a:rPr sz="2400" spc="-4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vezetőtanár</a:t>
            </a:r>
            <a:r>
              <a:rPr sz="2400" spc="-40" dirty="0">
                <a:latin typeface="Calibri"/>
                <a:cs typeface="Calibri"/>
              </a:rPr>
              <a:t> </a:t>
            </a:r>
            <a:r>
              <a:rPr sz="2400" spc="-10" dirty="0" err="1">
                <a:latin typeface="Calibri"/>
                <a:cs typeface="Calibri"/>
              </a:rPr>
              <a:t>hitelesítésével</a:t>
            </a:r>
            <a:r>
              <a:rPr sz="2400" spc="-10" dirty="0">
                <a:latin typeface="Calibri"/>
                <a:cs typeface="Calibri"/>
              </a:rPr>
              <a:t>)</a:t>
            </a:r>
            <a:r>
              <a:rPr lang="hu-HU" sz="2400" spc="-10" dirty="0">
                <a:latin typeface="Calibri"/>
                <a:cs typeface="Calibri"/>
              </a:rPr>
              <a:t>.</a:t>
            </a:r>
            <a:endParaRPr sz="24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550" dirty="0">
              <a:latin typeface="Calibri"/>
              <a:cs typeface="Calibri"/>
            </a:endParaRPr>
          </a:p>
          <a:p>
            <a:pPr marL="85725" algn="ctr">
              <a:lnSpc>
                <a:spcPct val="100000"/>
              </a:lnSpc>
            </a:pPr>
            <a:r>
              <a:rPr sz="2600" b="1" dirty="0">
                <a:solidFill>
                  <a:srgbClr val="800000"/>
                </a:solidFill>
                <a:latin typeface="Calibri"/>
                <a:cs typeface="Calibri"/>
              </a:rPr>
              <a:t>Maradjon</a:t>
            </a:r>
            <a:r>
              <a:rPr sz="2600" b="1" spc="-55" dirty="0">
                <a:solidFill>
                  <a:srgbClr val="800000"/>
                </a:solidFill>
                <a:latin typeface="Calibri"/>
                <a:cs typeface="Calibri"/>
              </a:rPr>
              <a:t> </a:t>
            </a:r>
            <a:r>
              <a:rPr sz="2600" b="1" dirty="0">
                <a:solidFill>
                  <a:srgbClr val="800000"/>
                </a:solidFill>
                <a:latin typeface="Calibri"/>
                <a:cs typeface="Calibri"/>
              </a:rPr>
              <a:t>saját</a:t>
            </a:r>
            <a:r>
              <a:rPr sz="2600" b="1" spc="-55" dirty="0">
                <a:solidFill>
                  <a:srgbClr val="800000"/>
                </a:solidFill>
                <a:latin typeface="Calibri"/>
                <a:cs typeface="Calibri"/>
              </a:rPr>
              <a:t> </a:t>
            </a:r>
            <a:r>
              <a:rPr sz="2600" b="1" spc="-10" dirty="0">
                <a:solidFill>
                  <a:srgbClr val="800000"/>
                </a:solidFill>
                <a:latin typeface="Calibri"/>
                <a:cs typeface="Calibri"/>
              </a:rPr>
              <a:t>példány!</a:t>
            </a:r>
            <a:endParaRPr sz="2600" dirty="0">
              <a:latin typeface="Calibri"/>
              <a:cs typeface="Calibri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2175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A</a:t>
            </a:r>
            <a:r>
              <a:rPr spc="-200" dirty="0"/>
              <a:t> </a:t>
            </a:r>
            <a:r>
              <a:rPr spc="-30" dirty="0"/>
              <a:t>CANVASBA</a:t>
            </a:r>
            <a:r>
              <a:rPr spc="-215" dirty="0"/>
              <a:t> </a:t>
            </a:r>
            <a:r>
              <a:rPr spc="-35" dirty="0"/>
              <a:t>FELTÖLTENDŐ</a:t>
            </a:r>
            <a:r>
              <a:rPr spc="-70" dirty="0"/>
              <a:t> </a:t>
            </a:r>
            <a:r>
              <a:rPr spc="-10" dirty="0"/>
              <a:t>DOKUMENTUMOK</a:t>
            </a:r>
          </a:p>
        </p:txBody>
      </p:sp>
      <p:sp>
        <p:nvSpPr>
          <p:cNvPr id="4" name="object 4"/>
          <p:cNvSpPr/>
          <p:nvPr/>
        </p:nvSpPr>
        <p:spPr>
          <a:xfrm>
            <a:off x="757427" y="1161288"/>
            <a:ext cx="10676255" cy="0"/>
          </a:xfrm>
          <a:custGeom>
            <a:avLst/>
            <a:gdLst/>
            <a:ahLst/>
            <a:cxnLst/>
            <a:rect l="l" t="t" r="r" b="b"/>
            <a:pathLst>
              <a:path w="10676255">
                <a:moveTo>
                  <a:pt x="0" y="0"/>
                </a:moveTo>
                <a:lnTo>
                  <a:pt x="10676128" y="0"/>
                </a:lnTo>
              </a:path>
            </a:pathLst>
          </a:custGeom>
          <a:ln w="9525">
            <a:solidFill>
              <a:srgbClr val="00285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9374124" y="4114800"/>
            <a:ext cx="1865376" cy="1877568"/>
          </a:xfrm>
          <a:prstGeom prst="rect">
            <a:avLst/>
          </a:prstGeom>
        </p:spPr>
      </p:pic>
      <p:sp>
        <p:nvSpPr>
          <p:cNvPr id="3" name="object 3"/>
          <p:cNvSpPr txBox="1"/>
          <p:nvPr/>
        </p:nvSpPr>
        <p:spPr>
          <a:xfrm>
            <a:off x="838911" y="1645665"/>
            <a:ext cx="9023350" cy="14890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4965" indent="-342265">
              <a:lnSpc>
                <a:spcPct val="100000"/>
              </a:lnSpc>
              <a:spcBef>
                <a:spcPts val="10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400" dirty="0">
                <a:latin typeface="Calibri"/>
                <a:cs typeface="Calibri"/>
              </a:rPr>
              <a:t>Nyitott,</a:t>
            </a:r>
            <a:r>
              <a:rPr sz="2400" spc="-9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támogató</a:t>
            </a:r>
            <a:r>
              <a:rPr sz="2400" spc="-95" dirty="0">
                <a:latin typeface="Calibri"/>
                <a:cs typeface="Calibri"/>
              </a:rPr>
              <a:t> </a:t>
            </a:r>
            <a:r>
              <a:rPr sz="2400" spc="-20" dirty="0">
                <a:latin typeface="Calibri"/>
                <a:cs typeface="Calibri"/>
              </a:rPr>
              <a:t>környezet</a:t>
            </a:r>
            <a:r>
              <a:rPr sz="2400" spc="-8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biztosítása</a:t>
            </a:r>
            <a:endParaRPr sz="2400">
              <a:latin typeface="Calibri"/>
              <a:cs typeface="Calibri"/>
            </a:endParaRPr>
          </a:p>
          <a:p>
            <a:pPr marL="354965" indent="-342265">
              <a:lnSpc>
                <a:spcPct val="10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400" dirty="0">
                <a:latin typeface="Calibri"/>
                <a:cs typeface="Calibri"/>
              </a:rPr>
              <a:t>A</a:t>
            </a:r>
            <a:r>
              <a:rPr sz="2400" spc="-7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hallgató</a:t>
            </a:r>
            <a:r>
              <a:rPr sz="2400" spc="-6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támogatása</a:t>
            </a:r>
            <a:r>
              <a:rPr sz="2400" spc="-8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</a:t>
            </a:r>
            <a:r>
              <a:rPr sz="2400" spc="-5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különféle</a:t>
            </a:r>
            <a:r>
              <a:rPr sz="2400" spc="-4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tevékenységekben</a:t>
            </a:r>
            <a:endParaRPr sz="2400">
              <a:latin typeface="Calibri"/>
              <a:cs typeface="Calibri"/>
            </a:endParaRPr>
          </a:p>
          <a:p>
            <a:pPr marL="354965" indent="-342265">
              <a:lnSpc>
                <a:spcPct val="10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400" dirty="0">
                <a:latin typeface="Calibri"/>
                <a:cs typeface="Calibri"/>
              </a:rPr>
              <a:t>A</a:t>
            </a:r>
            <a:r>
              <a:rPr sz="2400" spc="-4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hallgató</a:t>
            </a:r>
            <a:r>
              <a:rPr sz="2400" spc="-3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egyéni</a:t>
            </a:r>
            <a:r>
              <a:rPr sz="2400" spc="-30" dirty="0">
                <a:latin typeface="Calibri"/>
                <a:cs typeface="Calibri"/>
              </a:rPr>
              <a:t> </a:t>
            </a:r>
            <a:r>
              <a:rPr sz="2400" spc="-20" dirty="0">
                <a:latin typeface="Calibri"/>
                <a:cs typeface="Calibri"/>
              </a:rPr>
              <a:t>kezdeményezéseinek</a:t>
            </a:r>
            <a:r>
              <a:rPr sz="2400" spc="-5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</a:t>
            </a:r>
            <a:r>
              <a:rPr sz="2400" spc="-3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támogatása</a:t>
            </a:r>
            <a:r>
              <a:rPr sz="2400" spc="-5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lehetőség</a:t>
            </a:r>
            <a:r>
              <a:rPr sz="2400" spc="-2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szerint</a:t>
            </a:r>
            <a:endParaRPr sz="2400">
              <a:latin typeface="Calibri"/>
              <a:cs typeface="Calibri"/>
            </a:endParaRPr>
          </a:p>
          <a:p>
            <a:pPr marL="354965" indent="-342265">
              <a:lnSpc>
                <a:spcPct val="10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400" dirty="0">
                <a:latin typeface="Calibri"/>
                <a:cs typeface="Calibri"/>
              </a:rPr>
              <a:t>Ösztönzés,</a:t>
            </a:r>
            <a:r>
              <a:rPr sz="2400" spc="-4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</a:t>
            </a:r>
            <a:r>
              <a:rPr sz="2400" spc="-4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pedagógusszakma</a:t>
            </a:r>
            <a:r>
              <a:rPr sz="2400" spc="-4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iránti</a:t>
            </a:r>
            <a:r>
              <a:rPr sz="2400" spc="-50" dirty="0">
                <a:latin typeface="Calibri"/>
                <a:cs typeface="Calibri"/>
              </a:rPr>
              <a:t> </a:t>
            </a:r>
            <a:r>
              <a:rPr sz="2400" spc="-20" dirty="0">
                <a:latin typeface="Calibri"/>
                <a:cs typeface="Calibri"/>
              </a:rPr>
              <a:t>elkötelezettség</a:t>
            </a:r>
            <a:r>
              <a:rPr sz="2400" spc="-6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megerősítése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217500" rIns="0" bIns="0" rtlCol="0">
            <a:spAutoFit/>
          </a:bodyPr>
          <a:lstStyle/>
          <a:p>
            <a:pPr marL="172720">
              <a:lnSpc>
                <a:spcPct val="100000"/>
              </a:lnSpc>
              <a:spcBef>
                <a:spcPts val="100"/>
              </a:spcBef>
            </a:pPr>
            <a:r>
              <a:rPr dirty="0"/>
              <a:t>AZ</a:t>
            </a:r>
            <a:r>
              <a:rPr spc="-25" dirty="0"/>
              <a:t> </a:t>
            </a:r>
            <a:r>
              <a:rPr dirty="0"/>
              <a:t>INTÉZMÉNY</a:t>
            </a:r>
            <a:r>
              <a:rPr spc="-70" dirty="0"/>
              <a:t> </a:t>
            </a:r>
            <a:r>
              <a:rPr spc="-55" dirty="0"/>
              <a:t>FELADATAI</a:t>
            </a:r>
          </a:p>
        </p:txBody>
      </p:sp>
      <p:sp>
        <p:nvSpPr>
          <p:cNvPr id="5" name="object 5"/>
          <p:cNvSpPr/>
          <p:nvPr/>
        </p:nvSpPr>
        <p:spPr>
          <a:xfrm>
            <a:off x="838200" y="1144524"/>
            <a:ext cx="10676255" cy="0"/>
          </a:xfrm>
          <a:custGeom>
            <a:avLst/>
            <a:gdLst/>
            <a:ahLst/>
            <a:cxnLst/>
            <a:rect l="l" t="t" r="r" b="b"/>
            <a:pathLst>
              <a:path w="10676255">
                <a:moveTo>
                  <a:pt x="0" y="0"/>
                </a:moveTo>
                <a:lnTo>
                  <a:pt x="10676128" y="0"/>
                </a:lnTo>
              </a:path>
            </a:pathLst>
          </a:custGeom>
          <a:ln w="9525">
            <a:solidFill>
              <a:srgbClr val="00285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30681" y="1472641"/>
            <a:ext cx="10588625" cy="36842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4965" indent="-342265">
              <a:lnSpc>
                <a:spcPct val="100000"/>
              </a:lnSpc>
              <a:spcBef>
                <a:spcPts val="10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400" dirty="0">
                <a:latin typeface="Calibri"/>
                <a:cs typeface="Calibri"/>
              </a:rPr>
              <a:t>A</a:t>
            </a:r>
            <a:r>
              <a:rPr sz="2400" spc="-8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gyakorlat</a:t>
            </a:r>
            <a:r>
              <a:rPr sz="2400" spc="-7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felvétele</a:t>
            </a:r>
            <a:r>
              <a:rPr sz="2400" spc="-5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</a:t>
            </a:r>
            <a:r>
              <a:rPr sz="2400" spc="-5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Neptunban</a:t>
            </a:r>
            <a:endParaRPr sz="2400">
              <a:latin typeface="Calibri"/>
              <a:cs typeface="Calibri"/>
            </a:endParaRPr>
          </a:p>
          <a:p>
            <a:pPr marL="354965" indent="-342265">
              <a:lnSpc>
                <a:spcPct val="100000"/>
              </a:lnSpc>
              <a:spcBef>
                <a:spcPts val="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400" dirty="0">
                <a:latin typeface="Calibri"/>
                <a:cs typeface="Calibri"/>
              </a:rPr>
              <a:t>A</a:t>
            </a:r>
            <a:r>
              <a:rPr sz="2400" spc="-4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Neptunban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az</a:t>
            </a:r>
            <a:r>
              <a:rPr sz="2400" spc="-2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elérhetőség</a:t>
            </a:r>
            <a:r>
              <a:rPr sz="2400" spc="-2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ellenőrzése</a:t>
            </a:r>
            <a:endParaRPr sz="2400">
              <a:latin typeface="Calibri"/>
              <a:cs typeface="Calibri"/>
            </a:endParaRPr>
          </a:p>
          <a:p>
            <a:pPr marL="354965" indent="-342265">
              <a:lnSpc>
                <a:spcPct val="10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400" dirty="0">
                <a:latin typeface="Calibri"/>
                <a:cs typeface="Calibri"/>
              </a:rPr>
              <a:t>Ismerkedés</a:t>
            </a:r>
            <a:r>
              <a:rPr sz="2400" spc="-6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az</a:t>
            </a:r>
            <a:r>
              <a:rPr sz="2400" spc="-5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iskolával</a:t>
            </a:r>
            <a:r>
              <a:rPr sz="2400" spc="-3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és</a:t>
            </a:r>
            <a:r>
              <a:rPr sz="2400" spc="-4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</a:t>
            </a:r>
            <a:r>
              <a:rPr sz="2400" spc="-4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tanulócsoportokkal</a:t>
            </a:r>
            <a:endParaRPr sz="2400">
              <a:latin typeface="Calibri"/>
              <a:cs typeface="Calibri"/>
            </a:endParaRPr>
          </a:p>
          <a:p>
            <a:pPr marL="354965" indent="-342265">
              <a:lnSpc>
                <a:spcPct val="10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400" dirty="0">
                <a:latin typeface="Calibri"/>
                <a:cs typeface="Calibri"/>
              </a:rPr>
              <a:t>A</a:t>
            </a:r>
            <a:r>
              <a:rPr sz="2400" spc="-4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saját</a:t>
            </a:r>
            <a:r>
              <a:rPr sz="2400" spc="-3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kompetenciák</a:t>
            </a:r>
            <a:r>
              <a:rPr sz="2400" spc="-6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elemzése,</a:t>
            </a:r>
            <a:r>
              <a:rPr sz="2400" spc="-4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</a:t>
            </a:r>
            <a:r>
              <a:rPr sz="2400" spc="-3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fejlődés</a:t>
            </a:r>
            <a:r>
              <a:rPr sz="2400" spc="-3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megtervezése</a:t>
            </a:r>
            <a:r>
              <a:rPr sz="2400" spc="-4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és</a:t>
            </a:r>
            <a:r>
              <a:rPr sz="2400" spc="-3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követése</a:t>
            </a:r>
            <a:endParaRPr sz="2400">
              <a:latin typeface="Calibri"/>
              <a:cs typeface="Calibri"/>
            </a:endParaRPr>
          </a:p>
          <a:p>
            <a:pPr marL="354965" indent="-342265">
              <a:lnSpc>
                <a:spcPct val="10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400" spc="-10" dirty="0">
                <a:latin typeface="Calibri"/>
                <a:cs typeface="Calibri"/>
              </a:rPr>
              <a:t>Szaktárgyi</a:t>
            </a:r>
            <a:r>
              <a:rPr sz="2400" spc="-6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hospitálások</a:t>
            </a:r>
            <a:r>
              <a:rPr sz="2400" spc="-4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és</a:t>
            </a:r>
            <a:r>
              <a:rPr sz="2400" spc="-2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elemzések</a:t>
            </a:r>
            <a:endParaRPr sz="2400">
              <a:latin typeface="Calibri"/>
              <a:cs typeface="Calibri"/>
            </a:endParaRPr>
          </a:p>
          <a:p>
            <a:pPr marL="354965" indent="-342265">
              <a:lnSpc>
                <a:spcPct val="10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400" spc="-10" dirty="0">
                <a:latin typeface="Calibri"/>
                <a:cs typeface="Calibri"/>
              </a:rPr>
              <a:t>Szaktárgyi</a:t>
            </a:r>
            <a:r>
              <a:rPr sz="2400" spc="-8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órák</a:t>
            </a:r>
            <a:r>
              <a:rPr sz="2400" spc="-5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és</a:t>
            </a:r>
            <a:r>
              <a:rPr sz="2400" spc="-5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foglalkozások</a:t>
            </a:r>
            <a:r>
              <a:rPr sz="2400" spc="-5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megtervezése,</a:t>
            </a:r>
            <a:r>
              <a:rPr sz="2400" spc="-7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megtartása</a:t>
            </a:r>
            <a:r>
              <a:rPr sz="2400" spc="-7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és</a:t>
            </a:r>
            <a:r>
              <a:rPr sz="2400" spc="-4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reflektív</a:t>
            </a:r>
            <a:r>
              <a:rPr sz="2400" spc="-5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elemzése</a:t>
            </a:r>
            <a:endParaRPr sz="2400">
              <a:latin typeface="Calibri"/>
              <a:cs typeface="Calibri"/>
            </a:endParaRPr>
          </a:p>
          <a:p>
            <a:pPr marL="354965" indent="-342265">
              <a:lnSpc>
                <a:spcPct val="10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400" dirty="0">
                <a:latin typeface="Calibri"/>
                <a:cs typeface="Calibri"/>
              </a:rPr>
              <a:t>Konzultáció</a:t>
            </a:r>
            <a:r>
              <a:rPr sz="2400" spc="-8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</a:t>
            </a:r>
            <a:r>
              <a:rPr sz="2400" spc="-5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vezetőtanárral</a:t>
            </a:r>
            <a:endParaRPr sz="2400">
              <a:latin typeface="Calibri"/>
              <a:cs typeface="Calibri"/>
            </a:endParaRPr>
          </a:p>
          <a:p>
            <a:pPr marL="354965" indent="-342265">
              <a:lnSpc>
                <a:spcPct val="100000"/>
              </a:lnSpc>
              <a:spcBef>
                <a:spcPts val="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400" dirty="0">
                <a:latin typeface="Calibri"/>
                <a:cs typeface="Calibri"/>
              </a:rPr>
              <a:t>A</a:t>
            </a:r>
            <a:r>
              <a:rPr sz="2400" spc="-7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gyakorlat</a:t>
            </a:r>
            <a:r>
              <a:rPr sz="2400" spc="-6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szakszerű</a:t>
            </a:r>
            <a:r>
              <a:rPr sz="2400" spc="-6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dokumentálása</a:t>
            </a:r>
            <a:endParaRPr sz="2400">
              <a:latin typeface="Calibri"/>
              <a:cs typeface="Calibri"/>
            </a:endParaRPr>
          </a:p>
          <a:p>
            <a:pPr marL="354965" marR="5080" indent="-342265">
              <a:lnSpc>
                <a:spcPct val="10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400" dirty="0">
                <a:latin typeface="Calibri"/>
                <a:cs typeface="Calibri"/>
              </a:rPr>
              <a:t>Az</a:t>
            </a:r>
            <a:r>
              <a:rPr sz="2400" spc="-60" dirty="0">
                <a:latin typeface="Calibri"/>
                <a:cs typeface="Calibri"/>
              </a:rPr>
              <a:t> </a:t>
            </a:r>
            <a:r>
              <a:rPr sz="2400" spc="-20" dirty="0">
                <a:latin typeface="Calibri"/>
                <a:cs typeface="Calibri"/>
              </a:rPr>
              <a:t>ütemterv,</a:t>
            </a:r>
            <a:r>
              <a:rPr sz="2400" spc="-6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az</a:t>
            </a:r>
            <a:r>
              <a:rPr sz="2400" spc="-5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értékelés</a:t>
            </a:r>
            <a:r>
              <a:rPr sz="2400" spc="-7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és</a:t>
            </a:r>
            <a:r>
              <a:rPr sz="2400" spc="-5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az</a:t>
            </a:r>
            <a:r>
              <a:rPr sz="2400" spc="-5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igazolólap</a:t>
            </a:r>
            <a:r>
              <a:rPr sz="2400" spc="-6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feltöltése</a:t>
            </a:r>
            <a:r>
              <a:rPr sz="2400" spc="-5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</a:t>
            </a:r>
            <a:r>
              <a:rPr sz="2400" spc="-3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Canvasba</a:t>
            </a:r>
            <a:r>
              <a:rPr sz="2400" spc="-4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(részben</a:t>
            </a:r>
            <a:r>
              <a:rPr sz="2400" spc="-5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</a:t>
            </a:r>
            <a:r>
              <a:rPr sz="2400" spc="-5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hallgató, </a:t>
            </a:r>
            <a:r>
              <a:rPr sz="2400" dirty="0">
                <a:latin typeface="Calibri"/>
                <a:cs typeface="Calibri"/>
              </a:rPr>
              <a:t>részben</a:t>
            </a:r>
            <a:r>
              <a:rPr sz="2400" spc="-4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</a:t>
            </a:r>
            <a:r>
              <a:rPr sz="2400" spc="-4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vezetőtanár</a:t>
            </a:r>
            <a:r>
              <a:rPr sz="2400" spc="-6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által</a:t>
            </a:r>
            <a:r>
              <a:rPr sz="2400" spc="-5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az</a:t>
            </a:r>
            <a:r>
              <a:rPr sz="2400" spc="-4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Ügyfélkapun</a:t>
            </a:r>
            <a:r>
              <a:rPr sz="2400" spc="-5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hitelesítve</a:t>
            </a:r>
            <a:r>
              <a:rPr sz="2400" spc="-3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pdf-</a:t>
            </a:r>
            <a:r>
              <a:rPr sz="2400" spc="-20" dirty="0">
                <a:latin typeface="Calibri"/>
                <a:cs typeface="Calibri"/>
              </a:rPr>
              <a:t>ben)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916939" y="423113"/>
            <a:ext cx="10247630" cy="42290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600" dirty="0"/>
              <a:t>A</a:t>
            </a:r>
            <a:r>
              <a:rPr sz="2600" spc="-150" dirty="0"/>
              <a:t> </a:t>
            </a:r>
            <a:r>
              <a:rPr sz="2600" spc="-20" dirty="0"/>
              <a:t>HALLGATÓ</a:t>
            </a:r>
            <a:r>
              <a:rPr sz="2600" spc="-90" dirty="0"/>
              <a:t> </a:t>
            </a:r>
            <a:r>
              <a:rPr sz="2600" spc="-35" dirty="0"/>
              <a:t>FELADATAI</a:t>
            </a:r>
            <a:r>
              <a:rPr sz="2600" spc="-95" dirty="0"/>
              <a:t> </a:t>
            </a:r>
            <a:r>
              <a:rPr sz="2600" dirty="0"/>
              <a:t>(SZAKTÁRGYI</a:t>
            </a:r>
            <a:r>
              <a:rPr sz="2600" spc="-75" dirty="0"/>
              <a:t> </a:t>
            </a:r>
            <a:r>
              <a:rPr sz="2600" spc="-20" dirty="0"/>
              <a:t>TANÍTÁSI</a:t>
            </a:r>
            <a:r>
              <a:rPr sz="2600" spc="-80" dirty="0"/>
              <a:t> </a:t>
            </a:r>
            <a:r>
              <a:rPr sz="2600" spc="-10" dirty="0"/>
              <a:t>GYAKORLAT)</a:t>
            </a:r>
            <a:endParaRPr sz="2600"/>
          </a:p>
        </p:txBody>
      </p:sp>
      <p:sp>
        <p:nvSpPr>
          <p:cNvPr id="4" name="object 4"/>
          <p:cNvSpPr/>
          <p:nvPr/>
        </p:nvSpPr>
        <p:spPr>
          <a:xfrm>
            <a:off x="838200" y="1144524"/>
            <a:ext cx="10676255" cy="0"/>
          </a:xfrm>
          <a:custGeom>
            <a:avLst/>
            <a:gdLst/>
            <a:ahLst/>
            <a:cxnLst/>
            <a:rect l="l" t="t" r="r" b="b"/>
            <a:pathLst>
              <a:path w="10676255">
                <a:moveTo>
                  <a:pt x="0" y="0"/>
                </a:moveTo>
                <a:lnTo>
                  <a:pt x="10676128" y="0"/>
                </a:lnTo>
              </a:path>
            </a:pathLst>
          </a:custGeom>
          <a:ln w="9525">
            <a:solidFill>
              <a:srgbClr val="00285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0889080" y="1360351"/>
            <a:ext cx="122698" cy="174344"/>
          </a:xfrm>
          <a:prstGeom prst="rect">
            <a:avLst/>
          </a:prstGeom>
        </p:spPr>
      </p:pic>
      <p:pic>
        <p:nvPicPr>
          <p:cNvPr id="6" name="object 6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1057208" y="1507422"/>
            <a:ext cx="201337" cy="110343"/>
          </a:xfrm>
          <a:prstGeom prst="rect">
            <a:avLst/>
          </a:prstGeom>
        </p:spPr>
      </p:pic>
      <p:pic>
        <p:nvPicPr>
          <p:cNvPr id="7" name="object 7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1090418" y="1791295"/>
            <a:ext cx="229395" cy="73508"/>
          </a:xfrm>
          <a:prstGeom prst="rect">
            <a:avLst/>
          </a:prstGeom>
        </p:spPr>
      </p:pic>
      <p:sp>
        <p:nvSpPr>
          <p:cNvPr id="8" name="object 8"/>
          <p:cNvSpPr/>
          <p:nvPr/>
        </p:nvSpPr>
        <p:spPr>
          <a:xfrm>
            <a:off x="10144659" y="1623910"/>
            <a:ext cx="1099820" cy="1449070"/>
          </a:xfrm>
          <a:custGeom>
            <a:avLst/>
            <a:gdLst/>
            <a:ahLst/>
            <a:cxnLst/>
            <a:rect l="l" t="t" r="r" b="b"/>
            <a:pathLst>
              <a:path w="1099820" h="1449070">
                <a:moveTo>
                  <a:pt x="762279" y="72796"/>
                </a:moveTo>
                <a:lnTo>
                  <a:pt x="743051" y="16891"/>
                </a:lnTo>
                <a:lnTo>
                  <a:pt x="718223" y="2667"/>
                </a:lnTo>
                <a:lnTo>
                  <a:pt x="688632" y="0"/>
                </a:lnTo>
                <a:lnTo>
                  <a:pt x="652729" y="7442"/>
                </a:lnTo>
                <a:lnTo>
                  <a:pt x="606539" y="36728"/>
                </a:lnTo>
                <a:lnTo>
                  <a:pt x="556945" y="68021"/>
                </a:lnTo>
                <a:lnTo>
                  <a:pt x="516216" y="116319"/>
                </a:lnTo>
                <a:lnTo>
                  <a:pt x="483158" y="169405"/>
                </a:lnTo>
                <a:lnTo>
                  <a:pt x="392836" y="116319"/>
                </a:lnTo>
                <a:lnTo>
                  <a:pt x="373621" y="133324"/>
                </a:lnTo>
                <a:lnTo>
                  <a:pt x="488657" y="210959"/>
                </a:lnTo>
                <a:lnTo>
                  <a:pt x="474954" y="227965"/>
                </a:lnTo>
                <a:lnTo>
                  <a:pt x="472135" y="264045"/>
                </a:lnTo>
                <a:lnTo>
                  <a:pt x="483158" y="312343"/>
                </a:lnTo>
                <a:lnTo>
                  <a:pt x="499681" y="348526"/>
                </a:lnTo>
                <a:lnTo>
                  <a:pt x="537578" y="363461"/>
                </a:lnTo>
                <a:lnTo>
                  <a:pt x="581825" y="363461"/>
                </a:lnTo>
                <a:lnTo>
                  <a:pt x="614870" y="343750"/>
                </a:lnTo>
                <a:lnTo>
                  <a:pt x="672134" y="290664"/>
                </a:lnTo>
                <a:lnTo>
                  <a:pt x="726554" y="217703"/>
                </a:lnTo>
                <a:lnTo>
                  <a:pt x="759599" y="155168"/>
                </a:lnTo>
                <a:lnTo>
                  <a:pt x="762279" y="72796"/>
                </a:lnTo>
                <a:close/>
              </a:path>
              <a:path w="1099820" h="1449070">
                <a:moveTo>
                  <a:pt x="1099362" y="593547"/>
                </a:moveTo>
                <a:lnTo>
                  <a:pt x="1057275" y="593547"/>
                </a:lnTo>
                <a:lnTo>
                  <a:pt x="982967" y="588124"/>
                </a:lnTo>
                <a:lnTo>
                  <a:pt x="1018692" y="578561"/>
                </a:lnTo>
                <a:lnTo>
                  <a:pt x="1082154" y="544601"/>
                </a:lnTo>
                <a:lnTo>
                  <a:pt x="1073937" y="526884"/>
                </a:lnTo>
                <a:lnTo>
                  <a:pt x="1035240" y="551395"/>
                </a:lnTo>
                <a:lnTo>
                  <a:pt x="903008" y="586105"/>
                </a:lnTo>
                <a:lnTo>
                  <a:pt x="809193" y="571055"/>
                </a:lnTo>
                <a:lnTo>
                  <a:pt x="726554" y="551395"/>
                </a:lnTo>
                <a:lnTo>
                  <a:pt x="652081" y="505053"/>
                </a:lnTo>
                <a:lnTo>
                  <a:pt x="565658" y="447725"/>
                </a:lnTo>
                <a:lnTo>
                  <a:pt x="563130" y="438391"/>
                </a:lnTo>
                <a:lnTo>
                  <a:pt x="544563" y="404317"/>
                </a:lnTo>
                <a:lnTo>
                  <a:pt x="498335" y="396875"/>
                </a:lnTo>
                <a:lnTo>
                  <a:pt x="522528" y="404317"/>
                </a:lnTo>
                <a:lnTo>
                  <a:pt x="473481" y="396875"/>
                </a:lnTo>
                <a:lnTo>
                  <a:pt x="421868" y="396875"/>
                </a:lnTo>
                <a:lnTo>
                  <a:pt x="390105" y="415785"/>
                </a:lnTo>
                <a:lnTo>
                  <a:pt x="308838" y="408457"/>
                </a:lnTo>
                <a:lnTo>
                  <a:pt x="242582" y="386613"/>
                </a:lnTo>
                <a:lnTo>
                  <a:pt x="190309" y="357327"/>
                </a:lnTo>
                <a:lnTo>
                  <a:pt x="157111" y="330873"/>
                </a:lnTo>
                <a:lnTo>
                  <a:pt x="140576" y="277736"/>
                </a:lnTo>
                <a:lnTo>
                  <a:pt x="140576" y="211620"/>
                </a:lnTo>
                <a:lnTo>
                  <a:pt x="124053" y="206946"/>
                </a:lnTo>
                <a:lnTo>
                  <a:pt x="115849" y="265506"/>
                </a:lnTo>
                <a:lnTo>
                  <a:pt x="118541" y="299466"/>
                </a:lnTo>
                <a:lnTo>
                  <a:pt x="126873" y="330873"/>
                </a:lnTo>
                <a:lnTo>
                  <a:pt x="85471" y="294627"/>
                </a:lnTo>
                <a:lnTo>
                  <a:pt x="52412" y="250456"/>
                </a:lnTo>
                <a:lnTo>
                  <a:pt x="44081" y="265506"/>
                </a:lnTo>
                <a:lnTo>
                  <a:pt x="66128" y="301586"/>
                </a:lnTo>
                <a:lnTo>
                  <a:pt x="107518" y="350532"/>
                </a:lnTo>
                <a:lnTo>
                  <a:pt x="33058" y="345757"/>
                </a:lnTo>
                <a:lnTo>
                  <a:pt x="0" y="350532"/>
                </a:lnTo>
                <a:lnTo>
                  <a:pt x="8331" y="367601"/>
                </a:lnTo>
                <a:lnTo>
                  <a:pt x="68948" y="372376"/>
                </a:lnTo>
                <a:lnTo>
                  <a:pt x="118541" y="374383"/>
                </a:lnTo>
                <a:lnTo>
                  <a:pt x="60617" y="394055"/>
                </a:lnTo>
                <a:lnTo>
                  <a:pt x="16535" y="418553"/>
                </a:lnTo>
                <a:lnTo>
                  <a:pt x="11023" y="432955"/>
                </a:lnTo>
                <a:lnTo>
                  <a:pt x="24866" y="445173"/>
                </a:lnTo>
                <a:lnTo>
                  <a:pt x="52412" y="423341"/>
                </a:lnTo>
                <a:lnTo>
                  <a:pt x="93814" y="408457"/>
                </a:lnTo>
                <a:lnTo>
                  <a:pt x="148907" y="386613"/>
                </a:lnTo>
                <a:lnTo>
                  <a:pt x="176466" y="389267"/>
                </a:lnTo>
                <a:lnTo>
                  <a:pt x="239903" y="411111"/>
                </a:lnTo>
                <a:lnTo>
                  <a:pt x="289483" y="432955"/>
                </a:lnTo>
                <a:lnTo>
                  <a:pt x="356222" y="441172"/>
                </a:lnTo>
                <a:lnTo>
                  <a:pt x="326720" y="477126"/>
                </a:lnTo>
                <a:lnTo>
                  <a:pt x="302666" y="543242"/>
                </a:lnTo>
                <a:lnTo>
                  <a:pt x="283311" y="613930"/>
                </a:lnTo>
                <a:lnTo>
                  <a:pt x="277799" y="690206"/>
                </a:lnTo>
                <a:lnTo>
                  <a:pt x="285991" y="778052"/>
                </a:lnTo>
                <a:lnTo>
                  <a:pt x="307365" y="888352"/>
                </a:lnTo>
                <a:lnTo>
                  <a:pt x="323837" y="912279"/>
                </a:lnTo>
                <a:lnTo>
                  <a:pt x="276453" y="962494"/>
                </a:lnTo>
                <a:lnTo>
                  <a:pt x="235064" y="1009484"/>
                </a:lnTo>
                <a:lnTo>
                  <a:pt x="224040" y="1050340"/>
                </a:lnTo>
                <a:lnTo>
                  <a:pt x="226720" y="1089875"/>
                </a:lnTo>
                <a:lnTo>
                  <a:pt x="248907" y="1133386"/>
                </a:lnTo>
                <a:lnTo>
                  <a:pt x="284645" y="1185164"/>
                </a:lnTo>
                <a:lnTo>
                  <a:pt x="315023" y="1226693"/>
                </a:lnTo>
                <a:lnTo>
                  <a:pt x="323227" y="1257960"/>
                </a:lnTo>
                <a:lnTo>
                  <a:pt x="273634" y="1248511"/>
                </a:lnTo>
                <a:lnTo>
                  <a:pt x="199174" y="1243723"/>
                </a:lnTo>
                <a:lnTo>
                  <a:pt x="127546" y="1257960"/>
                </a:lnTo>
                <a:lnTo>
                  <a:pt x="86144" y="1280452"/>
                </a:lnTo>
                <a:lnTo>
                  <a:pt x="102679" y="1307071"/>
                </a:lnTo>
                <a:lnTo>
                  <a:pt x="141249" y="1317193"/>
                </a:lnTo>
                <a:lnTo>
                  <a:pt x="168935" y="1292694"/>
                </a:lnTo>
                <a:lnTo>
                  <a:pt x="207505" y="1277797"/>
                </a:lnTo>
                <a:lnTo>
                  <a:pt x="251587" y="1277797"/>
                </a:lnTo>
                <a:lnTo>
                  <a:pt x="306692" y="1287246"/>
                </a:lnTo>
                <a:lnTo>
                  <a:pt x="334238" y="1307071"/>
                </a:lnTo>
                <a:lnTo>
                  <a:pt x="367436" y="1307071"/>
                </a:lnTo>
                <a:lnTo>
                  <a:pt x="381152" y="1287246"/>
                </a:lnTo>
                <a:lnTo>
                  <a:pt x="381152" y="1265555"/>
                </a:lnTo>
                <a:lnTo>
                  <a:pt x="356412" y="1241056"/>
                </a:lnTo>
                <a:lnTo>
                  <a:pt x="323227" y="1192618"/>
                </a:lnTo>
                <a:lnTo>
                  <a:pt x="290156" y="1145641"/>
                </a:lnTo>
                <a:lnTo>
                  <a:pt x="259918" y="1094663"/>
                </a:lnTo>
                <a:lnTo>
                  <a:pt x="259918" y="1043559"/>
                </a:lnTo>
                <a:lnTo>
                  <a:pt x="276453" y="1014272"/>
                </a:lnTo>
                <a:lnTo>
                  <a:pt x="317715" y="977544"/>
                </a:lnTo>
                <a:lnTo>
                  <a:pt x="350913" y="950264"/>
                </a:lnTo>
                <a:lnTo>
                  <a:pt x="353123" y="948143"/>
                </a:lnTo>
                <a:lnTo>
                  <a:pt x="364617" y="961174"/>
                </a:lnTo>
                <a:lnTo>
                  <a:pt x="382485" y="964895"/>
                </a:lnTo>
                <a:lnTo>
                  <a:pt x="382485" y="987793"/>
                </a:lnTo>
                <a:lnTo>
                  <a:pt x="396328" y="1051013"/>
                </a:lnTo>
                <a:lnTo>
                  <a:pt x="421195" y="1117155"/>
                </a:lnTo>
                <a:lnTo>
                  <a:pt x="445922" y="1175588"/>
                </a:lnTo>
                <a:lnTo>
                  <a:pt x="481139" y="1221892"/>
                </a:lnTo>
                <a:lnTo>
                  <a:pt x="522528" y="1266215"/>
                </a:lnTo>
                <a:lnTo>
                  <a:pt x="580339" y="1307071"/>
                </a:lnTo>
                <a:lnTo>
                  <a:pt x="659638" y="1331556"/>
                </a:lnTo>
                <a:lnTo>
                  <a:pt x="613498" y="1343812"/>
                </a:lnTo>
                <a:lnTo>
                  <a:pt x="577659" y="1354061"/>
                </a:lnTo>
                <a:lnTo>
                  <a:pt x="528040" y="1373085"/>
                </a:lnTo>
                <a:lnTo>
                  <a:pt x="497662" y="1395577"/>
                </a:lnTo>
                <a:lnTo>
                  <a:pt x="464604" y="1424863"/>
                </a:lnTo>
                <a:lnTo>
                  <a:pt x="497662" y="1446555"/>
                </a:lnTo>
                <a:lnTo>
                  <a:pt x="530720" y="1448689"/>
                </a:lnTo>
                <a:lnTo>
                  <a:pt x="536244" y="1424863"/>
                </a:lnTo>
                <a:lnTo>
                  <a:pt x="552780" y="1402372"/>
                </a:lnTo>
                <a:lnTo>
                  <a:pt x="605167" y="1373085"/>
                </a:lnTo>
                <a:lnTo>
                  <a:pt x="637552" y="1366304"/>
                </a:lnTo>
                <a:lnTo>
                  <a:pt x="670648" y="1354061"/>
                </a:lnTo>
                <a:lnTo>
                  <a:pt x="701014" y="1339011"/>
                </a:lnTo>
                <a:lnTo>
                  <a:pt x="701014" y="1321981"/>
                </a:lnTo>
                <a:lnTo>
                  <a:pt x="684466" y="1300289"/>
                </a:lnTo>
                <a:lnTo>
                  <a:pt x="637552" y="1295501"/>
                </a:lnTo>
                <a:lnTo>
                  <a:pt x="596836" y="1273009"/>
                </a:lnTo>
                <a:lnTo>
                  <a:pt x="544563" y="1236268"/>
                </a:lnTo>
                <a:lnTo>
                  <a:pt x="494842" y="1185164"/>
                </a:lnTo>
                <a:lnTo>
                  <a:pt x="462457" y="1134059"/>
                </a:lnTo>
                <a:lnTo>
                  <a:pt x="448754" y="1075626"/>
                </a:lnTo>
                <a:lnTo>
                  <a:pt x="448754" y="1017066"/>
                </a:lnTo>
                <a:lnTo>
                  <a:pt x="455206" y="947851"/>
                </a:lnTo>
                <a:lnTo>
                  <a:pt x="456946" y="946924"/>
                </a:lnTo>
                <a:lnTo>
                  <a:pt x="473481" y="899972"/>
                </a:lnTo>
                <a:lnTo>
                  <a:pt x="470789" y="858405"/>
                </a:lnTo>
                <a:lnTo>
                  <a:pt x="446595" y="819569"/>
                </a:lnTo>
                <a:lnTo>
                  <a:pt x="446595" y="768604"/>
                </a:lnTo>
                <a:lnTo>
                  <a:pt x="456946" y="719493"/>
                </a:lnTo>
                <a:lnTo>
                  <a:pt x="478993" y="660920"/>
                </a:lnTo>
                <a:lnTo>
                  <a:pt x="522528" y="624192"/>
                </a:lnTo>
                <a:lnTo>
                  <a:pt x="552119" y="565632"/>
                </a:lnTo>
                <a:lnTo>
                  <a:pt x="575246" y="494550"/>
                </a:lnTo>
                <a:lnTo>
                  <a:pt x="619036" y="529551"/>
                </a:lnTo>
                <a:lnTo>
                  <a:pt x="704519" y="586105"/>
                </a:lnTo>
                <a:lnTo>
                  <a:pt x="809193" y="610616"/>
                </a:lnTo>
                <a:lnTo>
                  <a:pt x="891997" y="618058"/>
                </a:lnTo>
                <a:lnTo>
                  <a:pt x="908494" y="639902"/>
                </a:lnTo>
                <a:lnTo>
                  <a:pt x="941590" y="688848"/>
                </a:lnTo>
                <a:lnTo>
                  <a:pt x="993978" y="713346"/>
                </a:lnTo>
                <a:lnTo>
                  <a:pt x="1007681" y="705904"/>
                </a:lnTo>
                <a:lnTo>
                  <a:pt x="960767" y="673963"/>
                </a:lnTo>
                <a:lnTo>
                  <a:pt x="944270" y="622833"/>
                </a:lnTo>
                <a:lnTo>
                  <a:pt x="1035240" y="676617"/>
                </a:lnTo>
                <a:lnTo>
                  <a:pt x="1060119" y="654126"/>
                </a:lnTo>
                <a:lnTo>
                  <a:pt x="1027023" y="644677"/>
                </a:lnTo>
                <a:lnTo>
                  <a:pt x="974636" y="610616"/>
                </a:lnTo>
                <a:lnTo>
                  <a:pt x="1024229" y="615391"/>
                </a:lnTo>
                <a:lnTo>
                  <a:pt x="1099362" y="610616"/>
                </a:lnTo>
                <a:lnTo>
                  <a:pt x="1099362" y="59354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11783" y="1292478"/>
            <a:ext cx="10103485" cy="36842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indent="-343535">
              <a:lnSpc>
                <a:spcPct val="100000"/>
              </a:lnSpc>
              <a:spcBef>
                <a:spcPts val="100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2400" dirty="0">
                <a:latin typeface="Calibri"/>
                <a:cs typeface="Calibri"/>
              </a:rPr>
              <a:t>A</a:t>
            </a:r>
            <a:r>
              <a:rPr sz="2400" spc="-6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gyakorlat</a:t>
            </a:r>
            <a:r>
              <a:rPr sz="2400" spc="-4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formai</a:t>
            </a:r>
            <a:r>
              <a:rPr sz="2400" spc="-4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és</a:t>
            </a:r>
            <a:r>
              <a:rPr sz="2400" spc="-4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tartalmi</a:t>
            </a:r>
            <a:r>
              <a:rPr sz="2400" spc="-7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kereteinek</a:t>
            </a:r>
            <a:r>
              <a:rPr sz="2400" spc="-4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az</a:t>
            </a:r>
            <a:r>
              <a:rPr sz="2400" spc="-4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egyeztetése</a:t>
            </a:r>
            <a:endParaRPr sz="2400">
              <a:latin typeface="Calibri"/>
              <a:cs typeface="Calibri"/>
            </a:endParaRPr>
          </a:p>
          <a:p>
            <a:pPr marL="355600" marR="5080" indent="-343535">
              <a:lnSpc>
                <a:spcPct val="100000"/>
              </a:lnSpc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2400" spc="-25" dirty="0">
                <a:latin typeface="Calibri"/>
                <a:cs typeface="Calibri"/>
              </a:rPr>
              <a:t>Támogatás</a:t>
            </a:r>
            <a:r>
              <a:rPr sz="2400" spc="-5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az</a:t>
            </a:r>
            <a:r>
              <a:rPr sz="2400" spc="-5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iskola,</a:t>
            </a:r>
            <a:r>
              <a:rPr sz="2400" spc="-3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</a:t>
            </a:r>
            <a:r>
              <a:rPr sz="2400" spc="-4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munkaközösség,</a:t>
            </a:r>
            <a:r>
              <a:rPr sz="2400" spc="-5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</a:t>
            </a:r>
            <a:r>
              <a:rPr sz="2400" spc="-4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tanulók</a:t>
            </a:r>
            <a:r>
              <a:rPr sz="2400" spc="-7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és</a:t>
            </a:r>
            <a:r>
              <a:rPr sz="2400" spc="-4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</a:t>
            </a:r>
            <a:r>
              <a:rPr sz="2400" spc="-4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hallgatónak</a:t>
            </a:r>
            <a:r>
              <a:rPr sz="2400" spc="-5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önmaga</a:t>
            </a:r>
            <a:r>
              <a:rPr sz="2400" spc="-45" dirty="0">
                <a:latin typeface="Calibri"/>
                <a:cs typeface="Calibri"/>
              </a:rPr>
              <a:t> </a:t>
            </a:r>
            <a:r>
              <a:rPr sz="2400" spc="-20" dirty="0">
                <a:latin typeface="Calibri"/>
                <a:cs typeface="Calibri"/>
              </a:rPr>
              <a:t>jobb </a:t>
            </a:r>
            <a:r>
              <a:rPr sz="2400" spc="-10" dirty="0">
                <a:latin typeface="Calibri"/>
                <a:cs typeface="Calibri"/>
              </a:rPr>
              <a:t>megismerésében</a:t>
            </a:r>
            <a:endParaRPr sz="2400">
              <a:latin typeface="Calibri"/>
              <a:cs typeface="Calibri"/>
            </a:endParaRPr>
          </a:p>
          <a:p>
            <a:pPr marL="355600" indent="-343535">
              <a:lnSpc>
                <a:spcPct val="100000"/>
              </a:lnSpc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2400" dirty="0">
                <a:latin typeface="Calibri"/>
                <a:cs typeface="Calibri"/>
              </a:rPr>
              <a:t>A</a:t>
            </a:r>
            <a:r>
              <a:rPr sz="2400" spc="-4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hospitálások</a:t>
            </a:r>
            <a:r>
              <a:rPr sz="2400" spc="-4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megszervezése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és</a:t>
            </a:r>
            <a:r>
              <a:rPr sz="2400" spc="-2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megbeszélése</a:t>
            </a:r>
            <a:endParaRPr sz="2400">
              <a:latin typeface="Calibri"/>
              <a:cs typeface="Calibri"/>
            </a:endParaRPr>
          </a:p>
          <a:p>
            <a:pPr marL="355600" indent="-343535">
              <a:lnSpc>
                <a:spcPct val="100000"/>
              </a:lnSpc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2400" dirty="0">
                <a:latin typeface="Calibri"/>
                <a:cs typeface="Calibri"/>
              </a:rPr>
              <a:t>A</a:t>
            </a:r>
            <a:r>
              <a:rPr sz="2400" spc="-6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szaktárgyi</a:t>
            </a:r>
            <a:r>
              <a:rPr sz="2400" spc="-7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órák,</a:t>
            </a:r>
            <a:r>
              <a:rPr sz="2400" spc="-6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foglalkozások</a:t>
            </a:r>
            <a:r>
              <a:rPr sz="2400" spc="-5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tervezésének</a:t>
            </a:r>
            <a:r>
              <a:rPr sz="2400" spc="-6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és</a:t>
            </a:r>
            <a:r>
              <a:rPr sz="2400" spc="-6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elemzésének</a:t>
            </a:r>
            <a:r>
              <a:rPr sz="2400" spc="-6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</a:t>
            </a:r>
            <a:r>
              <a:rPr sz="2400" spc="-6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segítése</a:t>
            </a:r>
            <a:endParaRPr sz="2400">
              <a:latin typeface="Calibri"/>
              <a:cs typeface="Calibri"/>
            </a:endParaRPr>
          </a:p>
          <a:p>
            <a:pPr marL="355600" indent="-343535">
              <a:lnSpc>
                <a:spcPct val="100000"/>
              </a:lnSpc>
              <a:spcBef>
                <a:spcPts val="5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2400" dirty="0">
                <a:latin typeface="Calibri"/>
                <a:cs typeface="Calibri"/>
              </a:rPr>
              <a:t>A</a:t>
            </a:r>
            <a:r>
              <a:rPr sz="2400" spc="-8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hallgató</a:t>
            </a:r>
            <a:r>
              <a:rPr sz="2400" spc="-6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komplex</a:t>
            </a:r>
            <a:r>
              <a:rPr sz="2400" spc="-6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fejlődésének</a:t>
            </a:r>
            <a:r>
              <a:rPr sz="2400" spc="-5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</a:t>
            </a:r>
            <a:r>
              <a:rPr sz="2400" spc="-5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támogatása</a:t>
            </a:r>
            <a:endParaRPr sz="2400">
              <a:latin typeface="Calibri"/>
              <a:cs typeface="Calibri"/>
            </a:endParaRPr>
          </a:p>
          <a:p>
            <a:pPr marL="355600" indent="-343535">
              <a:lnSpc>
                <a:spcPct val="100000"/>
              </a:lnSpc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2400" spc="-30" dirty="0">
                <a:latin typeface="Calibri"/>
                <a:cs typeface="Calibri"/>
              </a:rPr>
              <a:t>Több</a:t>
            </a:r>
            <a:r>
              <a:rPr sz="2400" spc="-5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hallgató</a:t>
            </a:r>
            <a:r>
              <a:rPr sz="2400" spc="-8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esetén</a:t>
            </a:r>
            <a:r>
              <a:rPr sz="2400" spc="-5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az</a:t>
            </a:r>
            <a:r>
              <a:rPr sz="2400" spc="-6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együttműködés</a:t>
            </a:r>
            <a:r>
              <a:rPr sz="2400" spc="-7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ösztönzése</a:t>
            </a:r>
            <a:endParaRPr sz="2400">
              <a:latin typeface="Calibri"/>
              <a:cs typeface="Calibri"/>
            </a:endParaRPr>
          </a:p>
          <a:p>
            <a:pPr marL="355600" indent="-343535">
              <a:lnSpc>
                <a:spcPct val="100000"/>
              </a:lnSpc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2400" dirty="0">
                <a:latin typeface="Calibri"/>
                <a:cs typeface="Calibri"/>
              </a:rPr>
              <a:t>A</a:t>
            </a:r>
            <a:r>
              <a:rPr sz="2400" spc="-7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hallgató</a:t>
            </a:r>
            <a:r>
              <a:rPr sz="2400" spc="-7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munkájának</a:t>
            </a:r>
            <a:r>
              <a:rPr sz="2400" spc="-8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szöveges</a:t>
            </a:r>
            <a:r>
              <a:rPr sz="2400" spc="-5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értékelése,</a:t>
            </a:r>
            <a:r>
              <a:rPr sz="2400" spc="-8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gyakorlati</a:t>
            </a:r>
            <a:r>
              <a:rPr sz="2400" spc="-8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jegy</a:t>
            </a:r>
            <a:r>
              <a:rPr sz="2400" spc="-6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adása</a:t>
            </a:r>
            <a:endParaRPr sz="2400">
              <a:latin typeface="Calibri"/>
              <a:cs typeface="Calibri"/>
            </a:endParaRPr>
          </a:p>
          <a:p>
            <a:pPr marL="355600" indent="-343535">
              <a:lnSpc>
                <a:spcPct val="100000"/>
              </a:lnSpc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2400" dirty="0">
                <a:latin typeface="Calibri"/>
                <a:cs typeface="Calibri"/>
              </a:rPr>
              <a:t>A</a:t>
            </a:r>
            <a:r>
              <a:rPr sz="2400" spc="-7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feltöltendő</a:t>
            </a:r>
            <a:r>
              <a:rPr sz="2400" spc="-5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dokumentumok</a:t>
            </a:r>
            <a:r>
              <a:rPr sz="2400" spc="-4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elkészítése</a:t>
            </a:r>
            <a:r>
              <a:rPr sz="2400" spc="-7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és</a:t>
            </a:r>
            <a:r>
              <a:rPr sz="2400" spc="-5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hitelesítése</a:t>
            </a:r>
            <a:endParaRPr sz="2400">
              <a:latin typeface="Calibri"/>
              <a:cs typeface="Calibri"/>
            </a:endParaRPr>
          </a:p>
          <a:p>
            <a:pPr marL="355600" indent="-343535">
              <a:lnSpc>
                <a:spcPct val="100000"/>
              </a:lnSpc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2400" spc="-10" dirty="0">
                <a:latin typeface="Calibri"/>
                <a:cs typeface="Calibri"/>
              </a:rPr>
              <a:t>Együttműködés</a:t>
            </a:r>
            <a:r>
              <a:rPr sz="2400" spc="-5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az</a:t>
            </a:r>
            <a:r>
              <a:rPr sz="2400" spc="-3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egyetemi</a:t>
            </a:r>
            <a:r>
              <a:rPr sz="2400" spc="-5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oktatókkal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221183" rIns="0" bIns="0" rtlCol="0">
            <a:spAutoFit/>
          </a:bodyPr>
          <a:lstStyle/>
          <a:p>
            <a:pPr marL="172720" marR="5080">
              <a:lnSpc>
                <a:spcPct val="100000"/>
              </a:lnSpc>
              <a:spcBef>
                <a:spcPts val="105"/>
              </a:spcBef>
            </a:pPr>
            <a:r>
              <a:rPr sz="2600" dirty="0"/>
              <a:t>A</a:t>
            </a:r>
            <a:r>
              <a:rPr sz="2600" spc="-155" dirty="0"/>
              <a:t> </a:t>
            </a:r>
            <a:r>
              <a:rPr sz="2600" spc="-10" dirty="0"/>
              <a:t>VEZETŐTANÁR</a:t>
            </a:r>
            <a:r>
              <a:rPr sz="2600" spc="-100" dirty="0"/>
              <a:t> </a:t>
            </a:r>
            <a:r>
              <a:rPr sz="2600" spc="-35" dirty="0"/>
              <a:t>FELADATAI</a:t>
            </a:r>
            <a:r>
              <a:rPr sz="2600" spc="-95" dirty="0"/>
              <a:t> </a:t>
            </a:r>
            <a:r>
              <a:rPr sz="2600" dirty="0"/>
              <a:t>(SZAKTÁRGYI</a:t>
            </a:r>
            <a:r>
              <a:rPr sz="2600" spc="-85" dirty="0"/>
              <a:t> </a:t>
            </a:r>
            <a:r>
              <a:rPr sz="2600" spc="-10" dirty="0"/>
              <a:t>TANÍTÁSI GYAKORLAT)</a:t>
            </a:r>
            <a:endParaRPr sz="2600"/>
          </a:p>
        </p:txBody>
      </p:sp>
      <p:sp>
        <p:nvSpPr>
          <p:cNvPr id="4" name="object 4"/>
          <p:cNvSpPr/>
          <p:nvPr/>
        </p:nvSpPr>
        <p:spPr>
          <a:xfrm>
            <a:off x="838200" y="1278636"/>
            <a:ext cx="10676255" cy="0"/>
          </a:xfrm>
          <a:custGeom>
            <a:avLst/>
            <a:gdLst/>
            <a:ahLst/>
            <a:cxnLst/>
            <a:rect l="l" t="t" r="r" b="b"/>
            <a:pathLst>
              <a:path w="10676255">
                <a:moveTo>
                  <a:pt x="0" y="0"/>
                </a:moveTo>
                <a:lnTo>
                  <a:pt x="10676128" y="0"/>
                </a:lnTo>
              </a:path>
            </a:pathLst>
          </a:custGeom>
          <a:ln w="9525">
            <a:solidFill>
              <a:srgbClr val="00285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9592056" y="4131564"/>
            <a:ext cx="1467608" cy="1865376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436</TotalTime>
  <Words>3070</Words>
  <Application>Microsoft Office PowerPoint</Application>
  <PresentationFormat>Szélesvásznú</PresentationFormat>
  <Paragraphs>364</Paragraphs>
  <Slides>36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5</vt:i4>
      </vt:variant>
      <vt:variant>
        <vt:lpstr>Téma</vt:lpstr>
      </vt:variant>
      <vt:variant>
        <vt:i4>1</vt:i4>
      </vt:variant>
      <vt:variant>
        <vt:lpstr>Diacímek</vt:lpstr>
      </vt:variant>
      <vt:variant>
        <vt:i4>36</vt:i4>
      </vt:variant>
    </vt:vector>
  </HeadingPairs>
  <TitlesOfParts>
    <vt:vector size="42" baseType="lpstr">
      <vt:lpstr>Arial</vt:lpstr>
      <vt:lpstr>Arial Black</vt:lpstr>
      <vt:lpstr>Calibri</vt:lpstr>
      <vt:lpstr>Symbol</vt:lpstr>
      <vt:lpstr>Times New Roman</vt:lpstr>
      <vt:lpstr>Office Theme</vt:lpstr>
      <vt:lpstr>PowerPoint-bemutató</vt:lpstr>
      <vt:lpstr>A SZAKTÁRGYI TANÍTÁSI GYAKORLAT CÉLJA</vt:lpstr>
      <vt:lpstr>A SZAKTÁRGYI TANÍTÁSI GYAKORLAT HELYE (RTAK)</vt:lpstr>
      <vt:lpstr>A SZAKTÁRGYI TANÍTÁSI GYAKORLAT TARTALMA (RTAK) – PEDAGÓGIAI GYAKORLATTAL NEM RENDELKEZŐ HALLGATÓKNAK</vt:lpstr>
      <vt:lpstr>A SZAKTÁRGYI TANÍTÁSI GYAKORLAT TARTALMA (RTAK) – PEDAGÓGIAI GYAKORLATTAL RENDELKEZŐ HALLGATÓKNAK</vt:lpstr>
      <vt:lpstr>A CANVASBA FELTÖLTENDŐ DOKUMENTUMOK</vt:lpstr>
      <vt:lpstr>AZ INTÉZMÉNY FELADATAI</vt:lpstr>
      <vt:lpstr>A HALLGATÓ FELADATAI (SZAKTÁRGYI TANÍTÁSI GYAKORLAT)</vt:lpstr>
      <vt:lpstr>A VEZETŐTANÁR FELADATAI (SZAKTÁRGYI TANÍTÁSI GYAKORLAT)</vt:lpstr>
      <vt:lpstr>AZ ÖSSZEFÜGGŐ, EGYÉNI ISKOLAI GYAKORLAT CÉLJA</vt:lpstr>
      <vt:lpstr>AZ ÖSSZEFÜGGŐ, EGYÉNI ISKOLAI GYAKORLAT TARTALMA</vt:lpstr>
      <vt:lpstr>PowerPoint-bemutató</vt:lpstr>
      <vt:lpstr>AZ ÖSSZEFÜGGŐ EGYÉNI ISKOLAI GYAKORLAT IDŐKERETE (NAPPALI RTAK)</vt:lpstr>
      <vt:lpstr>AZ ÖSSZEFÜGGŐ EGYÉNI ISKOLAI GYAKORLAT IDŐKERETE (LEVELEZŐ RTAK)</vt:lpstr>
      <vt:lpstr>A HALLGATÓI TEVÉKENYSÉGEK FŐBB TÍPUSAI AZ ÖSSZEFÜGGŐ EGYÉNI ISKOLAI GYAKORLATON (RTAK)</vt:lpstr>
      <vt:lpstr>MEGISMERÉS ÉS AZ EGYÉNI FEJLŐDÉSI ÚT AZONOSÍTÁSA A FÉLÉV SORÁN: 16  28 ÓRA</vt:lpstr>
      <vt:lpstr>SZAKTÁRGYI TEVÉKENYSÉGEK A FÉLÉV SORÁN: 6096 ÓRA</vt:lpstr>
      <vt:lpstr>PowerPoint-bemutató</vt:lpstr>
      <vt:lpstr>MEGISMERÉS ÉS AZ EGYÉNI FEJLŐDÉSI ÚT AZONOSÍTÁSA A FÉLÉV SORÁN: 2236 ÓRA</vt:lpstr>
      <vt:lpstr>SZAKTÁRGYI TEVÉKENYSÉGEK A FÉLÉV SORÁN: 90144 ÓRA</vt:lpstr>
      <vt:lpstr>PowerPoint-bemutató</vt:lpstr>
      <vt:lpstr>MEGISMERÉS ÉS AZ EGYÉNI FEJLŐDÉSI ÚT AZONOSÍTÁSA A FÉLÉV SORÁN: 1220 ÓRA</vt:lpstr>
      <vt:lpstr>SZAKTÁRGYI TEVÉKENYSÉGEK A FÉLÉV SORÁN: 4572 ÓRA</vt:lpstr>
      <vt:lpstr>PowerPoint-bemutató</vt:lpstr>
      <vt:lpstr>A CANVASBA FELTÖLTENDŐ DOKUMENTUMOK</vt:lpstr>
      <vt:lpstr>A HALLGATÓ FELADATAI (ÖSSZEFÜGGŐ EGYÉNI ISKOLAI  GYAKORLAT) </vt:lpstr>
      <vt:lpstr>A MENTOR FELADATAI (ÖSSZEFÜGGŐ EGYÉNI ISKOLAI GYAKORLAT)</vt:lpstr>
      <vt:lpstr>AKTUÁLIS KÉRDÉSEK MINDKÉT GYAKORLATTÍPUS ESETÉBEN</vt:lpstr>
      <vt:lpstr>A GYAKORLAT EGYÉB DOKUMENTUMAI</vt:lpstr>
      <vt:lpstr>A MEGISMÉTELT GYAKORLATSZERVEZÉS DÍJA</vt:lpstr>
      <vt:lpstr>PowerPoint-bemutató</vt:lpstr>
      <vt:lpstr>SZERZŐDÉSKÖTÉS A KÜLSŐ TANÁROKKAL</vt:lpstr>
      <vt:lpstr>A PARTNERISKOLÁK LEHETŐSÉGEI</vt:lpstr>
      <vt:lpstr>A HALLGATÓ SEGÍTSÉGKÉRÉSE</vt:lpstr>
      <vt:lpstr>ELTE TANÁRKÉPZŐ KÖZPONT</vt:lpstr>
      <vt:lpstr>Köszönjük megtisztelő figyelmüket.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PowerPoint-bemutató</dc:title>
  <dc:creator>TKK</dc:creator>
  <cp:lastModifiedBy>Juhász Norina Viktória</cp:lastModifiedBy>
  <cp:revision>35</cp:revision>
  <dcterms:created xsi:type="dcterms:W3CDTF">2023-02-27T13:27:24Z</dcterms:created>
  <dcterms:modified xsi:type="dcterms:W3CDTF">2024-07-19T09:39:19Z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2022-08-31T00:00:00Z</vt:filetime>
  </property>
  <property fmtid="{D5CDD505-2E9C-101B-9397-08002B2CF9AE}" pid="3" name="Creator">
    <vt:lpwstr>Microsoft® PowerPoint® a Microsoft 365-höz</vt:lpwstr>
  </property>
  <property fmtid="{D5CDD505-2E9C-101B-9397-08002B2CF9AE}" pid="4" name="LastSaved">
    <vt:filetime>2023-02-27T00:00:00Z</vt:filetime>
  </property>
  <property fmtid="{D5CDD505-2E9C-101B-9397-08002B2CF9AE}" pid="5" name="Producer">
    <vt:lpwstr>Microsoft® PowerPoint® a Microsoft 365-höz</vt:lpwstr>
  </property>
</Properties>
</file>