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5" r:id="rId2"/>
    <p:sldId id="258" r:id="rId3"/>
    <p:sldId id="259" r:id="rId4"/>
    <p:sldId id="296" r:id="rId5"/>
    <p:sldId id="29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8" r:id="rId15"/>
    <p:sldId id="269" r:id="rId16"/>
    <p:sldId id="270" r:id="rId17"/>
    <p:sldId id="271" r:id="rId18"/>
    <p:sldId id="272" r:id="rId19"/>
    <p:sldId id="301" r:id="rId20"/>
    <p:sldId id="299" r:id="rId21"/>
    <p:sldId id="300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6" r:id="rId34"/>
    <p:sldId id="287" r:id="rId35"/>
    <p:sldId id="288" r:id="rId36"/>
    <p:sldId id="289" r:id="rId3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5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40" y="2440000"/>
            <a:ext cx="6233159" cy="1456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8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8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8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8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012177"/>
            <a:ext cx="12191999" cy="8458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615" y="215265"/>
            <a:ext cx="10770539" cy="10276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8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5739" y="1335735"/>
            <a:ext cx="10696575" cy="2953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tkk.elte.hu/osszefuggo_egyeni_iskolai_gyakorlat_rtak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szakzaras@tkk.elte.hu" TargetMode="Externa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munkatarsak" TargetMode="External"/><Relationship Id="rId2" Type="http://schemas.openxmlformats.org/officeDocument/2006/relationships/hyperlink" Target="http://tkk.elte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mailto:rtak.gyak@tkk.elte.hu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kk.elte.hu/szaktargyi_tanitasi_gyakorlat_rta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6056" rIns="0" bIns="0" rtlCol="0">
            <a:spAutoFit/>
          </a:bodyPr>
          <a:lstStyle/>
          <a:p>
            <a:pPr marL="58419" marR="5080">
              <a:lnSpc>
                <a:spcPts val="7059"/>
              </a:lnSpc>
              <a:spcBef>
                <a:spcPts val="225"/>
              </a:spcBef>
            </a:pPr>
            <a:r>
              <a:rPr sz="5900" spc="-4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5900" spc="110" dirty="0">
                <a:solidFill>
                  <a:srgbClr val="FFFFFF"/>
                </a:solidFill>
                <a:latin typeface="Arial"/>
                <a:cs typeface="Arial"/>
              </a:rPr>
              <a:t>ájé</a:t>
            </a:r>
            <a:r>
              <a:rPr sz="59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5900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5900" spc="114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5900" spc="110" dirty="0">
                <a:solidFill>
                  <a:srgbClr val="FFFFFF"/>
                </a:solidFill>
                <a:latin typeface="Arial"/>
                <a:cs typeface="Arial"/>
              </a:rPr>
              <a:t>tat</a:t>
            </a:r>
            <a:r>
              <a:rPr sz="5900" spc="114" dirty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59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900" dirty="0">
                <a:solidFill>
                  <a:srgbClr val="FFFFFF"/>
                </a:solidFill>
                <a:latin typeface="Arial"/>
                <a:cs typeface="Arial"/>
              </a:rPr>
              <a:t>az</a:t>
            </a:r>
            <a:r>
              <a:rPr sz="59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900" spc="-515" dirty="0">
                <a:solidFill>
                  <a:srgbClr val="FFFFFF"/>
                </a:solidFill>
                <a:latin typeface="Arial"/>
                <a:cs typeface="Arial"/>
              </a:rPr>
              <a:t>RTAK </a:t>
            </a:r>
            <a:r>
              <a:rPr sz="5900" spc="140" dirty="0">
                <a:solidFill>
                  <a:srgbClr val="FFFFFF"/>
                </a:solidFill>
                <a:latin typeface="Arial"/>
                <a:cs typeface="Arial"/>
              </a:rPr>
              <a:t>gyakorlatairól</a:t>
            </a:r>
            <a:endParaRPr sz="5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1" y="4395761"/>
            <a:ext cx="7924800" cy="1266372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600" spc="80" dirty="0">
                <a:solidFill>
                  <a:srgbClr val="FFFFFF"/>
                </a:solidFill>
                <a:latin typeface="Arial"/>
                <a:cs typeface="Arial"/>
              </a:rPr>
              <a:t>2023-tól felvett </a:t>
            </a:r>
            <a:r>
              <a:rPr sz="1600" spc="-120" dirty="0">
                <a:solidFill>
                  <a:srgbClr val="FFFFFF"/>
                </a:solidFill>
                <a:latin typeface="Arial"/>
                <a:cs typeface="Arial"/>
              </a:rPr>
              <a:t>RTAK-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16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hallgatók</a:t>
            </a:r>
            <a:r>
              <a:rPr sz="1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szaktárgyi</a:t>
            </a:r>
            <a:r>
              <a:rPr sz="16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tanítási</a:t>
            </a:r>
            <a:r>
              <a:rPr sz="16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és</a:t>
            </a:r>
            <a:r>
              <a:rPr sz="16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összefüggő</a:t>
            </a:r>
            <a:r>
              <a:rPr sz="16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chemeClr val="bg1"/>
                </a:solidFill>
                <a:latin typeface="Arial"/>
                <a:cs typeface="Arial"/>
              </a:rPr>
              <a:t>egyéni</a:t>
            </a:r>
            <a:r>
              <a:rPr lang="hu-HU" sz="1600" spc="-10" dirty="0">
                <a:solidFill>
                  <a:schemeClr val="bg1"/>
                </a:solidFill>
                <a:latin typeface="Arial"/>
                <a:cs typeface="Arial"/>
              </a:rPr>
              <a:t> i</a:t>
            </a:r>
            <a:r>
              <a:rPr sz="1600" dirty="0" err="1">
                <a:solidFill>
                  <a:schemeClr val="bg1"/>
                </a:solidFill>
                <a:latin typeface="Arial"/>
                <a:cs typeface="Arial"/>
              </a:rPr>
              <a:t>skolai</a:t>
            </a:r>
            <a:r>
              <a:rPr sz="1600" spc="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gyakorlata</a:t>
            </a:r>
            <a:r>
              <a:rPr sz="16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600" dirty="0">
                <a:solidFill>
                  <a:srgbClr val="FFFFFF"/>
                </a:solidFill>
                <a:latin typeface="Arial"/>
                <a:cs typeface="Arial"/>
              </a:rPr>
              <a:t>a 2024/2025. tanév őszi félévében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0" dirty="0">
                <a:solidFill>
                  <a:srgbClr val="FFFFFF"/>
                </a:solidFill>
                <a:latin typeface="Arial Black"/>
                <a:cs typeface="Arial Black"/>
              </a:rPr>
              <a:t>Budapest,</a:t>
            </a:r>
            <a:r>
              <a:rPr sz="1600" spc="-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600" spc="-145" dirty="0">
                <a:solidFill>
                  <a:srgbClr val="FFFFFF"/>
                </a:solidFill>
                <a:latin typeface="Arial Black"/>
                <a:cs typeface="Arial Black"/>
              </a:rPr>
              <a:t>202</a:t>
            </a:r>
            <a:r>
              <a:rPr lang="hu-HU" sz="1600" spc="-145" dirty="0">
                <a:solidFill>
                  <a:srgbClr val="FFFFFF"/>
                </a:solidFill>
                <a:latin typeface="Arial Black"/>
                <a:cs typeface="Arial Black"/>
              </a:rPr>
              <a:t>4</a:t>
            </a:r>
            <a:r>
              <a:rPr sz="1600" spc="-145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r>
              <a:rPr sz="1600" spc="-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hu-HU" sz="1600" spc="-90" dirty="0">
                <a:solidFill>
                  <a:srgbClr val="FFFFFF"/>
                </a:solidFill>
                <a:latin typeface="Arial Black"/>
                <a:cs typeface="Arial Black"/>
              </a:rPr>
              <a:t>nyár</a:t>
            </a:r>
            <a:endParaRPr sz="16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152" y="1557985"/>
            <a:ext cx="10546715" cy="215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62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tanárjelölt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fejlődésének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támogatása,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megalapozása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ts val="23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pedagógusidentitás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megerősítése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ts val="230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Aktív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részvétel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világában,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pedagógusközösség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életében</a:t>
            </a:r>
            <a:endParaRPr sz="2400">
              <a:latin typeface="Calibri"/>
              <a:cs typeface="Calibri"/>
            </a:endParaRPr>
          </a:p>
          <a:p>
            <a:pPr marL="354965" marR="5080" indent="-342900">
              <a:lnSpc>
                <a:spcPts val="23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komplex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fejlődése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tervezésben,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szervezésben,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tanításban,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nevelésben,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</a:t>
            </a:r>
            <a:r>
              <a:rPr sz="2400" dirty="0">
                <a:latin typeface="Calibri"/>
                <a:cs typeface="Calibri"/>
              </a:rPr>
              <a:t>tanári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kompetenciákban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ts val="203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pedagógiai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eszköztár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bővítése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Pozitív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élmények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segítése,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motiváció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megerősítése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15" y="215265"/>
            <a:ext cx="10770539" cy="652947"/>
          </a:xfrm>
          <a:prstGeom prst="rect">
            <a:avLst/>
          </a:prstGeom>
        </p:spPr>
        <p:txBody>
          <a:bodyPr vert="horz" wrap="square" lIns="0" tIns="219912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AZ</a:t>
            </a:r>
            <a:r>
              <a:rPr sz="2800" spc="-110" dirty="0"/>
              <a:t> </a:t>
            </a:r>
            <a:r>
              <a:rPr sz="2800" spc="-10" dirty="0"/>
              <a:t>ÖSSZEFÜGGŐ</a:t>
            </a:r>
            <a:r>
              <a:rPr lang="hu-HU" sz="2800" spc="-10" dirty="0"/>
              <a:t>,</a:t>
            </a:r>
            <a:r>
              <a:rPr sz="2800" spc="-85" dirty="0"/>
              <a:t> </a:t>
            </a:r>
            <a:r>
              <a:rPr sz="2800" dirty="0"/>
              <a:t>EGYÉNI</a:t>
            </a:r>
            <a:r>
              <a:rPr sz="2800" spc="-105" dirty="0"/>
              <a:t> </a:t>
            </a:r>
            <a:r>
              <a:rPr sz="2800" dirty="0"/>
              <a:t>ISKOLAI</a:t>
            </a:r>
            <a:r>
              <a:rPr sz="2800" spc="-114" dirty="0"/>
              <a:t> </a:t>
            </a:r>
            <a:r>
              <a:rPr sz="2800" spc="-65" dirty="0"/>
              <a:t>GYAKORLAT</a:t>
            </a:r>
            <a:r>
              <a:rPr sz="2800" spc="-70" dirty="0"/>
              <a:t> </a:t>
            </a:r>
            <a:r>
              <a:rPr sz="2800" spc="-10" dirty="0"/>
              <a:t>CÉLJA</a:t>
            </a:r>
            <a:endParaRPr sz="2800" dirty="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66047" y="4218432"/>
            <a:ext cx="2747772" cy="16946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242898"/>
            <a:ext cx="9935210" cy="429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dirty="0">
                <a:latin typeface="Calibri"/>
                <a:cs typeface="Calibri"/>
              </a:rPr>
              <a:t>Mentor</a:t>
            </a:r>
            <a:r>
              <a:rPr sz="2800" b="1" spc="-12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támogatásával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végzett,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féléves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összefüggő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egyéni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iskolai gyakorlat,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teljes</a:t>
            </a:r>
            <a:r>
              <a:rPr sz="2800" b="1" spc="-1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szakmai</a:t>
            </a:r>
            <a:r>
              <a:rPr sz="2800" b="1" spc="-1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felelősséggel</a:t>
            </a:r>
            <a:endParaRPr sz="28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25" dirty="0">
                <a:latin typeface="Calibri"/>
                <a:cs typeface="Calibri"/>
              </a:rPr>
              <a:t>Részvétel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iskola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világában,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pedagógusközösség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életében</a:t>
            </a:r>
            <a:endParaRPr sz="28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félév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során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egy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szaktárgy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tanítása</a:t>
            </a:r>
            <a:endParaRPr sz="28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Min.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50%-</a:t>
            </a:r>
            <a:r>
              <a:rPr sz="2800" dirty="0">
                <a:latin typeface="Calibri"/>
                <a:cs typeface="Calibri"/>
              </a:rPr>
              <a:t>ban,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max.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60%-</a:t>
            </a:r>
            <a:r>
              <a:rPr sz="2800" dirty="0">
                <a:latin typeface="Calibri"/>
                <a:cs typeface="Calibri"/>
              </a:rPr>
              <a:t>ban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szaktárgyi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tevékenységek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(RTAK)</a:t>
            </a:r>
            <a:endParaRPr sz="2800" dirty="0">
              <a:latin typeface="Calibri"/>
              <a:cs typeface="Calibri"/>
            </a:endParaRPr>
          </a:p>
          <a:p>
            <a:pPr marL="469265" marR="29146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Min.</a:t>
            </a:r>
            <a:r>
              <a:rPr sz="2800" spc="-25" dirty="0">
                <a:latin typeface="Calibri"/>
                <a:cs typeface="Calibri"/>
              </a:rPr>
              <a:t> 40%-</a:t>
            </a:r>
            <a:r>
              <a:rPr sz="2800" dirty="0">
                <a:latin typeface="Calibri"/>
                <a:cs typeface="Calibri"/>
              </a:rPr>
              <a:t>ban,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max.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50%-</a:t>
            </a:r>
            <a:r>
              <a:rPr sz="2800" dirty="0">
                <a:latin typeface="Calibri"/>
                <a:cs typeface="Calibri"/>
              </a:rPr>
              <a:t>ban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nem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szaktárgyi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tevékenységek,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pl. </a:t>
            </a:r>
            <a:r>
              <a:rPr sz="2800" spc="-20" dirty="0">
                <a:latin typeface="Calibri"/>
                <a:cs typeface="Calibri"/>
              </a:rPr>
              <a:t>osztályfőnöki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szabadidős</a:t>
            </a:r>
            <a:r>
              <a:rPr sz="2800" spc="-30" dirty="0">
                <a:latin typeface="Calibri"/>
                <a:cs typeface="Calibri"/>
              </a:rPr>
              <a:t> tevékenységek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(RTAK)</a:t>
            </a:r>
            <a:endParaRPr sz="28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30" dirty="0">
                <a:latin typeface="Calibri"/>
                <a:cs typeface="Calibri"/>
              </a:rPr>
              <a:t>Fokozatosság: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hospitálástól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önálló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tanításig</a:t>
            </a:r>
            <a:endParaRPr sz="2800" dirty="0">
              <a:latin typeface="Calibri"/>
              <a:cs typeface="Calibri"/>
            </a:endParaRPr>
          </a:p>
          <a:p>
            <a:pPr marL="469265" marR="168021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25" dirty="0">
                <a:latin typeface="Calibri"/>
                <a:cs typeface="Calibri"/>
              </a:rPr>
              <a:t>Részvétel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szakos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pedagógiai-</a:t>
            </a:r>
            <a:r>
              <a:rPr sz="2800" spc="-10" dirty="0">
                <a:latin typeface="Calibri"/>
                <a:cs typeface="Calibri"/>
              </a:rPr>
              <a:t>pszichológiai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kísérő szemináriumokon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15" y="215265"/>
            <a:ext cx="10770539" cy="623453"/>
          </a:xfrm>
          <a:prstGeom prst="rect">
            <a:avLst/>
          </a:prstGeom>
        </p:spPr>
        <p:txBody>
          <a:bodyPr vert="horz" wrap="square" lIns="0" tIns="221183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AZ</a:t>
            </a:r>
            <a:r>
              <a:rPr sz="2600" spc="-40" dirty="0"/>
              <a:t> </a:t>
            </a:r>
            <a:r>
              <a:rPr sz="2600" dirty="0"/>
              <a:t>ÖSSZEFÜGGŐ</a:t>
            </a:r>
            <a:r>
              <a:rPr lang="hu-HU" sz="2600" dirty="0"/>
              <a:t>,</a:t>
            </a:r>
            <a:r>
              <a:rPr sz="2600" spc="-55" dirty="0"/>
              <a:t> </a:t>
            </a:r>
            <a:r>
              <a:rPr sz="2600" dirty="0"/>
              <a:t>EGYÉNI</a:t>
            </a:r>
            <a:r>
              <a:rPr sz="2600" spc="-45" dirty="0"/>
              <a:t> </a:t>
            </a:r>
            <a:r>
              <a:rPr sz="2600" dirty="0"/>
              <a:t>ISKOLAI</a:t>
            </a:r>
            <a:r>
              <a:rPr sz="2600" spc="-65" dirty="0"/>
              <a:t> </a:t>
            </a:r>
            <a:r>
              <a:rPr sz="2600" spc="-35" dirty="0"/>
              <a:t>GYAKORLAT </a:t>
            </a:r>
            <a:r>
              <a:rPr sz="2600" spc="-25" dirty="0"/>
              <a:t>TARTALMA</a:t>
            </a:r>
            <a:endParaRPr sz="2600" dirty="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18192" y="4404471"/>
            <a:ext cx="1624583" cy="15269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720" y="424941"/>
            <a:ext cx="10992485" cy="354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sz="2400" b="1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,</a:t>
            </a:r>
            <a:r>
              <a:rPr sz="2400" b="1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ISKOLAI</a:t>
            </a:r>
            <a:r>
              <a:rPr sz="2400" b="1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GYAKORLAT</a:t>
            </a:r>
            <a:r>
              <a:rPr sz="2400" b="1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ÖSZTÖNDÍJSZERŰ</a:t>
            </a:r>
            <a:endParaRPr sz="2400" dirty="0">
              <a:latin typeface="Arial"/>
              <a:cs typeface="Arial"/>
            </a:endParaRPr>
          </a:p>
          <a:p>
            <a:pPr marL="302895">
              <a:lnSpc>
                <a:spcPct val="100000"/>
              </a:lnSpc>
              <a:tabLst>
                <a:tab pos="10979150" algn="l"/>
              </a:tabLst>
            </a:pPr>
            <a:r>
              <a:rPr sz="2400" u="sng" spc="120" dirty="0">
                <a:solidFill>
                  <a:srgbClr val="002851"/>
                </a:solidFill>
                <a:uFill>
                  <a:solidFill>
                    <a:srgbClr val="00285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sng" spc="-10" dirty="0">
                <a:solidFill>
                  <a:srgbClr val="002851"/>
                </a:solidFill>
                <a:uFill>
                  <a:solidFill>
                    <a:srgbClr val="002851"/>
                  </a:solidFill>
                </a:uFill>
                <a:latin typeface="Arial"/>
                <a:cs typeface="Arial"/>
              </a:rPr>
              <a:t>TÁMOGATÁSA</a:t>
            </a:r>
            <a:r>
              <a:rPr sz="2400" b="1" u="sng" dirty="0">
                <a:solidFill>
                  <a:srgbClr val="002851"/>
                </a:solidFill>
                <a:uFill>
                  <a:solidFill>
                    <a:srgbClr val="002851"/>
                  </a:solidFill>
                </a:uFill>
                <a:latin typeface="Arial"/>
                <a:cs typeface="Arial"/>
              </a:rPr>
              <a:t>	</a:t>
            </a:r>
            <a:endParaRPr sz="24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lang="hu-HU" sz="2800" spc="-10" dirty="0">
                <a:latin typeface="Calibri"/>
                <a:cs typeface="Calibri"/>
              </a:rPr>
              <a:t>A támogatás mértéke a mindenkori minimálbér 65%-a.</a:t>
            </a:r>
          </a:p>
          <a:p>
            <a:pPr marL="241300" indent="-2292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Az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első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kifizetés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márciusban </a:t>
            </a:r>
            <a:r>
              <a:rPr sz="2800" spc="-10" dirty="0">
                <a:latin typeface="Calibri"/>
                <a:cs typeface="Calibri"/>
              </a:rPr>
              <a:t>/</a:t>
            </a:r>
            <a:r>
              <a:rPr lang="hu-HU" sz="2800" spc="-10" dirty="0">
                <a:latin typeface="Calibri"/>
                <a:cs typeface="Calibri"/>
              </a:rPr>
              <a:t>októberben (szemesztertől függően).</a:t>
            </a:r>
            <a:endParaRPr sz="2800" dirty="0">
              <a:latin typeface="Calibri"/>
              <a:cs typeface="Calibri"/>
            </a:endParaRPr>
          </a:p>
          <a:p>
            <a:pPr marL="355600" marR="73088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 err="1">
                <a:latin typeface="Calibri"/>
                <a:cs typeface="Calibri"/>
              </a:rPr>
              <a:t>Kaphatja</a:t>
            </a:r>
            <a:r>
              <a:rPr sz="2800" spc="-10" dirty="0">
                <a:latin typeface="Calibri"/>
                <a:cs typeface="Calibri"/>
              </a:rPr>
              <a:t>: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államilag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támogatott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képzésben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levő,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nappali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vagy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levelező </a:t>
            </a:r>
            <a:r>
              <a:rPr sz="2800" spc="-25" dirty="0">
                <a:latin typeface="Calibri"/>
                <a:cs typeface="Calibri"/>
              </a:rPr>
              <a:t>tagozatos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RTAK-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hallgató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olyan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szakon,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amely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szak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csak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RTAK-</a:t>
            </a:r>
            <a:r>
              <a:rPr sz="2800" spc="-25" dirty="0">
                <a:latin typeface="Calibri"/>
                <a:cs typeface="Calibri"/>
              </a:rPr>
              <a:t>ban szervezhető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(MID,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finn,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filozófia,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művészettörténet).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Calibri"/>
                <a:cs typeface="Calibri"/>
              </a:rPr>
              <a:t>Önköltséges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képzésben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levő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hallgató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nem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kaphatja.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41180" y="4429502"/>
            <a:ext cx="1397507" cy="131140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16381"/>
            <a:ext cx="1142745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340" dirty="0">
                <a:latin typeface="Arial Black"/>
                <a:cs typeface="Arial Black"/>
              </a:rPr>
              <a:t>AZ</a:t>
            </a:r>
            <a:r>
              <a:rPr sz="2400" b="0" spc="-165" dirty="0">
                <a:latin typeface="Arial Black"/>
                <a:cs typeface="Arial Black"/>
              </a:rPr>
              <a:t> </a:t>
            </a:r>
            <a:r>
              <a:rPr sz="2400" b="0" spc="-335" dirty="0">
                <a:latin typeface="Arial Black"/>
                <a:cs typeface="Arial Black"/>
              </a:rPr>
              <a:t>ÖSSZEFÜGGŐ</a:t>
            </a:r>
            <a:r>
              <a:rPr sz="2400" b="0" spc="-160" dirty="0">
                <a:latin typeface="Arial Black"/>
                <a:cs typeface="Arial Black"/>
              </a:rPr>
              <a:t> </a:t>
            </a:r>
            <a:r>
              <a:rPr sz="2400" b="0" spc="-330" dirty="0">
                <a:latin typeface="Arial Black"/>
                <a:cs typeface="Arial Black"/>
              </a:rPr>
              <a:t>EGYÉNI</a:t>
            </a:r>
            <a:r>
              <a:rPr sz="2400" b="0" spc="-155" dirty="0">
                <a:latin typeface="Arial Black"/>
                <a:cs typeface="Arial Black"/>
              </a:rPr>
              <a:t> </a:t>
            </a:r>
            <a:r>
              <a:rPr sz="2400" b="0" spc="-295" dirty="0">
                <a:latin typeface="Arial Black"/>
                <a:cs typeface="Arial Black"/>
              </a:rPr>
              <a:t>ISKOLAI</a:t>
            </a:r>
            <a:r>
              <a:rPr sz="2400" b="0" spc="-135" dirty="0">
                <a:latin typeface="Arial Black"/>
                <a:cs typeface="Arial Black"/>
              </a:rPr>
              <a:t> </a:t>
            </a:r>
            <a:r>
              <a:rPr sz="2400" b="0" spc="-385" dirty="0">
                <a:latin typeface="Arial Black"/>
                <a:cs typeface="Arial Black"/>
              </a:rPr>
              <a:t>GYAKORLAT</a:t>
            </a:r>
            <a:r>
              <a:rPr sz="2400" b="0" spc="-140" dirty="0">
                <a:latin typeface="Arial Black"/>
                <a:cs typeface="Arial Black"/>
              </a:rPr>
              <a:t> </a:t>
            </a:r>
            <a:r>
              <a:rPr sz="2400" b="0" spc="-360" dirty="0">
                <a:latin typeface="Arial Black"/>
                <a:cs typeface="Arial Black"/>
              </a:rPr>
              <a:t>IDŐKERETE</a:t>
            </a:r>
            <a:r>
              <a:rPr lang="hu-HU" sz="2400" b="0" spc="-360" dirty="0">
                <a:latin typeface="Arial Black"/>
                <a:cs typeface="Arial Black"/>
              </a:rPr>
              <a:t> (NAPPALI RTAK)</a:t>
            </a:r>
            <a:endParaRPr sz="2400" dirty="0">
              <a:latin typeface="Arial Black"/>
              <a:cs typeface="Arial Black"/>
            </a:endParaRPr>
          </a:p>
        </p:txBody>
      </p:sp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D295CE13-BEB3-6FE4-4373-1938E9D6D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647185"/>
              </p:ext>
            </p:extLst>
          </p:nvPr>
        </p:nvGraphicFramePr>
        <p:xfrm>
          <a:off x="2133601" y="1157404"/>
          <a:ext cx="7924798" cy="1558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3177143150"/>
                    </a:ext>
                  </a:extLst>
                </a:gridCol>
                <a:gridCol w="697791">
                  <a:extLst>
                    <a:ext uri="{9D8B030D-6E8A-4147-A177-3AD203B41FA5}">
                      <a16:colId xmlns:a16="http://schemas.microsoft.com/office/drawing/2014/main" val="824972402"/>
                    </a:ext>
                  </a:extLst>
                </a:gridCol>
                <a:gridCol w="1077198">
                  <a:extLst>
                    <a:ext uri="{9D8B030D-6E8A-4147-A177-3AD203B41FA5}">
                      <a16:colId xmlns:a16="http://schemas.microsoft.com/office/drawing/2014/main" val="2649885465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106629220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2624818262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2807434034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1749938791"/>
                    </a:ext>
                  </a:extLst>
                </a:gridCol>
                <a:gridCol w="1078042">
                  <a:extLst>
                    <a:ext uri="{9D8B030D-6E8A-4147-A177-3AD203B41FA5}">
                      <a16:colId xmlns:a16="http://schemas.microsoft.com/office/drawing/2014/main" val="3190977844"/>
                    </a:ext>
                  </a:extLst>
                </a:gridCol>
              </a:tblGrid>
              <a:tr h="33029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cap="all" dirty="0">
                          <a:effectLst/>
                        </a:rPr>
                        <a:t>Nappali munkarendű RTAK</a:t>
                      </a:r>
                      <a:endParaRPr lang="hu-H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17063"/>
                  </a:ext>
                </a:extLst>
              </a:tr>
              <a:tr h="122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hu-HU" sz="900">
                          <a:effectLst/>
                        </a:rPr>
                      </a:br>
                      <a:r>
                        <a:rPr lang="hu-HU" sz="900">
                          <a:effectLst/>
                        </a:rPr>
                        <a:t>Képzés típusa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Mely hallgatóknak szól a képzés?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gyakorlaton igazolandó kontaktórák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gyakorlat teljesítésé-hez szükséges hetek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szaktárgyi órák heti átlagos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szaktárgyi órák féléves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szaktárgyi tevékeny-ségek aránya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A nem szaktárgyi és a megismerési tevékeny-</a:t>
                      </a:r>
                      <a:r>
                        <a:rPr lang="hu-HU" sz="900" dirty="0" err="1">
                          <a:effectLst/>
                        </a:rPr>
                        <a:t>ségek</a:t>
                      </a:r>
                      <a:r>
                        <a:rPr lang="hu-HU" sz="900" dirty="0">
                          <a:effectLst/>
                        </a:rPr>
                        <a:t> aránya</a:t>
                      </a:r>
                      <a:endParaRPr lang="hu-H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962257"/>
                  </a:ext>
                </a:extLst>
              </a:tr>
            </a:tbl>
          </a:graphicData>
        </a:graphic>
      </p:graphicFrame>
      <p:graphicFrame>
        <p:nvGraphicFramePr>
          <p:cNvPr id="11" name="Táblázat 10">
            <a:extLst>
              <a:ext uri="{FF2B5EF4-FFF2-40B4-BE49-F238E27FC236}">
                <a16:creationId xmlns:a16="http://schemas.microsoft.com/office/drawing/2014/main" id="{9D6DC3A9-3076-BB28-4DF5-63F9E99FC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4708"/>
              </p:ext>
            </p:extLst>
          </p:nvPr>
        </p:nvGraphicFramePr>
        <p:xfrm>
          <a:off x="2133602" y="2716188"/>
          <a:ext cx="7924797" cy="4133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8">
                  <a:extLst>
                    <a:ext uri="{9D8B030D-6E8A-4147-A177-3AD203B41FA5}">
                      <a16:colId xmlns:a16="http://schemas.microsoft.com/office/drawing/2014/main" val="4185865061"/>
                    </a:ext>
                  </a:extLst>
                </a:gridCol>
                <a:gridCol w="697792">
                  <a:extLst>
                    <a:ext uri="{9D8B030D-6E8A-4147-A177-3AD203B41FA5}">
                      <a16:colId xmlns:a16="http://schemas.microsoft.com/office/drawing/2014/main" val="218288657"/>
                    </a:ext>
                  </a:extLst>
                </a:gridCol>
                <a:gridCol w="1077198">
                  <a:extLst>
                    <a:ext uri="{9D8B030D-6E8A-4147-A177-3AD203B41FA5}">
                      <a16:colId xmlns:a16="http://schemas.microsoft.com/office/drawing/2014/main" val="2750489705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1998900991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1183885126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3147138257"/>
                    </a:ext>
                  </a:extLst>
                </a:gridCol>
                <a:gridCol w="963142">
                  <a:extLst>
                    <a:ext uri="{9D8B030D-6E8A-4147-A177-3AD203B41FA5}">
                      <a16:colId xmlns:a16="http://schemas.microsoft.com/office/drawing/2014/main" val="709220372"/>
                    </a:ext>
                  </a:extLst>
                </a:gridCol>
                <a:gridCol w="1078041">
                  <a:extLst>
                    <a:ext uri="{9D8B030D-6E8A-4147-A177-3AD203B41FA5}">
                      <a16:colId xmlns:a16="http://schemas.microsoft.com/office/drawing/2014/main" val="3037813999"/>
                    </a:ext>
                  </a:extLst>
                </a:gridCol>
              </a:tblGrid>
              <a:tr h="90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 féléves, nem tanári mesterszakra épülő, OTAK-ban is meghirdethető szakokon – 18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2023-tól felvett hallgatóknak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120–160 óra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6–7 hét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heti 3–5 óra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18–30 óra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50–60%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40–50%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3895"/>
                  </a:ext>
                </a:extLst>
              </a:tr>
              <a:tr h="90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 féléves, nem tanári mesterszakra épülő, OTAK-ban nem meghirdethető szakokon – 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180–240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9–10 hét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heti 2–5 óra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20–50 óra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50–60%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40–50%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96133"/>
                  </a:ext>
                </a:extLst>
              </a:tr>
              <a:tr h="10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 féléves, nem tanári mesterszakra épülő (természettudomány-környezettan szakon) – 18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180–240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9–10 hét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2–5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20–50 óra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50–60%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40–50%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32665"/>
                  </a:ext>
                </a:extLst>
              </a:tr>
              <a:tr h="64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 féléves, alapszakra épülő, megfelelő bemenettel – 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120–160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6–7 hét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3–5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18–30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50–60%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40–50%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43517"/>
                  </a:ext>
                </a:extLst>
              </a:tr>
              <a:tr h="64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3 féléves, alapszakra épülő, részben megfelelő bemenettel – 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120–160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6–7 hét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3–5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18–30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50–60%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40–50%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242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16381"/>
            <a:ext cx="1142745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340" dirty="0">
                <a:latin typeface="Arial Black"/>
                <a:cs typeface="Arial Black"/>
              </a:rPr>
              <a:t>AZ</a:t>
            </a:r>
            <a:r>
              <a:rPr sz="2400" b="0" spc="-165" dirty="0">
                <a:latin typeface="Arial Black"/>
                <a:cs typeface="Arial Black"/>
              </a:rPr>
              <a:t> </a:t>
            </a:r>
            <a:r>
              <a:rPr sz="2400" b="0" spc="-335" dirty="0">
                <a:latin typeface="Arial Black"/>
                <a:cs typeface="Arial Black"/>
              </a:rPr>
              <a:t>ÖSSZEFÜGGŐ</a:t>
            </a:r>
            <a:r>
              <a:rPr sz="2400" b="0" spc="-160" dirty="0">
                <a:latin typeface="Arial Black"/>
                <a:cs typeface="Arial Black"/>
              </a:rPr>
              <a:t> </a:t>
            </a:r>
            <a:r>
              <a:rPr sz="2400" b="0" spc="-330" dirty="0">
                <a:latin typeface="Arial Black"/>
                <a:cs typeface="Arial Black"/>
              </a:rPr>
              <a:t>EGYÉNI</a:t>
            </a:r>
            <a:r>
              <a:rPr sz="2400" b="0" spc="-155" dirty="0">
                <a:latin typeface="Arial Black"/>
                <a:cs typeface="Arial Black"/>
              </a:rPr>
              <a:t> </a:t>
            </a:r>
            <a:r>
              <a:rPr sz="2400" b="0" spc="-295" dirty="0">
                <a:latin typeface="Arial Black"/>
                <a:cs typeface="Arial Black"/>
              </a:rPr>
              <a:t>ISKOLAI</a:t>
            </a:r>
            <a:r>
              <a:rPr sz="2400" b="0" spc="-135" dirty="0">
                <a:latin typeface="Arial Black"/>
                <a:cs typeface="Arial Black"/>
              </a:rPr>
              <a:t> </a:t>
            </a:r>
            <a:r>
              <a:rPr sz="2400" b="0" spc="-385" dirty="0">
                <a:latin typeface="Arial Black"/>
                <a:cs typeface="Arial Black"/>
              </a:rPr>
              <a:t>GYAKORLAT</a:t>
            </a:r>
            <a:r>
              <a:rPr sz="2400" b="0" spc="-140" dirty="0">
                <a:latin typeface="Arial Black"/>
                <a:cs typeface="Arial Black"/>
              </a:rPr>
              <a:t> </a:t>
            </a:r>
            <a:r>
              <a:rPr sz="2400" b="0" spc="-360" dirty="0">
                <a:latin typeface="Arial Black"/>
                <a:cs typeface="Arial Black"/>
              </a:rPr>
              <a:t>IDŐKERETE</a:t>
            </a:r>
            <a:r>
              <a:rPr lang="hu-HU" sz="2400" b="0" spc="-360" dirty="0">
                <a:latin typeface="Arial Black"/>
                <a:cs typeface="Arial Black"/>
              </a:rPr>
              <a:t> (LEVELEZŐ RTAK)</a:t>
            </a:r>
            <a:endParaRPr sz="2400" dirty="0">
              <a:latin typeface="Arial Black"/>
              <a:cs typeface="Arial Black"/>
            </a:endParaRPr>
          </a:p>
        </p:txBody>
      </p:sp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8E7D2B3E-BB0E-8D98-6EFB-B8974928B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43585"/>
              </p:ext>
            </p:extLst>
          </p:nvPr>
        </p:nvGraphicFramePr>
        <p:xfrm>
          <a:off x="2171699" y="927204"/>
          <a:ext cx="7848602" cy="1836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312">
                  <a:extLst>
                    <a:ext uri="{9D8B030D-6E8A-4147-A177-3AD203B41FA5}">
                      <a16:colId xmlns:a16="http://schemas.microsoft.com/office/drawing/2014/main" val="1528279192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3051754609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2884874346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3913901418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1894232660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1861252344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991598387"/>
                    </a:ext>
                  </a:extLst>
                </a:gridCol>
                <a:gridCol w="1066312">
                  <a:extLst>
                    <a:ext uri="{9D8B030D-6E8A-4147-A177-3AD203B41FA5}">
                      <a16:colId xmlns:a16="http://schemas.microsoft.com/office/drawing/2014/main" val="3294451615"/>
                    </a:ext>
                  </a:extLst>
                </a:gridCol>
              </a:tblGrid>
              <a:tr h="460781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cap="all">
                          <a:effectLst/>
                        </a:rPr>
                        <a:t>Levelező munkarendű RTAK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30407"/>
                  </a:ext>
                </a:extLst>
              </a:tr>
              <a:tr h="13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br>
                        <a:rPr lang="hu-HU" sz="900">
                          <a:effectLst/>
                        </a:rPr>
                      </a:br>
                      <a:r>
                        <a:rPr lang="hu-HU" sz="900">
                          <a:effectLst/>
                        </a:rPr>
                        <a:t>Képzés típusa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Mely hallgatóknak szól a képzés?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gyakorlaton igazolandó kontaktórák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gyakorlat teljesítésé-hez szükséges hetek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szaktárgyi órák heti átlagos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szaktárgyi órák féléves száma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A szaktárgyi tevékeny-ségek aránya</a:t>
                      </a:r>
                      <a:endParaRPr lang="hu-H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A nem szaktárgyi és a megismerési tevékenységek aránya</a:t>
                      </a:r>
                      <a:endParaRPr lang="hu-H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7613881"/>
                  </a:ext>
                </a:extLst>
              </a:tr>
            </a:tbl>
          </a:graphicData>
        </a:graphic>
      </p:graphicFrame>
      <p:graphicFrame>
        <p:nvGraphicFramePr>
          <p:cNvPr id="11" name="Táblázat 10">
            <a:extLst>
              <a:ext uri="{FF2B5EF4-FFF2-40B4-BE49-F238E27FC236}">
                <a16:creationId xmlns:a16="http://schemas.microsoft.com/office/drawing/2014/main" id="{775FF681-5673-C349-1E3A-C98D7443D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03602"/>
              </p:ext>
            </p:extLst>
          </p:nvPr>
        </p:nvGraphicFramePr>
        <p:xfrm>
          <a:off x="2171699" y="2788987"/>
          <a:ext cx="7848604" cy="4056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313">
                  <a:extLst>
                    <a:ext uri="{9D8B030D-6E8A-4147-A177-3AD203B41FA5}">
                      <a16:colId xmlns:a16="http://schemas.microsoft.com/office/drawing/2014/main" val="2910248802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55098871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1488156317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1444586938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3752948273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308271554"/>
                    </a:ext>
                  </a:extLst>
                </a:gridCol>
                <a:gridCol w="952663">
                  <a:extLst>
                    <a:ext uri="{9D8B030D-6E8A-4147-A177-3AD203B41FA5}">
                      <a16:colId xmlns:a16="http://schemas.microsoft.com/office/drawing/2014/main" val="2397555209"/>
                    </a:ext>
                  </a:extLst>
                </a:gridCol>
                <a:gridCol w="1066313">
                  <a:extLst>
                    <a:ext uri="{9D8B030D-6E8A-4147-A177-3AD203B41FA5}">
                      <a16:colId xmlns:a16="http://schemas.microsoft.com/office/drawing/2014/main" val="448047707"/>
                    </a:ext>
                  </a:extLst>
                </a:gridCol>
              </a:tblGrid>
              <a:tr h="78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 féléves, nem tanári mesterszakra épülő, OTAK-ban is meghirdethető szakokon – 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2023-tól felvett hallgatóknak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90–120 óra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4–5 hét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heti 3–5 óra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15–25 óra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50–60%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b="0" dirty="0">
                          <a:solidFill>
                            <a:schemeClr val="tx1"/>
                          </a:solidFill>
                          <a:effectLst/>
                        </a:rPr>
                        <a:t>40–50%</a:t>
                      </a:r>
                      <a:endParaRPr lang="hu-HU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90788"/>
                  </a:ext>
                </a:extLst>
              </a:tr>
              <a:tr h="78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 féléves, nem tanári mesterszakra épülő, OTAK-ban nem meghirdethető szakokon – 18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90–120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4–5 hét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3–5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15–25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50–60%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40–50%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67009"/>
                  </a:ext>
                </a:extLst>
              </a:tr>
              <a:tr h="89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 féléves, nem tanári mesterszakra épülő (természettudomány-környezettan szakon) – 18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90–120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4–5 hét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3–5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15–25 óra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50–60%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40–50%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920199"/>
                  </a:ext>
                </a:extLst>
              </a:tr>
              <a:tr h="556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2 féléves, alapszakra épülő, megfelelő bemenettel – 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90–120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4–5 hét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3–5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15–25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50–60%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40–50%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786397"/>
                  </a:ext>
                </a:extLst>
              </a:tr>
              <a:tr h="556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3 féléves, alapszakra épülő, részben megfelelő bemenettel – 8 KREDIT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2023-tól felvett hallgatóknak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90–120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4–5 hét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>
                          <a:effectLst/>
                        </a:rPr>
                        <a:t>heti 3–5 óra</a:t>
                      </a:r>
                      <a:endParaRPr lang="hu-H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15–25 óra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50–60%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hu-HU" sz="900" dirty="0">
                          <a:effectLst/>
                        </a:rPr>
                        <a:t>40–50%</a:t>
                      </a:r>
                      <a:endParaRPr lang="hu-H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51" marR="4045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741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96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4760" y="1301851"/>
            <a:ext cx="10583545" cy="467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13999"/>
              </a:lnSpc>
              <a:spcBef>
                <a:spcPts val="100"/>
              </a:spcBef>
            </a:pP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lang="hu-HU" sz="1400" b="1" spc="1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lang="hu-HU" sz="1400" b="1" spc="1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FELKÉSZÜLÉSI</a:t>
            </a:r>
            <a:r>
              <a:rPr lang="hu-HU" sz="1400" b="1" spc="1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IDŐ</a:t>
            </a:r>
            <a:r>
              <a:rPr lang="hu-HU" sz="1400" b="1" spc="1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NÉLKÜL</a:t>
            </a:r>
            <a:r>
              <a:rPr lang="hu-HU" sz="1400" b="1" spc="1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EGY</a:t>
            </a:r>
            <a:r>
              <a:rPr lang="hu-HU" sz="1400" b="1" spc="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FÉLÉVBEN</a:t>
            </a:r>
            <a:r>
              <a:rPr lang="hu-HU" sz="1400" b="1" spc="1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lang="hu-HU" sz="1400" b="1" spc="10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lang="hu-HU" sz="1400" b="1" spc="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hu-HU" sz="1400" b="1" spc="-10" dirty="0">
                <a:solidFill>
                  <a:schemeClr val="tx1"/>
                </a:solidFill>
                <a:latin typeface="Arial"/>
                <a:cs typeface="Arial"/>
              </a:rPr>
              <a:t>MUNKARENDŰ </a:t>
            </a:r>
            <a:r>
              <a:rPr lang="hu-HU" sz="1400" b="1" spc="-35" dirty="0">
                <a:solidFill>
                  <a:srgbClr val="002851"/>
                </a:solidFill>
                <a:latin typeface="Arial"/>
                <a:cs typeface="Arial"/>
              </a:rPr>
              <a:t>RTAK-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BAN – 8 KREDITES GYAKORLAT ESETÉBEN: 120</a:t>
            </a:r>
            <a:r>
              <a:rPr lang="hu-HU" sz="1400" b="1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160</a:t>
            </a:r>
            <a:r>
              <a:rPr lang="hu-HU" sz="1400" b="1" spc="-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b="1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lang="hu-HU"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Megismerés</a:t>
            </a:r>
            <a:r>
              <a:rPr lang="hu-HU" sz="1400" spc="-7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és</a:t>
            </a:r>
            <a:r>
              <a:rPr lang="hu-HU"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lang="hu-HU"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lang="hu-HU" sz="1400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fejlődési</a:t>
            </a:r>
            <a:r>
              <a:rPr lang="hu-HU" sz="1400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út</a:t>
            </a:r>
            <a:r>
              <a:rPr lang="hu-HU" sz="1400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azonosítása:</a:t>
            </a:r>
            <a:r>
              <a:rPr lang="hu-HU" sz="1400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18</a:t>
            </a:r>
            <a:r>
              <a:rPr lang="hu-HU"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32</a:t>
            </a:r>
            <a:r>
              <a:rPr lang="hu-HU"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lang="hu-HU"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lang="hu-HU" sz="1400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tevékenységek:</a:t>
            </a:r>
            <a:r>
              <a:rPr lang="hu-HU" sz="1400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90</a:t>
            </a:r>
            <a:r>
              <a:rPr lang="hu-HU"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144</a:t>
            </a:r>
            <a:r>
              <a:rPr lang="hu-HU" sz="1400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lang="hu-HU"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lang="hu-HU" sz="1400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lang="hu-HU" sz="1400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tevékenységek:</a:t>
            </a:r>
            <a:r>
              <a:rPr lang="hu-HU" sz="1400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54</a:t>
            </a:r>
            <a:r>
              <a:rPr lang="hu-HU"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88</a:t>
            </a:r>
            <a:r>
              <a:rPr lang="hu-HU"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lang="hu-HU" sz="1400" dirty="0">
              <a:latin typeface="Arial"/>
              <a:cs typeface="Arial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</a:pPr>
            <a:endParaRPr lang="hu-HU" sz="1400" b="1" dirty="0">
              <a:solidFill>
                <a:srgbClr val="002851"/>
              </a:solidFill>
              <a:latin typeface="Arial"/>
              <a:cs typeface="Arial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</a:pP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sz="1400" b="1" spc="1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1400" b="1" spc="1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FELKÉSZÜLÉSI</a:t>
            </a:r>
            <a:r>
              <a:rPr sz="1400" b="1" spc="1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IDŐ</a:t>
            </a:r>
            <a:r>
              <a:rPr sz="1400" b="1" spc="1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NÉLKÜL</a:t>
            </a:r>
            <a:r>
              <a:rPr sz="1400" b="1" spc="1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EGY</a:t>
            </a:r>
            <a:r>
              <a:rPr sz="1400" b="1" spc="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FÉLÉVBEN</a:t>
            </a:r>
            <a:r>
              <a:rPr sz="1400" b="1" spc="1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1400" b="1" spc="10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sz="1400" b="1" spc="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chemeClr val="tx1"/>
                </a:solidFill>
                <a:latin typeface="Arial"/>
                <a:cs typeface="Arial"/>
              </a:rPr>
              <a:t>MUNKARENDŰ </a:t>
            </a:r>
            <a:r>
              <a:rPr sz="1400" b="1" spc="-35" dirty="0">
                <a:solidFill>
                  <a:srgbClr val="002851"/>
                </a:solidFill>
                <a:latin typeface="Arial"/>
                <a:cs typeface="Arial"/>
              </a:rPr>
              <a:t>RTAK-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BAN</a:t>
            </a:r>
            <a:r>
              <a:rPr lang="hu-HU" sz="1400" b="1" dirty="0">
                <a:solidFill>
                  <a:srgbClr val="002851"/>
                </a:solidFill>
                <a:latin typeface="Arial"/>
                <a:cs typeface="Arial"/>
              </a:rPr>
              <a:t> – 18 KREDITES GYAKORLAT ESETÉBEN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: 180</a:t>
            </a:r>
            <a:r>
              <a:rPr sz="1400" b="1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240</a:t>
            </a:r>
            <a:r>
              <a:rPr sz="1400" b="1" spc="-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Megismerés</a:t>
            </a:r>
            <a:r>
              <a:rPr sz="1400" spc="-7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és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1400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fejlődési</a:t>
            </a:r>
            <a:r>
              <a:rPr sz="1400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út</a:t>
            </a:r>
            <a:r>
              <a:rPr sz="1400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azonosítása:</a:t>
            </a:r>
            <a:r>
              <a:rPr sz="1400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1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6</a:t>
            </a:r>
            <a:r>
              <a:rPr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28</a:t>
            </a:r>
            <a:r>
              <a:rPr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1400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tevékenységek:</a:t>
            </a:r>
            <a:r>
              <a:rPr sz="1400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spc="-60" dirty="0">
                <a:solidFill>
                  <a:srgbClr val="002851"/>
                </a:solidFill>
                <a:latin typeface="Arial"/>
                <a:cs typeface="Arial"/>
              </a:rPr>
              <a:t>60</a:t>
            </a:r>
            <a:r>
              <a:rPr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96</a:t>
            </a:r>
            <a:r>
              <a:rPr sz="1400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sz="1400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1400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tevékenységek:</a:t>
            </a:r>
            <a:r>
              <a:rPr sz="1400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1400" spc="-65" dirty="0">
                <a:solidFill>
                  <a:srgbClr val="002851"/>
                </a:solidFill>
                <a:latin typeface="Arial"/>
                <a:cs typeface="Arial"/>
              </a:rPr>
              <a:t>32</a:t>
            </a:r>
            <a:r>
              <a:rPr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1400" dirty="0">
                <a:solidFill>
                  <a:srgbClr val="002851"/>
                </a:solidFill>
                <a:latin typeface="Arial"/>
                <a:cs typeface="Arial"/>
              </a:rPr>
              <a:t>52</a:t>
            </a:r>
            <a:r>
              <a:rPr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2851"/>
              </a:buClr>
              <a:buFont typeface="Arial"/>
              <a:buChar char="•"/>
            </a:pP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14100"/>
              </a:lnSpc>
              <a:tabLst>
                <a:tab pos="660400" algn="l"/>
                <a:tab pos="1928495" algn="l"/>
                <a:tab pos="4144645" algn="l"/>
                <a:tab pos="4904105" algn="l"/>
                <a:tab pos="6240145" algn="l"/>
                <a:tab pos="7080250" algn="l"/>
                <a:tab pos="8744585" algn="l"/>
                <a:tab pos="9227820" algn="l"/>
              </a:tabLst>
            </a:pPr>
            <a:r>
              <a:rPr sz="1400" b="1" spc="-25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002851"/>
                </a:solidFill>
                <a:latin typeface="Arial"/>
                <a:cs typeface="Arial"/>
              </a:rPr>
              <a:t>FELKÉSZÜLÉSI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25" dirty="0">
                <a:solidFill>
                  <a:srgbClr val="002851"/>
                </a:solidFill>
                <a:latin typeface="Arial"/>
                <a:cs typeface="Arial"/>
              </a:rPr>
              <a:t>IDŐ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002851"/>
                </a:solidFill>
                <a:latin typeface="Arial"/>
                <a:cs typeface="Arial"/>
              </a:rPr>
              <a:t>NÉLKÜL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25" dirty="0">
                <a:solidFill>
                  <a:srgbClr val="002851"/>
                </a:solidFill>
                <a:latin typeface="Arial"/>
                <a:cs typeface="Arial"/>
              </a:rPr>
              <a:t>EGY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002851"/>
                </a:solidFill>
                <a:latin typeface="Arial"/>
                <a:cs typeface="Arial"/>
              </a:rPr>
              <a:t>FÉLÉVBEN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50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LEVELEZŐ</a:t>
            </a:r>
            <a:r>
              <a:rPr sz="1400" b="1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sz="1400" b="1" spc="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2851"/>
                </a:solidFill>
                <a:latin typeface="Arial"/>
                <a:cs typeface="Arial"/>
              </a:rPr>
              <a:t>RTAK-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BAN:</a:t>
            </a:r>
            <a:r>
              <a:rPr sz="1400" b="1" spc="-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90</a:t>
            </a:r>
            <a:r>
              <a:rPr sz="1400" b="1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1400" b="1" dirty="0">
                <a:solidFill>
                  <a:srgbClr val="002851"/>
                </a:solidFill>
                <a:latin typeface="Arial"/>
                <a:cs typeface="Arial"/>
              </a:rPr>
              <a:t>120</a:t>
            </a:r>
            <a:r>
              <a:rPr sz="1400" b="1" spc="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Megismerés</a:t>
            </a:r>
            <a:r>
              <a:rPr sz="1400" spc="-7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és</a:t>
            </a:r>
            <a:r>
              <a:rPr sz="1400" spc="-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az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fejlődési</a:t>
            </a:r>
            <a:r>
              <a:rPr sz="1400" spc="-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út</a:t>
            </a:r>
            <a:r>
              <a:rPr sz="1400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azonosítása:</a:t>
            </a:r>
            <a:r>
              <a:rPr sz="1400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12</a:t>
            </a:r>
            <a:r>
              <a:rPr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20</a:t>
            </a:r>
            <a:r>
              <a:rPr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1400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tevékenységek:</a:t>
            </a:r>
            <a:r>
              <a:rPr sz="1400" spc="-7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45</a:t>
            </a:r>
            <a:r>
              <a:rPr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72</a:t>
            </a:r>
            <a:r>
              <a:rPr sz="1400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sz="1400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1400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tevékenységek:</a:t>
            </a:r>
            <a:r>
              <a:rPr sz="1400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24</a:t>
            </a:r>
            <a:r>
              <a:rPr sz="14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40</a:t>
            </a:r>
            <a:r>
              <a:rPr sz="1400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1400" dirty="0">
              <a:latin typeface="Arial"/>
              <a:cs typeface="Arial"/>
            </a:endParaRPr>
          </a:p>
          <a:p>
            <a:pPr marL="12700" marR="24130">
              <a:lnSpc>
                <a:spcPct val="113999"/>
              </a:lnSpc>
              <a:spcBef>
                <a:spcPts val="1515"/>
              </a:spcBef>
            </a:pP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1400" spc="-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gyakorlóhely</a:t>
            </a:r>
            <a:r>
              <a:rPr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oktatási</a:t>
            </a:r>
            <a:r>
              <a:rPr sz="1400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módja</a:t>
            </a:r>
            <a:r>
              <a:rPr sz="1400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határozza</a:t>
            </a:r>
            <a:r>
              <a:rPr sz="1400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meg</a:t>
            </a:r>
            <a:r>
              <a:rPr sz="1400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gyakorlat</a:t>
            </a:r>
            <a:r>
              <a:rPr sz="1400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formáját:</a:t>
            </a:r>
            <a:r>
              <a:rPr sz="1400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jelenléti,</a:t>
            </a:r>
            <a:r>
              <a:rPr sz="1400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online</a:t>
            </a:r>
            <a:r>
              <a:rPr sz="1400" spc="-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2851"/>
                </a:solidFill>
                <a:latin typeface="Arial"/>
                <a:cs typeface="Arial"/>
              </a:rPr>
              <a:t>vagy</a:t>
            </a:r>
            <a:r>
              <a:rPr sz="1400" spc="-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2851"/>
                </a:solidFill>
                <a:latin typeface="Arial"/>
                <a:cs typeface="Arial"/>
              </a:rPr>
              <a:t>hibrid gyakorlat.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</a:t>
            </a:r>
            <a:r>
              <a:rPr sz="2800" spc="-190" dirty="0"/>
              <a:t> </a:t>
            </a:r>
            <a:r>
              <a:rPr sz="2800" spc="-25" dirty="0"/>
              <a:t>HALLGATÓI</a:t>
            </a:r>
            <a:r>
              <a:rPr sz="2800" spc="-70" dirty="0"/>
              <a:t> </a:t>
            </a:r>
            <a:r>
              <a:rPr sz="2800" spc="-10" dirty="0"/>
              <a:t>TEVÉKENYSÉGEK</a:t>
            </a:r>
            <a:r>
              <a:rPr sz="2800" spc="-50" dirty="0"/>
              <a:t> </a:t>
            </a:r>
            <a:r>
              <a:rPr sz="2800" dirty="0"/>
              <a:t>FŐBB</a:t>
            </a:r>
            <a:r>
              <a:rPr sz="2800" spc="-85" dirty="0"/>
              <a:t> </a:t>
            </a:r>
            <a:r>
              <a:rPr sz="2800" spc="-10" dirty="0"/>
              <a:t>TÍPUSAI</a:t>
            </a:r>
            <a:r>
              <a:rPr sz="2800" spc="-175" dirty="0"/>
              <a:t> </a:t>
            </a:r>
            <a:r>
              <a:rPr sz="2800" spc="-25" dirty="0"/>
              <a:t>AZ</a:t>
            </a:r>
            <a:endParaRPr sz="2800"/>
          </a:p>
          <a:p>
            <a:pPr marL="172720">
              <a:lnSpc>
                <a:spcPct val="100000"/>
              </a:lnSpc>
            </a:pPr>
            <a:r>
              <a:rPr sz="2800" dirty="0"/>
              <a:t>ÖSSZEFÜGGŐ</a:t>
            </a:r>
            <a:r>
              <a:rPr sz="2800" spc="-125" dirty="0"/>
              <a:t> </a:t>
            </a:r>
            <a:r>
              <a:rPr sz="2800" dirty="0"/>
              <a:t>EGYÉNI</a:t>
            </a:r>
            <a:r>
              <a:rPr sz="2800" spc="-140" dirty="0"/>
              <a:t> </a:t>
            </a:r>
            <a:r>
              <a:rPr sz="2800" dirty="0"/>
              <a:t>ISKOLAI</a:t>
            </a:r>
            <a:r>
              <a:rPr sz="2800" spc="-130" dirty="0"/>
              <a:t> </a:t>
            </a:r>
            <a:r>
              <a:rPr sz="2800" spc="-55" dirty="0"/>
              <a:t>GYAKORLATON</a:t>
            </a:r>
            <a:r>
              <a:rPr sz="2800" spc="-114" dirty="0"/>
              <a:t> </a:t>
            </a:r>
            <a:r>
              <a:rPr sz="2800" spc="-10" dirty="0"/>
              <a:t>(RTAK)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691" y="1556130"/>
            <a:ext cx="103149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hu-HU" sz="2800" spc="-10" dirty="0"/>
              <a:t>MEGISMERÉS</a:t>
            </a:r>
            <a:r>
              <a:rPr lang="hu-HU" sz="2800" spc="-90" dirty="0"/>
              <a:t> </a:t>
            </a:r>
            <a:r>
              <a:rPr lang="hu-HU" sz="2800" dirty="0"/>
              <a:t>ÉS</a:t>
            </a:r>
            <a:r>
              <a:rPr lang="hu-HU" sz="2800" spc="-195" dirty="0"/>
              <a:t> </a:t>
            </a:r>
            <a:r>
              <a:rPr lang="hu-HU" sz="2800" dirty="0"/>
              <a:t>AZ</a:t>
            </a:r>
            <a:r>
              <a:rPr lang="hu-HU" sz="2800" spc="-100" dirty="0"/>
              <a:t> </a:t>
            </a:r>
            <a:r>
              <a:rPr lang="hu-HU" sz="2800" dirty="0"/>
              <a:t>EGYÉNI</a:t>
            </a:r>
            <a:r>
              <a:rPr lang="hu-HU" sz="2800" spc="-95" dirty="0"/>
              <a:t> </a:t>
            </a:r>
            <a:r>
              <a:rPr lang="hu-HU" sz="2800" dirty="0"/>
              <a:t>FEJLŐDÉSI</a:t>
            </a:r>
            <a:r>
              <a:rPr lang="hu-HU" sz="2800" spc="-80" dirty="0"/>
              <a:t> </a:t>
            </a:r>
            <a:r>
              <a:rPr lang="hu-HU" sz="2800" dirty="0"/>
              <a:t>ÚT</a:t>
            </a:r>
            <a:r>
              <a:rPr lang="hu-HU" sz="2800" spc="-180" dirty="0"/>
              <a:t> </a:t>
            </a:r>
            <a:r>
              <a:rPr lang="hu-HU" sz="2800" spc="-10" dirty="0"/>
              <a:t>AZONOSÍTÁSA </a:t>
            </a:r>
            <a:r>
              <a:rPr lang="hu-HU" sz="2800" dirty="0"/>
              <a:t>A</a:t>
            </a:r>
            <a:r>
              <a:rPr lang="hu-HU" sz="2800" spc="-180" dirty="0"/>
              <a:t> </a:t>
            </a:r>
            <a:r>
              <a:rPr lang="hu-HU" sz="2800" dirty="0"/>
              <a:t>FÉLÉV</a:t>
            </a:r>
            <a:r>
              <a:rPr lang="hu-HU" sz="2800" spc="-80" dirty="0"/>
              <a:t> </a:t>
            </a:r>
            <a:r>
              <a:rPr lang="hu-HU" sz="2800" dirty="0"/>
              <a:t>SORÁN:</a:t>
            </a:r>
            <a:r>
              <a:rPr lang="hu-HU" sz="2800" spc="-55" dirty="0"/>
              <a:t> 16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 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hu-HU" sz="28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spc="-25" dirty="0"/>
              <a:t>ÓRA</a:t>
            </a:r>
            <a:endParaRPr lang="hu-HU" sz="2800" dirty="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3691" y="2365738"/>
            <a:ext cx="10351770" cy="24606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iskola,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diákok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és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pedagógusok</a:t>
            </a:r>
            <a:r>
              <a:rPr lang="hu-HU" sz="2800" spc="-4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megismerése:</a:t>
            </a:r>
            <a:r>
              <a:rPr lang="hu-HU" sz="2800" spc="-70" dirty="0">
                <a:latin typeface="Calibri"/>
                <a:cs typeface="Calibri"/>
              </a:rPr>
              <a:t> 5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solidFill>
                  <a:schemeClr val="tx1"/>
                </a:solidFill>
                <a:latin typeface="Calibri"/>
                <a:cs typeface="Calibri"/>
              </a:rPr>
              <a:t>8</a:t>
            </a:r>
            <a:r>
              <a:rPr lang="hu-HU" sz="2800" spc="-35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egyéni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fejlődési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terv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elkészítése,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követése:</a:t>
            </a:r>
            <a:r>
              <a:rPr lang="hu-HU" sz="2800" spc="-75" dirty="0">
                <a:latin typeface="Calibri"/>
                <a:cs typeface="Calibri"/>
              </a:rPr>
              <a:t> 4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solidFill>
                  <a:schemeClr val="tx1"/>
                </a:solidFill>
                <a:latin typeface="Calibri"/>
                <a:cs typeface="Calibri"/>
              </a:rPr>
              <a:t>8</a:t>
            </a:r>
            <a:r>
              <a:rPr lang="hu-HU" sz="2800" spc="-4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10" dirty="0">
                <a:latin typeface="Calibri"/>
                <a:cs typeface="Calibri"/>
              </a:rPr>
              <a:t>Konzultáció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mentorral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iskoláról,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diákokról,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tanári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munkáról,</a:t>
            </a:r>
            <a:r>
              <a:rPr lang="hu-HU" sz="2800" spc="-5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az </a:t>
            </a:r>
            <a:r>
              <a:rPr lang="hu-HU" sz="2800" dirty="0">
                <a:latin typeface="Calibri"/>
                <a:cs typeface="Calibri"/>
              </a:rPr>
              <a:t>egyéni</a:t>
            </a:r>
            <a:r>
              <a:rPr lang="hu-HU" sz="2800" spc="-10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fejlődési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tervről:</a:t>
            </a:r>
            <a:r>
              <a:rPr lang="hu-HU" sz="2800" spc="-90" dirty="0">
                <a:latin typeface="Calibri"/>
                <a:cs typeface="Calibri"/>
              </a:rPr>
              <a:t> 5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8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10" dirty="0">
                <a:latin typeface="Calibri"/>
                <a:cs typeface="Calibri"/>
              </a:rPr>
              <a:t>Konzultáció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iskola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más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pedagógusaival: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2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4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615" y="424941"/>
            <a:ext cx="109385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0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0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sz="20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sz="20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0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sz="20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sz="20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sz="20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RTAK)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 – 8 KREDITES GYAKORLAT ESETÉN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124815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019" y="1568653"/>
            <a:ext cx="10842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2800" spc="-10" dirty="0"/>
              <a:t>SZAKTÁRGYI</a:t>
            </a:r>
            <a:r>
              <a:rPr lang="hu-HU" sz="2800" spc="-55" dirty="0"/>
              <a:t> </a:t>
            </a:r>
            <a:r>
              <a:rPr lang="hu-HU" sz="2800" spc="-25" dirty="0"/>
              <a:t>TEVÉKENYSÉGEK</a:t>
            </a:r>
            <a:r>
              <a:rPr lang="hu-HU" sz="2800" spc="-135" dirty="0"/>
              <a:t> </a:t>
            </a:r>
            <a:r>
              <a:rPr lang="hu-HU" sz="2800" dirty="0"/>
              <a:t>A</a:t>
            </a:r>
            <a:r>
              <a:rPr lang="hu-HU" sz="2800" spc="-185" dirty="0"/>
              <a:t> </a:t>
            </a:r>
            <a:r>
              <a:rPr lang="hu-HU" sz="2800" dirty="0"/>
              <a:t>FÉLÉV</a:t>
            </a:r>
            <a:r>
              <a:rPr lang="hu-HU" sz="2800" spc="-85" dirty="0"/>
              <a:t> </a:t>
            </a:r>
            <a:r>
              <a:rPr lang="hu-HU" sz="2800" dirty="0"/>
              <a:t>SORÁN:</a:t>
            </a:r>
            <a:r>
              <a:rPr lang="hu-HU" sz="2800" spc="-60" dirty="0"/>
              <a:t> 60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lang="hu-HU" sz="2800" spc="-85" dirty="0"/>
              <a:t> </a:t>
            </a:r>
            <a:r>
              <a:rPr lang="hu-HU" sz="2800" spc="-25" dirty="0"/>
              <a:t>ÓRA</a:t>
            </a:r>
            <a:endParaRPr lang="hu-HU" sz="2800" dirty="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019" y="1953007"/>
            <a:ext cx="10339070" cy="294576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20" dirty="0">
                <a:latin typeface="Calibri"/>
                <a:cs typeface="Calibri"/>
              </a:rPr>
              <a:t>Szaktárgyi</a:t>
            </a:r>
            <a:r>
              <a:rPr lang="hu-HU" sz="2800" spc="-9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hospitálás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szakon: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10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14</a:t>
            </a:r>
            <a:r>
              <a:rPr lang="hu-HU" sz="2800" spc="-4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13999"/>
              </a:lnSpc>
              <a:spcBef>
                <a:spcPts val="1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20" dirty="0">
                <a:latin typeface="Calibri"/>
                <a:cs typeface="Calibri"/>
              </a:rPr>
              <a:t>Szaktárgy</a:t>
            </a:r>
            <a:r>
              <a:rPr lang="hu-HU" sz="2800" spc="-9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tanítása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szakon:</a:t>
            </a:r>
            <a:r>
              <a:rPr lang="hu-HU" sz="2800" spc="-70" dirty="0">
                <a:latin typeface="Calibri"/>
                <a:cs typeface="Calibri"/>
              </a:rPr>
              <a:t> 18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30</a:t>
            </a:r>
            <a:r>
              <a:rPr lang="hu-HU" sz="2800" spc="-4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óra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(6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7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héten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át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heti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3</a:t>
            </a:r>
            <a:r>
              <a:rPr lang="hu-HU" sz="2800" spc="-25" dirty="0">
                <a:latin typeface="Symbol"/>
                <a:cs typeface="Symbol"/>
              </a:rPr>
              <a:t></a:t>
            </a:r>
            <a:r>
              <a:rPr lang="hu-HU" sz="2800" spc="-25" dirty="0">
                <a:latin typeface="Calibri"/>
                <a:cs typeface="Calibri"/>
              </a:rPr>
              <a:t>5 </a:t>
            </a:r>
            <a:r>
              <a:rPr lang="hu-HU" sz="2800" spc="-20" dirty="0">
                <a:latin typeface="Calibri"/>
                <a:cs typeface="Calibri"/>
              </a:rPr>
              <a:t>óra)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40" dirty="0">
                <a:latin typeface="Calibri"/>
                <a:cs typeface="Calibri"/>
              </a:rPr>
              <a:t>Tanórán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kívüli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szaktárgyi</a:t>
            </a:r>
            <a:r>
              <a:rPr lang="hu-HU" sz="2800" spc="-10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tevékenység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10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szakon:</a:t>
            </a:r>
            <a:r>
              <a:rPr lang="hu-HU" sz="2800" spc="-70" dirty="0">
                <a:latin typeface="Calibri"/>
                <a:cs typeface="Calibri"/>
              </a:rPr>
              <a:t> 8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14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20" dirty="0">
                <a:latin typeface="Calibri"/>
                <a:cs typeface="Calibri"/>
              </a:rPr>
              <a:t>Konzultáció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mentorral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szakon:</a:t>
            </a:r>
            <a:r>
              <a:rPr lang="hu-HU" sz="2800" spc="-55" dirty="0">
                <a:latin typeface="Calibri"/>
                <a:cs typeface="Calibri"/>
              </a:rPr>
              <a:t> 20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28</a:t>
            </a:r>
            <a:r>
              <a:rPr lang="hu-HU" sz="2800" spc="-4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óra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(heti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3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4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óra)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10" dirty="0">
                <a:latin typeface="Calibri"/>
                <a:cs typeface="Calibri"/>
              </a:rPr>
              <a:t>Konzultáció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szakos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munkaközösséggel: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4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10</a:t>
            </a:r>
            <a:r>
              <a:rPr lang="hu-HU" sz="2800" spc="-35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9244" y="1353311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6615" y="424941"/>
            <a:ext cx="109385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lang="hu-HU" sz="20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lang="hu-HU" sz="20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lang="hu-HU" sz="20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lang="hu-HU" sz="20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lang="hu-HU" sz="20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lang="hu-HU" sz="20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lang="hu-HU" sz="2000" b="1" spc="-10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lang="hu-HU" sz="20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RTAK) – 8 KREDITES GYAKORLAT ESETÉN</a:t>
            </a:r>
            <a:endParaRPr lang="hu-HU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683" y="141884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24331" y="424941"/>
            <a:ext cx="11071225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lang="hu-HU" sz="20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lang="hu-HU" sz="20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lang="hu-HU" sz="20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lang="hu-HU" sz="20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lang="hu-HU" sz="20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lang="hu-HU" sz="20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lang="hu-HU" sz="2000" b="1" spc="-10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lang="hu-HU" sz="20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RTAK) – 8 KREDITES GYAKORLAT ESETÉN</a:t>
            </a:r>
            <a:endParaRPr lang="hu-HU"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sz="2400" b="1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400" b="1" spc="-8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FÉLÉV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SORÁN: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spc="-25" dirty="0">
                <a:solidFill>
                  <a:srgbClr val="002851"/>
                </a:solidFill>
                <a:latin typeface="Arial"/>
                <a:cs typeface="Arial"/>
              </a:rPr>
              <a:t>32</a:t>
            </a:r>
            <a:r>
              <a:rPr sz="2400" b="1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52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2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Hospitálás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szakos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órán,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foglalkozáson: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lang="hu-HU" sz="2400" spc="-65" dirty="0">
                <a:latin typeface="Calibri"/>
                <a:cs typeface="Calibri"/>
              </a:rPr>
              <a:t>4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8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Szabadidős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programok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szervezése,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részvétel: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lang="hu-HU" sz="2400" spc="-50" dirty="0">
                <a:latin typeface="Calibri"/>
                <a:cs typeface="Calibri"/>
              </a:rPr>
              <a:t>5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8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Részvétel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osztályfőnök-</a:t>
            </a:r>
            <a:r>
              <a:rPr sz="2400" dirty="0">
                <a:latin typeface="Calibri"/>
                <a:cs typeface="Calibri"/>
              </a:rPr>
              <a:t>helyettesi,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ifjúságvédelmi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tevékenységben: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lang="hu-HU" sz="2400" spc="-65" dirty="0">
                <a:latin typeface="Calibri"/>
                <a:cs typeface="Calibri"/>
              </a:rPr>
              <a:t>4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7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Helyettesítés,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ügyelet,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gyermekfelügyelet,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napközi: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5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7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Együttműködés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családdal,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támogató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közösségekkel: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lang="hu-HU" sz="2400" spc="-35" dirty="0">
                <a:latin typeface="Calibri"/>
                <a:cs typeface="Calibri"/>
              </a:rPr>
              <a:t>3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4</a:t>
            </a:r>
            <a:r>
              <a:rPr sz="2400" spc="-25" dirty="0">
                <a:latin typeface="Calibri"/>
                <a:cs typeface="Calibri"/>
              </a:rPr>
              <a:t> 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mentorral: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9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14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dirty="0" err="1">
                <a:latin typeface="Calibri"/>
                <a:cs typeface="Calibri"/>
              </a:rPr>
              <a:t>heti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lang="hu-HU" sz="2400" dirty="0">
                <a:latin typeface="Calibri"/>
                <a:cs typeface="Calibri"/>
              </a:rPr>
              <a:t>,5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óra)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más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pedagógusaival: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lang="hu-HU" sz="2400" spc="-60" dirty="0">
                <a:latin typeface="Calibri"/>
                <a:cs typeface="Calibri"/>
              </a:rPr>
              <a:t>2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lang="hu-HU" sz="2400" dirty="0">
                <a:latin typeface="Calibri"/>
                <a:cs typeface="Calibri"/>
              </a:rPr>
              <a:t>4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691" y="1556130"/>
            <a:ext cx="103149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hu-HU" sz="2800" spc="-10" dirty="0"/>
              <a:t>MEGISMERÉS</a:t>
            </a:r>
            <a:r>
              <a:rPr lang="hu-HU" sz="2800" spc="-90" dirty="0"/>
              <a:t> </a:t>
            </a:r>
            <a:r>
              <a:rPr lang="hu-HU" sz="2800" dirty="0"/>
              <a:t>ÉS</a:t>
            </a:r>
            <a:r>
              <a:rPr lang="hu-HU" sz="2800" spc="-195" dirty="0"/>
              <a:t> </a:t>
            </a:r>
            <a:r>
              <a:rPr lang="hu-HU" sz="2800" dirty="0"/>
              <a:t>AZ</a:t>
            </a:r>
            <a:r>
              <a:rPr lang="hu-HU" sz="2800" spc="-100" dirty="0"/>
              <a:t> </a:t>
            </a:r>
            <a:r>
              <a:rPr lang="hu-HU" sz="2800" dirty="0"/>
              <a:t>EGYÉNI</a:t>
            </a:r>
            <a:r>
              <a:rPr lang="hu-HU" sz="2800" spc="-95" dirty="0"/>
              <a:t> </a:t>
            </a:r>
            <a:r>
              <a:rPr lang="hu-HU" sz="2800" dirty="0"/>
              <a:t>FEJLŐDÉSI</a:t>
            </a:r>
            <a:r>
              <a:rPr lang="hu-HU" sz="2800" spc="-80" dirty="0"/>
              <a:t> </a:t>
            </a:r>
            <a:r>
              <a:rPr lang="hu-HU" sz="2800" dirty="0"/>
              <a:t>ÚT</a:t>
            </a:r>
            <a:r>
              <a:rPr lang="hu-HU" sz="2800" spc="-180" dirty="0"/>
              <a:t> </a:t>
            </a:r>
            <a:r>
              <a:rPr lang="hu-HU" sz="2800" spc="-10" dirty="0"/>
              <a:t>AZONOSÍTÁSA </a:t>
            </a:r>
            <a:r>
              <a:rPr lang="hu-HU" sz="2800" dirty="0"/>
              <a:t>A</a:t>
            </a:r>
            <a:r>
              <a:rPr lang="hu-HU" sz="2800" spc="-180" dirty="0"/>
              <a:t> </a:t>
            </a:r>
            <a:r>
              <a:rPr lang="hu-HU" sz="2800" dirty="0"/>
              <a:t>FÉLÉV</a:t>
            </a:r>
            <a:r>
              <a:rPr lang="hu-HU" sz="2800" spc="-80" dirty="0"/>
              <a:t> </a:t>
            </a:r>
            <a:r>
              <a:rPr lang="hu-HU" sz="2800" dirty="0"/>
              <a:t>SORÁN:</a:t>
            </a:r>
            <a:r>
              <a:rPr lang="hu-HU" sz="2800" spc="-55" dirty="0"/>
              <a:t> </a:t>
            </a:r>
            <a:r>
              <a:rPr lang="hu-HU" sz="2800" dirty="0"/>
              <a:t>22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/>
              <a:t>36</a:t>
            </a:r>
            <a:r>
              <a:rPr lang="hu-HU" sz="2800" spc="-85" dirty="0"/>
              <a:t> </a:t>
            </a:r>
            <a:r>
              <a:rPr lang="hu-HU" sz="2800" spc="-25" dirty="0"/>
              <a:t>ÓRA</a:t>
            </a:r>
            <a:endParaRPr lang="hu-HU" sz="2800" dirty="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3691" y="2365738"/>
            <a:ext cx="10351770" cy="24606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iskola,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diákok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és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pedagógusok</a:t>
            </a:r>
            <a:r>
              <a:rPr lang="hu-HU" sz="2800" spc="-4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megismerése: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6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10</a:t>
            </a:r>
            <a:r>
              <a:rPr lang="hu-HU" sz="2800" spc="-35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egyéni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fejlődési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terv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elkészítése,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követése: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6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10</a:t>
            </a:r>
            <a:r>
              <a:rPr lang="hu-HU" sz="2800" spc="-4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10" dirty="0">
                <a:latin typeface="Calibri"/>
                <a:cs typeface="Calibri"/>
              </a:rPr>
              <a:t>Konzultáció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mentorral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iskoláról,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diákokról,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tanári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munkáról,</a:t>
            </a:r>
            <a:r>
              <a:rPr lang="hu-HU" sz="2800" spc="-5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az </a:t>
            </a:r>
            <a:r>
              <a:rPr lang="hu-HU" sz="2800" dirty="0">
                <a:latin typeface="Calibri"/>
                <a:cs typeface="Calibri"/>
              </a:rPr>
              <a:t>egyéni</a:t>
            </a:r>
            <a:r>
              <a:rPr lang="hu-HU" sz="2800" spc="-10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fejlődési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tervről: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4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8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10" dirty="0">
                <a:latin typeface="Calibri"/>
                <a:cs typeface="Calibri"/>
              </a:rPr>
              <a:t>Konzultáció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iskola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más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pedagógusaival: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2</a:t>
            </a:r>
            <a:r>
              <a:rPr lang="hu-HU"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4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615" y="424941"/>
            <a:ext cx="109385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0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0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sz="20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sz="20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0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sz="20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sz="20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sz="20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2851"/>
                </a:solidFill>
                <a:latin typeface="Arial"/>
                <a:cs typeface="Arial"/>
              </a:rPr>
              <a:t>RTAK)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 – 18 KREDITES GYAKORLAT ESETÉN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124815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7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565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Ismerkedés</a:t>
            </a:r>
            <a:r>
              <a:rPr spc="-105" dirty="0"/>
              <a:t> </a:t>
            </a:r>
            <a:r>
              <a:rPr dirty="0"/>
              <a:t>a</a:t>
            </a:r>
            <a:r>
              <a:rPr spc="-80" dirty="0"/>
              <a:t> </a:t>
            </a:r>
            <a:r>
              <a:rPr dirty="0"/>
              <a:t>szaktanári</a:t>
            </a:r>
            <a:r>
              <a:rPr spc="-90" dirty="0"/>
              <a:t> </a:t>
            </a:r>
            <a:r>
              <a:rPr dirty="0"/>
              <a:t>munkával,</a:t>
            </a:r>
            <a:r>
              <a:rPr spc="-70" dirty="0"/>
              <a:t> </a:t>
            </a:r>
            <a:r>
              <a:rPr spc="-20" dirty="0"/>
              <a:t>tapasztalatszerzés</a:t>
            </a:r>
            <a:r>
              <a:rPr spc="-70" dirty="0"/>
              <a:t> </a:t>
            </a:r>
            <a:r>
              <a:rPr dirty="0"/>
              <a:t>az</a:t>
            </a:r>
            <a:r>
              <a:rPr spc="-80" dirty="0"/>
              <a:t> </a:t>
            </a:r>
            <a:r>
              <a:rPr spc="-10" dirty="0"/>
              <a:t>iskola </a:t>
            </a:r>
            <a:r>
              <a:rPr dirty="0"/>
              <a:t>világában</a:t>
            </a:r>
            <a:r>
              <a:rPr spc="-35" dirty="0"/>
              <a:t> </a:t>
            </a:r>
            <a:r>
              <a:rPr dirty="0"/>
              <a:t>és</a:t>
            </a:r>
            <a:r>
              <a:rPr spc="-40" dirty="0"/>
              <a:t> </a:t>
            </a:r>
            <a:r>
              <a:rPr dirty="0"/>
              <a:t>a</a:t>
            </a:r>
            <a:r>
              <a:rPr spc="-60" dirty="0"/>
              <a:t> </a:t>
            </a:r>
            <a:r>
              <a:rPr spc="-10" dirty="0"/>
              <a:t>szaktárgy</a:t>
            </a:r>
            <a:r>
              <a:rPr spc="-40" dirty="0"/>
              <a:t> </a:t>
            </a:r>
            <a:r>
              <a:rPr spc="-10" dirty="0"/>
              <a:t>tanításában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Fejlődés</a:t>
            </a:r>
            <a:r>
              <a:rPr spc="-95" dirty="0"/>
              <a:t> </a:t>
            </a:r>
            <a:r>
              <a:rPr dirty="0"/>
              <a:t>a</a:t>
            </a:r>
            <a:r>
              <a:rPr spc="-55" dirty="0"/>
              <a:t> </a:t>
            </a:r>
            <a:r>
              <a:rPr dirty="0"/>
              <a:t>tanóra</a:t>
            </a:r>
            <a:r>
              <a:rPr spc="-50" dirty="0"/>
              <a:t> </a:t>
            </a:r>
            <a:r>
              <a:rPr spc="-10" dirty="0"/>
              <a:t>tervezésében</a:t>
            </a:r>
            <a:r>
              <a:rPr spc="-55" dirty="0"/>
              <a:t> </a:t>
            </a:r>
            <a:r>
              <a:rPr dirty="0"/>
              <a:t>és</a:t>
            </a:r>
            <a:r>
              <a:rPr spc="-70" dirty="0"/>
              <a:t> </a:t>
            </a:r>
            <a:r>
              <a:rPr spc="-10" dirty="0"/>
              <a:t>elemzésében</a:t>
            </a: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Fejlődés</a:t>
            </a:r>
            <a:r>
              <a:rPr spc="-90" dirty="0"/>
              <a:t> </a:t>
            </a:r>
            <a:r>
              <a:rPr dirty="0"/>
              <a:t>a</a:t>
            </a:r>
            <a:r>
              <a:rPr spc="-55" dirty="0"/>
              <a:t> </a:t>
            </a:r>
            <a:r>
              <a:rPr spc="-10" dirty="0"/>
              <a:t>szakmódszertani</a:t>
            </a:r>
            <a:r>
              <a:rPr spc="-55" dirty="0"/>
              <a:t> </a:t>
            </a:r>
            <a:r>
              <a:rPr spc="-10" dirty="0"/>
              <a:t>kompetenciákban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Fejlődés</a:t>
            </a:r>
            <a:r>
              <a:rPr spc="-6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tanulók</a:t>
            </a:r>
            <a:r>
              <a:rPr spc="-25" dirty="0"/>
              <a:t> </a:t>
            </a:r>
            <a:r>
              <a:rPr dirty="0"/>
              <a:t>és</a:t>
            </a:r>
            <a:r>
              <a:rPr spc="-25" dirty="0"/>
              <a:t> </a:t>
            </a:r>
            <a:r>
              <a:rPr dirty="0"/>
              <a:t>önmaguk</a:t>
            </a:r>
            <a:r>
              <a:rPr spc="-15" dirty="0"/>
              <a:t> </a:t>
            </a:r>
            <a:r>
              <a:rPr spc="-10" dirty="0"/>
              <a:t>megismerésében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Pozitív</a:t>
            </a:r>
            <a:r>
              <a:rPr spc="-90" dirty="0"/>
              <a:t> </a:t>
            </a:r>
            <a:r>
              <a:rPr dirty="0"/>
              <a:t>élmények</a:t>
            </a:r>
            <a:r>
              <a:rPr spc="-85" dirty="0"/>
              <a:t> </a:t>
            </a:r>
            <a:r>
              <a:rPr dirty="0"/>
              <a:t>gyűjtése,</a:t>
            </a:r>
            <a:r>
              <a:rPr spc="-95" dirty="0"/>
              <a:t> </a:t>
            </a:r>
            <a:r>
              <a:rPr dirty="0"/>
              <a:t>a</a:t>
            </a:r>
            <a:r>
              <a:rPr spc="-75" dirty="0"/>
              <a:t> </a:t>
            </a:r>
            <a:r>
              <a:rPr dirty="0"/>
              <a:t>motiváció</a:t>
            </a:r>
            <a:r>
              <a:rPr spc="-75" dirty="0"/>
              <a:t> </a:t>
            </a:r>
            <a:r>
              <a:rPr spc="-10" dirty="0"/>
              <a:t>megerősödése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229" dirty="0"/>
              <a:t> </a:t>
            </a:r>
            <a:r>
              <a:rPr dirty="0"/>
              <a:t>SZAKTÁRGYI</a:t>
            </a:r>
            <a:r>
              <a:rPr spc="-100" dirty="0"/>
              <a:t> </a:t>
            </a:r>
            <a:r>
              <a:rPr spc="-10" dirty="0"/>
              <a:t>TANÍTÁSI</a:t>
            </a:r>
            <a:r>
              <a:rPr spc="-130" dirty="0"/>
              <a:t> </a:t>
            </a:r>
            <a:r>
              <a:rPr spc="-50" dirty="0"/>
              <a:t>GYAKORLAT</a:t>
            </a:r>
            <a:r>
              <a:rPr spc="-95" dirty="0"/>
              <a:t> </a:t>
            </a:r>
            <a:r>
              <a:rPr spc="-10" dirty="0"/>
              <a:t>CÉLJA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67800" y="4223003"/>
            <a:ext cx="2749296" cy="16962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019" y="1568653"/>
            <a:ext cx="10842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u-HU" sz="2800" spc="-10" dirty="0"/>
              <a:t>SZAKTÁRGYI</a:t>
            </a:r>
            <a:r>
              <a:rPr lang="hu-HU" sz="2800" spc="-55" dirty="0"/>
              <a:t> </a:t>
            </a:r>
            <a:r>
              <a:rPr lang="hu-HU" sz="2800" spc="-25" dirty="0"/>
              <a:t>TEVÉKENYSÉGEK</a:t>
            </a:r>
            <a:r>
              <a:rPr lang="hu-HU" sz="2800" spc="-135" dirty="0"/>
              <a:t> </a:t>
            </a:r>
            <a:r>
              <a:rPr lang="hu-HU" sz="2800" dirty="0"/>
              <a:t>A</a:t>
            </a:r>
            <a:r>
              <a:rPr lang="hu-HU" sz="2800" spc="-185" dirty="0"/>
              <a:t> </a:t>
            </a:r>
            <a:r>
              <a:rPr lang="hu-HU" sz="2800" dirty="0"/>
              <a:t>FÉLÉV</a:t>
            </a:r>
            <a:r>
              <a:rPr lang="hu-HU" sz="2800" spc="-85" dirty="0"/>
              <a:t> </a:t>
            </a:r>
            <a:r>
              <a:rPr lang="hu-HU" sz="2800" dirty="0"/>
              <a:t>SORÁN:</a:t>
            </a:r>
            <a:r>
              <a:rPr lang="hu-HU" sz="2800" spc="-60" dirty="0"/>
              <a:t> </a:t>
            </a:r>
            <a:r>
              <a:rPr lang="hu-HU" sz="2800" dirty="0"/>
              <a:t>90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/>
              <a:t>144</a:t>
            </a:r>
            <a:r>
              <a:rPr lang="hu-HU" sz="2800" spc="-85" dirty="0"/>
              <a:t> </a:t>
            </a:r>
            <a:r>
              <a:rPr lang="hu-HU" sz="2800" spc="-25" dirty="0"/>
              <a:t>ÓRA</a:t>
            </a:r>
            <a:endParaRPr lang="hu-HU" sz="2800" dirty="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019" y="1953007"/>
            <a:ext cx="10339070" cy="294576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20" dirty="0">
                <a:latin typeface="Calibri"/>
                <a:cs typeface="Calibri"/>
              </a:rPr>
              <a:t>Szaktárgyi</a:t>
            </a:r>
            <a:r>
              <a:rPr lang="hu-HU" sz="2800" spc="-9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hospitálás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szakon: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16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20</a:t>
            </a:r>
            <a:r>
              <a:rPr lang="hu-HU" sz="2800" spc="-4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13999"/>
              </a:lnSpc>
              <a:spcBef>
                <a:spcPts val="1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20" dirty="0">
                <a:latin typeface="Calibri"/>
                <a:cs typeface="Calibri"/>
              </a:rPr>
              <a:t>Szaktárgy</a:t>
            </a:r>
            <a:r>
              <a:rPr lang="hu-HU" sz="2800" spc="-95" dirty="0">
                <a:latin typeface="Calibri"/>
                <a:cs typeface="Calibri"/>
              </a:rPr>
              <a:t> </a:t>
            </a:r>
            <a:r>
              <a:rPr lang="hu-HU" sz="2800" spc="-10" dirty="0">
                <a:latin typeface="Calibri"/>
                <a:cs typeface="Calibri"/>
              </a:rPr>
              <a:t>tanítása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szakon: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20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50</a:t>
            </a:r>
            <a:r>
              <a:rPr lang="hu-HU" sz="2800" spc="-4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óra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(9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10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héten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át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heti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2</a:t>
            </a:r>
            <a:r>
              <a:rPr lang="hu-HU" sz="2800" spc="-25" dirty="0">
                <a:latin typeface="Symbol"/>
                <a:cs typeface="Symbol"/>
              </a:rPr>
              <a:t></a:t>
            </a:r>
            <a:r>
              <a:rPr lang="hu-HU" sz="2800" spc="-25" dirty="0">
                <a:latin typeface="Calibri"/>
                <a:cs typeface="Calibri"/>
              </a:rPr>
              <a:t>5 </a:t>
            </a:r>
            <a:r>
              <a:rPr lang="hu-HU" sz="2800" spc="-20" dirty="0">
                <a:latin typeface="Calibri"/>
                <a:cs typeface="Calibri"/>
              </a:rPr>
              <a:t>óra)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40" dirty="0">
                <a:latin typeface="Calibri"/>
                <a:cs typeface="Calibri"/>
              </a:rPr>
              <a:t>Tanórán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kívüli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szaktárgyi</a:t>
            </a:r>
            <a:r>
              <a:rPr lang="hu-HU" sz="2800" spc="-10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tevékenység</a:t>
            </a:r>
            <a:r>
              <a:rPr lang="hu-HU" sz="2800" spc="-8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10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9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szakon: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14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16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20" dirty="0">
                <a:latin typeface="Calibri"/>
                <a:cs typeface="Calibri"/>
              </a:rPr>
              <a:t>Konzultáció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mentorral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az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adott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szakon: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30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44</a:t>
            </a:r>
            <a:r>
              <a:rPr lang="hu-HU" sz="2800" spc="-4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óra</a:t>
            </a:r>
            <a:r>
              <a:rPr lang="hu-HU" sz="2800" spc="-7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(heti</a:t>
            </a:r>
            <a:r>
              <a:rPr lang="hu-HU" sz="2800" spc="-60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3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4</a:t>
            </a:r>
            <a:r>
              <a:rPr lang="hu-HU" sz="2800" spc="-55" dirty="0">
                <a:latin typeface="Calibri"/>
                <a:cs typeface="Calibri"/>
              </a:rPr>
              <a:t> </a:t>
            </a:r>
            <a:r>
              <a:rPr lang="hu-HU" sz="2800" spc="-20" dirty="0">
                <a:latin typeface="Calibri"/>
                <a:cs typeface="Calibri"/>
              </a:rPr>
              <a:t>óra)</a:t>
            </a:r>
            <a:endParaRPr lang="hu-HU"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800" spc="-10" dirty="0">
                <a:latin typeface="Calibri"/>
                <a:cs typeface="Calibri"/>
              </a:rPr>
              <a:t>Konzultáció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a</a:t>
            </a:r>
            <a:r>
              <a:rPr lang="hu-HU" sz="2800" spc="-75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szakos</a:t>
            </a:r>
            <a:r>
              <a:rPr lang="hu-HU" sz="2800" spc="-80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munkaközösséggel:</a:t>
            </a:r>
            <a:r>
              <a:rPr lang="hu-HU" sz="2800" spc="-65" dirty="0">
                <a:latin typeface="Calibri"/>
                <a:cs typeface="Calibri"/>
              </a:rPr>
              <a:t> </a:t>
            </a:r>
            <a:r>
              <a:rPr lang="hu-HU" sz="2800" dirty="0">
                <a:latin typeface="Calibri"/>
                <a:cs typeface="Calibri"/>
              </a:rPr>
              <a:t>10</a:t>
            </a:r>
            <a:r>
              <a:rPr lang="hu-HU" sz="2800" dirty="0">
                <a:latin typeface="Symbol"/>
                <a:cs typeface="Symbol"/>
              </a:rPr>
              <a:t></a:t>
            </a:r>
            <a:r>
              <a:rPr lang="hu-HU" sz="2800" dirty="0">
                <a:latin typeface="Calibri"/>
                <a:cs typeface="Calibri"/>
              </a:rPr>
              <a:t>14</a:t>
            </a:r>
            <a:r>
              <a:rPr lang="hu-HU" sz="2800" spc="-35" dirty="0">
                <a:latin typeface="Calibri"/>
                <a:cs typeface="Calibri"/>
              </a:rPr>
              <a:t> </a:t>
            </a:r>
            <a:r>
              <a:rPr lang="hu-HU" sz="2800" spc="-25" dirty="0">
                <a:latin typeface="Calibri"/>
                <a:cs typeface="Calibri"/>
              </a:rPr>
              <a:t>óra</a:t>
            </a:r>
            <a:endParaRPr lang="hu-HU"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9244" y="1353311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6615" y="424941"/>
            <a:ext cx="109385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lang="hu-HU" sz="20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lang="hu-HU" sz="20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lang="hu-HU" sz="20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lang="hu-HU" sz="20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lang="hu-HU" sz="20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lang="hu-HU" sz="20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lang="hu-HU" sz="2000" b="1" spc="-10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lang="hu-HU" sz="20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lang="hu-HU" sz="20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000" b="1" spc="-10" dirty="0">
                <a:solidFill>
                  <a:srgbClr val="002851"/>
                </a:solidFill>
                <a:latin typeface="Arial"/>
                <a:cs typeface="Arial"/>
              </a:rPr>
              <a:t>RTAK) – 18 KREDITES GYAKORLAT ESETÉN</a:t>
            </a:r>
            <a:endParaRPr lang="hu-HU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0047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683" y="141884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24331" y="424941"/>
            <a:ext cx="11071225" cy="4826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lang="hu-HU" sz="24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lang="hu-HU"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lang="hu-HU" sz="24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lang="hu-HU" sz="24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lang="hu-HU" sz="24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lang="hu-HU"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lang="hu-HU" sz="24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lang="hu-HU" sz="24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spc="-10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lang="hu-HU" sz="2400" b="1" spc="-10" dirty="0">
                <a:solidFill>
                  <a:srgbClr val="C00000"/>
                </a:solidFill>
                <a:latin typeface="Arial"/>
                <a:cs typeface="Arial"/>
              </a:rPr>
              <a:t>NAPPALI</a:t>
            </a:r>
            <a:r>
              <a:rPr lang="hu-HU" sz="24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dirty="0">
                <a:solidFill>
                  <a:srgbClr val="002851"/>
                </a:solidFill>
                <a:latin typeface="Arial"/>
                <a:cs typeface="Arial"/>
              </a:rPr>
              <a:t>MUNKARENDŰ</a:t>
            </a:r>
            <a:r>
              <a:rPr lang="hu-HU"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lang="hu-HU" sz="2400" b="1" spc="-10" dirty="0">
                <a:solidFill>
                  <a:srgbClr val="002851"/>
                </a:solidFill>
                <a:latin typeface="Arial"/>
                <a:cs typeface="Arial"/>
              </a:rPr>
              <a:t>RTAK) – 18 KREDITES GYAKORLAT ESETÉN</a:t>
            </a:r>
            <a:endParaRPr lang="hu-HU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sz="2400" b="1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400" b="1" spc="-8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FÉLÉV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SORÁN: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54</a:t>
            </a:r>
            <a:r>
              <a:rPr sz="2400" b="1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88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2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Hospitálás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szakos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órán,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foglalkozáson: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10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Szabadidős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programok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szervezése,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részvétel: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10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20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Részvétel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osztályfőnök-</a:t>
            </a:r>
            <a:r>
              <a:rPr sz="2400" dirty="0">
                <a:latin typeface="Calibri"/>
                <a:cs typeface="Calibri"/>
              </a:rPr>
              <a:t>helyettesi,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ifjúságvédelmi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tevékenységben: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10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Helyettesítés,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ügyelet,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gyermekfelügyelet,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napközi:</a:t>
            </a:r>
            <a:r>
              <a:rPr sz="2400" dirty="0">
                <a:latin typeface="Calibri"/>
                <a:cs typeface="Calibri"/>
              </a:rPr>
              <a:t> 8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10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Együttműködés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családdal,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támogató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közösségekkel: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8</a:t>
            </a:r>
            <a:r>
              <a:rPr sz="2400" spc="-25" dirty="0">
                <a:latin typeface="Calibri"/>
                <a:cs typeface="Calibri"/>
              </a:rPr>
              <a:t> 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mentorral: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12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20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(heti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óra)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más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pedagógusaival: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10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63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568653"/>
            <a:ext cx="103276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MEGISMERÉS</a:t>
            </a:r>
            <a:r>
              <a:rPr sz="2800" spc="-105" dirty="0"/>
              <a:t> </a:t>
            </a:r>
            <a:r>
              <a:rPr sz="2800" dirty="0"/>
              <a:t>ÉS</a:t>
            </a:r>
            <a:r>
              <a:rPr sz="2800" spc="-195" dirty="0"/>
              <a:t> </a:t>
            </a:r>
            <a:r>
              <a:rPr sz="2800" dirty="0"/>
              <a:t>AZ</a:t>
            </a:r>
            <a:r>
              <a:rPr sz="2800" spc="-110" dirty="0"/>
              <a:t> </a:t>
            </a:r>
            <a:r>
              <a:rPr sz="2800" dirty="0"/>
              <a:t>EGYÉNI</a:t>
            </a:r>
            <a:r>
              <a:rPr sz="2800" spc="-105" dirty="0"/>
              <a:t> </a:t>
            </a:r>
            <a:r>
              <a:rPr sz="2800" dirty="0"/>
              <a:t>FEJLŐDÉSI</a:t>
            </a:r>
            <a:r>
              <a:rPr sz="2800" spc="-90" dirty="0"/>
              <a:t> </a:t>
            </a:r>
            <a:r>
              <a:rPr sz="2800" dirty="0"/>
              <a:t>ÚT</a:t>
            </a:r>
            <a:r>
              <a:rPr sz="2800" spc="-190" dirty="0"/>
              <a:t> </a:t>
            </a:r>
            <a:r>
              <a:rPr sz="2800" spc="-10" dirty="0"/>
              <a:t>AZONOSÍTÁSA </a:t>
            </a:r>
            <a:r>
              <a:rPr sz="2800" dirty="0"/>
              <a:t>A</a:t>
            </a:r>
            <a:r>
              <a:rPr sz="2800" spc="-170" dirty="0"/>
              <a:t> </a:t>
            </a:r>
            <a:r>
              <a:rPr sz="2800" dirty="0"/>
              <a:t>FÉLÉV</a:t>
            </a:r>
            <a:r>
              <a:rPr sz="2800" spc="-80" dirty="0"/>
              <a:t> </a:t>
            </a:r>
            <a:r>
              <a:rPr sz="2800" dirty="0"/>
              <a:t>SORÁN:</a:t>
            </a:r>
            <a:r>
              <a:rPr sz="2800" spc="-45" dirty="0"/>
              <a:t> </a:t>
            </a:r>
            <a:r>
              <a:rPr sz="2800" dirty="0"/>
              <a:t>12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/>
              <a:t>20</a:t>
            </a:r>
            <a:r>
              <a:rPr sz="2800" spc="-85" dirty="0"/>
              <a:t> </a:t>
            </a:r>
            <a:r>
              <a:rPr sz="2800" spc="-25" dirty="0"/>
              <a:t>ÓRA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378819"/>
            <a:ext cx="10351135" cy="24606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dirty="0">
                <a:latin typeface="Calibri"/>
                <a:cs typeface="Calibri"/>
              </a:rPr>
              <a:t>Az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iskola,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diákok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pedagógusok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megismerése: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dirty="0">
                <a:latin typeface="Calibri"/>
                <a:cs typeface="Calibri"/>
              </a:rPr>
              <a:t>Az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egyéni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fejlődési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terv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elkészítése,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követése: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>
              <a:latin typeface="Calibri"/>
              <a:cs typeface="Calibri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Konzultáció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mentorral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iskoláról,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diákokról,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tanári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munkáról,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az </a:t>
            </a:r>
            <a:r>
              <a:rPr sz="2800" dirty="0">
                <a:latin typeface="Calibri"/>
                <a:cs typeface="Calibri"/>
              </a:rPr>
              <a:t>egyéni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fejlődési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tervről: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Konzultáció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iskola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más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pedagógusaival: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615" y="424941"/>
            <a:ext cx="109404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sz="2400" b="1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sz="24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GYAKORLATON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LEVELEZŐ</a:t>
            </a:r>
            <a:r>
              <a:rPr sz="2400" b="1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MUNKARENDŰ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RTAK)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124815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019" y="1568653"/>
            <a:ext cx="10641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SZAKTÁRGYI</a:t>
            </a:r>
            <a:r>
              <a:rPr sz="2800" spc="-50" dirty="0"/>
              <a:t> </a:t>
            </a:r>
            <a:r>
              <a:rPr sz="2800" spc="-25" dirty="0"/>
              <a:t>TEVÉKENYSÉGEK</a:t>
            </a:r>
            <a:r>
              <a:rPr sz="2800" spc="-135" dirty="0"/>
              <a:t> </a:t>
            </a:r>
            <a:r>
              <a:rPr sz="2800" dirty="0"/>
              <a:t>A</a:t>
            </a:r>
            <a:r>
              <a:rPr sz="2800" spc="-180" dirty="0"/>
              <a:t> </a:t>
            </a:r>
            <a:r>
              <a:rPr sz="2800" dirty="0"/>
              <a:t>FÉLÉV</a:t>
            </a:r>
            <a:r>
              <a:rPr sz="2800" spc="-85" dirty="0"/>
              <a:t> </a:t>
            </a:r>
            <a:r>
              <a:rPr sz="2800" dirty="0"/>
              <a:t>SORÁN:</a:t>
            </a:r>
            <a:r>
              <a:rPr sz="2800" spc="-55" dirty="0"/>
              <a:t> </a:t>
            </a:r>
            <a:r>
              <a:rPr sz="2800" dirty="0"/>
              <a:t>45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/>
              <a:t>72</a:t>
            </a:r>
            <a:r>
              <a:rPr sz="2800" spc="-85" dirty="0"/>
              <a:t> </a:t>
            </a:r>
            <a:r>
              <a:rPr sz="2800" spc="-25" dirty="0"/>
              <a:t>ÓRA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019" y="1953007"/>
            <a:ext cx="10822305" cy="245935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latin typeface="Calibri"/>
                <a:cs typeface="Calibri"/>
              </a:rPr>
              <a:t>Szaktárgyi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hospitálás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adott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szakon: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8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12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latin typeface="Calibri"/>
                <a:cs typeface="Calibri"/>
              </a:rPr>
              <a:t>Szaktárgy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tanítása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adott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szakon: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15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25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óra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(4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héten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át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heti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óra)</a:t>
            </a:r>
            <a:endParaRPr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40" dirty="0">
                <a:latin typeface="Calibri"/>
                <a:cs typeface="Calibri"/>
              </a:rPr>
              <a:t>Tanórán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kívüli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szaktárgyi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tevékenység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adott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szakon: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8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Konzultáció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mentorral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az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adott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szakon: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14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20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óra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(heti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óra)</a:t>
            </a:r>
            <a:endParaRPr sz="28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latin typeface="Calibri"/>
                <a:cs typeface="Calibri"/>
              </a:rPr>
              <a:t>Konzultáció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szakos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munkaközösséggel: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dirty="0">
                <a:latin typeface="Calibri"/>
                <a:cs typeface="Calibri"/>
              </a:rPr>
              <a:t>7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óra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9244" y="1353311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6615" y="424941"/>
            <a:ext cx="109385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4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sz="24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sz="24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sz="2400" b="1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LEVELEZŐ</a:t>
            </a:r>
            <a:r>
              <a:rPr sz="2400" b="1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MUNKARENDŰ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RTAK)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683" y="1264919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24331" y="424941"/>
            <a:ext cx="11071225" cy="442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HALLGATÓI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4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TÍPUSAI</a:t>
            </a:r>
            <a:r>
              <a:rPr sz="2400" b="1" spc="-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sz="2400" b="1" spc="-6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ISKOLAI 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GYAKORLATON</a:t>
            </a:r>
            <a:r>
              <a:rPr sz="2400" b="1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(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LEVELEZŐ</a:t>
            </a:r>
            <a:r>
              <a:rPr sz="2400" b="1" spc="-5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MUNKARENDŰ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RTAK)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sz="2400" b="1" spc="-3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TEVÉKENYSÉGEK</a:t>
            </a:r>
            <a:r>
              <a:rPr sz="2400" b="1" spc="-8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FÉLÉV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SORÁN: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24</a:t>
            </a:r>
            <a:r>
              <a:rPr sz="2400" b="1" dirty="0">
                <a:solidFill>
                  <a:srgbClr val="002851"/>
                </a:solidFill>
                <a:latin typeface="Symbol"/>
                <a:cs typeface="Symbol"/>
              </a:rPr>
              <a:t>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40</a:t>
            </a:r>
            <a:r>
              <a:rPr sz="2400" b="1" spc="-3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ÓRA</a:t>
            </a:r>
            <a:endParaRPr sz="2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Hospitálás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szakos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órán,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foglalkozáson: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Szabadidős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programok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szervezése,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részvétel: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4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Részvétel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osztályfőnök-</a:t>
            </a:r>
            <a:r>
              <a:rPr sz="2400" dirty="0">
                <a:latin typeface="Calibri"/>
                <a:cs typeface="Calibri"/>
              </a:rPr>
              <a:t>helyettesi,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ifjúságvédelmi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tevékenységben: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Helyettesítés,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ügyelet,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gyermekfelügyelet,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napközi:</a:t>
            </a:r>
            <a:r>
              <a:rPr sz="2400" dirty="0">
                <a:latin typeface="Calibri"/>
                <a:cs typeface="Calibri"/>
              </a:rPr>
              <a:t> 4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Együttműködés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családdal,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támogató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közösségekkel: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25" dirty="0">
                <a:latin typeface="Calibri"/>
                <a:cs typeface="Calibri"/>
              </a:rPr>
              <a:t> óra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mentorral: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10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(heti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óra)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más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pedagógusaival: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óra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615" y="1212596"/>
            <a:ext cx="10810875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4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HALLGATÓK</a:t>
            </a:r>
            <a:r>
              <a:rPr sz="2400" b="1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TÖLTIK</a:t>
            </a:r>
            <a:r>
              <a:rPr sz="2400" b="1" spc="-7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FEL</a:t>
            </a:r>
            <a:r>
              <a:rPr sz="2400" b="1" spc="-10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BUDAPESTEN</a:t>
            </a:r>
            <a:r>
              <a:rPr sz="2400" b="1" spc="-9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CANVASBA</a:t>
            </a:r>
            <a:r>
              <a:rPr lang="hu-HU" sz="2400" b="1" spc="-10" dirty="0">
                <a:solidFill>
                  <a:srgbClr val="002851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250"/>
              </a:lnSpc>
            </a:pPr>
            <a:r>
              <a:rPr sz="1900" dirty="0">
                <a:latin typeface="Calibri"/>
                <a:cs typeface="Calibri"/>
              </a:rPr>
              <a:t>Csak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digitálisan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(az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Ügyfélkapun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 err="1">
                <a:latin typeface="Calibri"/>
                <a:cs typeface="Calibri"/>
              </a:rPr>
              <a:t>hitelesítve</a:t>
            </a:r>
            <a:r>
              <a:rPr lang="hu-HU" sz="1900" dirty="0">
                <a:latin typeface="Calibri"/>
                <a:cs typeface="Calibri"/>
              </a:rPr>
              <a:t>, vagy a mentortanár aláírásával ellátva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pdf-</a:t>
            </a:r>
            <a:r>
              <a:rPr sz="1900" dirty="0">
                <a:latin typeface="Calibri"/>
                <a:cs typeface="Calibri"/>
              </a:rPr>
              <a:t>ben)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kérjük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feltölteni.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ÖSSZEFÜGGŐ</a:t>
            </a:r>
            <a:r>
              <a:rPr sz="2400" b="1" spc="-7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EGYÉNI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ISKOLAI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GYAKORLAT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DOKUMENTUMAI: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130"/>
              </a:lnSpc>
            </a:pPr>
            <a:r>
              <a:rPr sz="1800" dirty="0">
                <a:latin typeface="Calibri"/>
                <a:cs typeface="Calibri"/>
              </a:rPr>
              <a:t>Megtalálhatók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TKK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honlapján: </a:t>
            </a:r>
            <a:r>
              <a:rPr lang="hu-HU" sz="1800" dirty="0">
                <a:latin typeface="Calibri"/>
                <a:cs typeface="Calibri"/>
                <a:hlinkClick r:id="rId2"/>
              </a:rPr>
              <a:t>https://tkk.elte.hu/osszefuggo_egyeni_iskolai_gyakorlat_rtak</a:t>
            </a:r>
            <a:endParaRPr lang="hu-HU" sz="1800" dirty="0">
              <a:latin typeface="Calibri"/>
              <a:cs typeface="Calibri"/>
            </a:endParaRPr>
          </a:p>
          <a:p>
            <a:pPr marL="12700">
              <a:lnSpc>
                <a:spcPts val="2130"/>
              </a:lnSpc>
            </a:pPr>
            <a:endParaRPr lang="hu-HU" sz="1800" dirty="0">
              <a:latin typeface="Calibri"/>
              <a:cs typeface="Calibri"/>
            </a:endParaRPr>
          </a:p>
          <a:p>
            <a:pPr marL="12700">
              <a:lnSpc>
                <a:spcPts val="2130"/>
              </a:lnSpc>
            </a:pPr>
            <a:r>
              <a:rPr lang="hu-HU" sz="1900" b="1" spc="-10" dirty="0">
                <a:latin typeface="Calibri"/>
                <a:cs typeface="Calibri"/>
              </a:rPr>
              <a:t>- </a:t>
            </a:r>
            <a:r>
              <a:rPr sz="1900" b="1" spc="-10" dirty="0" err="1">
                <a:latin typeface="Calibri"/>
                <a:cs typeface="Calibri"/>
              </a:rPr>
              <a:t>Bejelentőlap</a:t>
            </a:r>
            <a:r>
              <a:rPr sz="1900" b="1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25" dirty="0">
                <a:latin typeface="Calibri"/>
                <a:cs typeface="Calibri"/>
              </a:rPr>
              <a:t> bemutatóóráról/</a:t>
            </a:r>
            <a:r>
              <a:rPr sz="1900" spc="-25" dirty="0" err="1">
                <a:latin typeface="Calibri"/>
                <a:cs typeface="Calibri"/>
              </a:rPr>
              <a:t>bemutatófoglalkozásról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feltöltendő</a:t>
            </a:r>
            <a:r>
              <a:rPr lang="hu-HU" sz="1900" spc="15" dirty="0">
                <a:latin typeface="Calibri"/>
                <a:cs typeface="Calibri"/>
              </a:rPr>
              <a:t>, </a:t>
            </a:r>
            <a:r>
              <a:rPr sz="1900" dirty="0" err="1">
                <a:latin typeface="Calibri"/>
                <a:cs typeface="Calibri"/>
              </a:rPr>
              <a:t>legalább</a:t>
            </a:r>
            <a:r>
              <a:rPr sz="1900" dirty="0">
                <a:latin typeface="Calibri"/>
                <a:cs typeface="Calibri"/>
              </a:rPr>
              <a:t> 10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munkanappal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korábban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a</a:t>
            </a:r>
            <a:endParaRPr sz="1900" dirty="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Canvasba.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Jelenléti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oktatásban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jelenléti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bemutatóóra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szükséges.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hu-HU" sz="1900" b="1" spc="-20" dirty="0">
                <a:latin typeface="Calibri"/>
                <a:cs typeface="Calibri"/>
              </a:rPr>
              <a:t>- </a:t>
            </a:r>
            <a:r>
              <a:rPr sz="1900" b="1" spc="-20" dirty="0" err="1">
                <a:latin typeface="Calibri"/>
                <a:cs typeface="Calibri"/>
              </a:rPr>
              <a:t>Jegyzőkönyv</a:t>
            </a:r>
            <a:r>
              <a:rPr sz="1900" b="1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bemutatóóráról/</a:t>
            </a:r>
            <a:r>
              <a:rPr sz="1900" spc="-10" dirty="0" err="1">
                <a:latin typeface="Calibri"/>
                <a:cs typeface="Calibri"/>
              </a:rPr>
              <a:t>bemutatófoglalkozásról</a:t>
            </a:r>
            <a:r>
              <a:rPr sz="1900" spc="-10" dirty="0">
                <a:latin typeface="Calibri"/>
                <a:cs typeface="Calibri"/>
              </a:rPr>
              <a:t>.</a:t>
            </a:r>
            <a:r>
              <a:rPr lang="hu-HU" sz="1900" spc="-10" dirty="0">
                <a:latin typeface="Calibri"/>
                <a:cs typeface="Calibri"/>
              </a:rPr>
              <a:t> Határidő: 2024. december 4.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hu-HU" sz="1900" b="1" spc="-10" dirty="0">
                <a:latin typeface="Calibri"/>
                <a:cs typeface="Calibri"/>
              </a:rPr>
              <a:t>- </a:t>
            </a:r>
            <a:r>
              <a:rPr sz="1900" b="1" spc="-10" dirty="0" err="1">
                <a:latin typeface="Calibri"/>
                <a:cs typeface="Calibri"/>
              </a:rPr>
              <a:t>Értékelőlap</a:t>
            </a:r>
            <a:r>
              <a:rPr sz="1900" spc="-10" dirty="0">
                <a:latin typeface="Calibri"/>
                <a:cs typeface="Calibri"/>
              </a:rPr>
              <a:t>:</a:t>
            </a:r>
            <a:r>
              <a:rPr lang="hu-HU" sz="1900" spc="-10" dirty="0">
                <a:latin typeface="Calibri"/>
                <a:cs typeface="Calibri"/>
              </a:rPr>
              <a:t> határidő: 2024. december 4.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hu-HU" sz="1900" b="1" spc="-10" dirty="0">
                <a:latin typeface="Calibri"/>
                <a:cs typeface="Calibri"/>
              </a:rPr>
              <a:t>- </a:t>
            </a:r>
            <a:r>
              <a:rPr sz="1900" b="1" spc="-10" dirty="0" err="1">
                <a:latin typeface="Calibri"/>
                <a:cs typeface="Calibri"/>
              </a:rPr>
              <a:t>Igazolólap</a:t>
            </a:r>
            <a:r>
              <a:rPr sz="1900" spc="-10" dirty="0">
                <a:latin typeface="Calibri"/>
                <a:cs typeface="Calibri"/>
              </a:rPr>
              <a:t>:</a:t>
            </a:r>
            <a:r>
              <a:rPr lang="hu-HU" sz="1900" spc="-10" dirty="0">
                <a:latin typeface="Calibri"/>
                <a:cs typeface="Calibri"/>
              </a:rPr>
              <a:t> határidő: 2024. december 4.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feltöltést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követő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feladatok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igazolása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előzetesen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történik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az</a:t>
            </a:r>
            <a:endParaRPr sz="19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igazolólapon,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külön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oszlopban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csillaggal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megjelölve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őket</a:t>
            </a:r>
            <a:r>
              <a:rPr sz="1900" spc="-10" dirty="0">
                <a:latin typeface="Calibri"/>
                <a:cs typeface="Calibri"/>
              </a:rPr>
              <a:t>.</a:t>
            </a:r>
            <a:endParaRPr sz="1900" dirty="0">
              <a:latin typeface="Calibri"/>
              <a:cs typeface="Calibri"/>
            </a:endParaRPr>
          </a:p>
          <a:p>
            <a:pPr marL="4435475">
              <a:lnSpc>
                <a:spcPct val="100000"/>
              </a:lnSpc>
            </a:pPr>
            <a:r>
              <a:rPr sz="1900" b="1" dirty="0">
                <a:solidFill>
                  <a:srgbClr val="800000"/>
                </a:solidFill>
                <a:latin typeface="Calibri"/>
                <a:cs typeface="Calibri"/>
              </a:rPr>
              <a:t>Maradjon</a:t>
            </a:r>
            <a:r>
              <a:rPr sz="1900" b="1" spc="-7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800000"/>
                </a:solidFill>
                <a:latin typeface="Calibri"/>
                <a:cs typeface="Calibri"/>
              </a:rPr>
              <a:t>saját</a:t>
            </a:r>
            <a:r>
              <a:rPr sz="1900" b="1" spc="-9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800000"/>
                </a:solidFill>
                <a:latin typeface="Calibri"/>
                <a:cs typeface="Calibri"/>
              </a:rPr>
              <a:t>példány!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15" y="420065"/>
            <a:ext cx="106108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200" dirty="0"/>
              <a:t> </a:t>
            </a:r>
            <a:r>
              <a:rPr spc="-30" dirty="0"/>
              <a:t>CANVASBA</a:t>
            </a:r>
            <a:r>
              <a:rPr spc="-215" dirty="0"/>
              <a:t> </a:t>
            </a:r>
            <a:r>
              <a:rPr spc="-35" dirty="0"/>
              <a:t>FELTÖLTENDŐ</a:t>
            </a:r>
            <a:r>
              <a:rPr spc="-70" dirty="0"/>
              <a:t> </a:t>
            </a:r>
            <a:r>
              <a:rPr spc="-10" dirty="0"/>
              <a:t>DOKUMENTUMOK</a:t>
            </a:r>
          </a:p>
        </p:txBody>
      </p:sp>
      <p:sp>
        <p:nvSpPr>
          <p:cNvPr id="4" name="object 4"/>
          <p:cNvSpPr/>
          <p:nvPr/>
        </p:nvSpPr>
        <p:spPr>
          <a:xfrm>
            <a:off x="757427" y="1161288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0681" y="1475689"/>
            <a:ext cx="10857865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gyakorlat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kísérő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tárgyak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felvétele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Neptunban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Pedagógusképzési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Pedagógus-</a:t>
            </a:r>
            <a:endParaRPr sz="2000">
              <a:latin typeface="Calibri"/>
              <a:cs typeface="Calibri"/>
            </a:endParaRPr>
          </a:p>
          <a:p>
            <a:pPr marL="355600" marR="4572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továbbképzési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Tanács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43/2021.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VII.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2.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számú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határozata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alapján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hallgatók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online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részt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vehetnek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az </a:t>
            </a:r>
            <a:r>
              <a:rPr sz="2000" spc="-10" dirty="0">
                <a:latin typeface="Calibri"/>
                <a:cs typeface="Calibri"/>
              </a:rPr>
              <a:t>összefüggő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egyéni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iskolai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gyakorlatot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kísérő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kurzusokon.)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Neptunban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elérhetőség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ellenőrzése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Az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iskolai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iskolai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élet,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tanulók,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pedagógusok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stb.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megismerése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Saját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kompetenciák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elemzése,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fejlődés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megtervezése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követése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Szaktárgyi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tanórán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kívüli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hospitálások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megbeszélések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libri"/>
                <a:cs typeface="Calibri"/>
              </a:rPr>
              <a:t>Tanórák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foglalkozások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tervezése,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megtartása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reflektív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elemzése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gyakorlat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szakszerű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dokumentálása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Ha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bemutatóórája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félévben,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bejelentőlap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bemutatóóra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után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jegyzőköny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feltöltése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Canvasba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mentor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által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Ügyfélkapun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hitelesítve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pdf-</a:t>
            </a:r>
            <a:r>
              <a:rPr sz="2000" spc="-20" dirty="0">
                <a:latin typeface="Calibri"/>
                <a:cs typeface="Calibri"/>
              </a:rPr>
              <a:t>ben)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Az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értékelés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igazolólap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feltöltése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Canvasba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félévente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mentor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által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Ügyfélkapun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hitelesítve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pdf-</a:t>
            </a:r>
            <a:r>
              <a:rPr sz="2000" spc="-20" dirty="0">
                <a:latin typeface="Calibri"/>
                <a:cs typeface="Calibri"/>
              </a:rPr>
              <a:t>ben)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2376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  <a:tabLst>
                <a:tab pos="809625" algn="l"/>
                <a:tab pos="2907030" algn="l"/>
                <a:tab pos="5016500" algn="l"/>
                <a:tab pos="7694295" algn="l"/>
                <a:tab pos="9271635" algn="l"/>
              </a:tabLst>
            </a:pPr>
            <a:r>
              <a:rPr sz="2400" spc="-50" dirty="0"/>
              <a:t>A</a:t>
            </a:r>
            <a:r>
              <a:rPr sz="2400" dirty="0"/>
              <a:t>	</a:t>
            </a:r>
            <a:r>
              <a:rPr sz="2400" spc="-10" dirty="0"/>
              <a:t>HALLGATÓ</a:t>
            </a:r>
            <a:r>
              <a:rPr sz="2400" dirty="0"/>
              <a:t>	</a:t>
            </a:r>
            <a:r>
              <a:rPr sz="2400" spc="-10" dirty="0"/>
              <a:t>FELADATAI</a:t>
            </a:r>
            <a:r>
              <a:rPr sz="2400" dirty="0"/>
              <a:t>	</a:t>
            </a:r>
            <a:r>
              <a:rPr sz="2400" spc="-10" dirty="0"/>
              <a:t>(ÖSSZEFÜGGŐ</a:t>
            </a:r>
            <a:r>
              <a:rPr sz="2400" dirty="0"/>
              <a:t>	</a:t>
            </a:r>
            <a:r>
              <a:rPr sz="2400" spc="-10" dirty="0"/>
              <a:t>EGYÉNI</a:t>
            </a:r>
            <a:r>
              <a:rPr sz="2400" dirty="0"/>
              <a:t>	</a:t>
            </a:r>
            <a:r>
              <a:rPr sz="2400" spc="-10" dirty="0"/>
              <a:t>ISKOLAI</a:t>
            </a:r>
            <a:endParaRPr sz="2400"/>
          </a:p>
          <a:p>
            <a:pPr marL="81280">
              <a:lnSpc>
                <a:spcPct val="100000"/>
              </a:lnSpc>
              <a:tabLst>
                <a:tab pos="10756900" algn="l"/>
              </a:tabLst>
            </a:pPr>
            <a:r>
              <a:rPr sz="2400" u="sng" spc="50" dirty="0">
                <a:uFill>
                  <a:solidFill>
                    <a:srgbClr val="002851"/>
                  </a:solidFill>
                </a:uFill>
              </a:rPr>
              <a:t> </a:t>
            </a:r>
            <a:r>
              <a:rPr sz="2400" u="sng" spc="-10" dirty="0">
                <a:uFill>
                  <a:solidFill>
                    <a:srgbClr val="002851"/>
                  </a:solidFill>
                </a:uFill>
              </a:rPr>
              <a:t>GYAKORLAT)</a:t>
            </a:r>
            <a:r>
              <a:rPr sz="2400" u="sng" dirty="0">
                <a:uFill>
                  <a:solidFill>
                    <a:srgbClr val="002851"/>
                  </a:solidFill>
                </a:uFill>
              </a:rPr>
              <a:t>	</a:t>
            </a:r>
            <a:endParaRPr sz="2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81985" y="2678611"/>
            <a:ext cx="122651" cy="1743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50049" y="2825682"/>
            <a:ext cx="201260" cy="11034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83246" y="3109555"/>
            <a:ext cx="229307" cy="7350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0537850" y="2942170"/>
            <a:ext cx="1099185" cy="1449070"/>
          </a:xfrm>
          <a:custGeom>
            <a:avLst/>
            <a:gdLst/>
            <a:ahLst/>
            <a:cxnLst/>
            <a:rect l="l" t="t" r="r" b="b"/>
            <a:pathLst>
              <a:path w="1099184" h="1449070">
                <a:moveTo>
                  <a:pt x="761987" y="72796"/>
                </a:moveTo>
                <a:lnTo>
                  <a:pt x="742759" y="16891"/>
                </a:lnTo>
                <a:lnTo>
                  <a:pt x="717943" y="2667"/>
                </a:lnTo>
                <a:lnTo>
                  <a:pt x="688365" y="0"/>
                </a:lnTo>
                <a:lnTo>
                  <a:pt x="652487" y="7442"/>
                </a:lnTo>
                <a:lnTo>
                  <a:pt x="606298" y="36728"/>
                </a:lnTo>
                <a:lnTo>
                  <a:pt x="556729" y="68021"/>
                </a:lnTo>
                <a:lnTo>
                  <a:pt x="516013" y="116319"/>
                </a:lnTo>
                <a:lnTo>
                  <a:pt x="482968" y="169405"/>
                </a:lnTo>
                <a:lnTo>
                  <a:pt x="392684" y="116319"/>
                </a:lnTo>
                <a:lnTo>
                  <a:pt x="373481" y="133324"/>
                </a:lnTo>
                <a:lnTo>
                  <a:pt x="488467" y="210959"/>
                </a:lnTo>
                <a:lnTo>
                  <a:pt x="474776" y="227965"/>
                </a:lnTo>
                <a:lnTo>
                  <a:pt x="471944" y="264045"/>
                </a:lnTo>
                <a:lnTo>
                  <a:pt x="482968" y="312343"/>
                </a:lnTo>
                <a:lnTo>
                  <a:pt x="499491" y="348526"/>
                </a:lnTo>
                <a:lnTo>
                  <a:pt x="537375" y="363461"/>
                </a:lnTo>
                <a:lnTo>
                  <a:pt x="581596" y="363461"/>
                </a:lnTo>
                <a:lnTo>
                  <a:pt x="614629" y="343750"/>
                </a:lnTo>
                <a:lnTo>
                  <a:pt x="671880" y="290664"/>
                </a:lnTo>
                <a:lnTo>
                  <a:pt x="726274" y="217703"/>
                </a:lnTo>
                <a:lnTo>
                  <a:pt x="759307" y="155168"/>
                </a:lnTo>
                <a:lnTo>
                  <a:pt x="761987" y="72796"/>
                </a:lnTo>
                <a:close/>
              </a:path>
              <a:path w="1099184" h="1449070">
                <a:moveTo>
                  <a:pt x="1098931" y="593547"/>
                </a:moveTo>
                <a:lnTo>
                  <a:pt x="1056868" y="593547"/>
                </a:lnTo>
                <a:lnTo>
                  <a:pt x="982586" y="588124"/>
                </a:lnTo>
                <a:lnTo>
                  <a:pt x="1018298" y="578561"/>
                </a:lnTo>
                <a:lnTo>
                  <a:pt x="1081735" y="544601"/>
                </a:lnTo>
                <a:lnTo>
                  <a:pt x="1073518" y="526884"/>
                </a:lnTo>
                <a:lnTo>
                  <a:pt x="1034846" y="551395"/>
                </a:lnTo>
                <a:lnTo>
                  <a:pt x="902665" y="586105"/>
                </a:lnTo>
                <a:lnTo>
                  <a:pt x="808875" y="571055"/>
                </a:lnTo>
                <a:lnTo>
                  <a:pt x="726274" y="551395"/>
                </a:lnTo>
                <a:lnTo>
                  <a:pt x="651827" y="505053"/>
                </a:lnTo>
                <a:lnTo>
                  <a:pt x="565442" y="447725"/>
                </a:lnTo>
                <a:lnTo>
                  <a:pt x="562914" y="438391"/>
                </a:lnTo>
                <a:lnTo>
                  <a:pt x="544360" y="404317"/>
                </a:lnTo>
                <a:lnTo>
                  <a:pt x="498144" y="396875"/>
                </a:lnTo>
                <a:lnTo>
                  <a:pt x="522325" y="404317"/>
                </a:lnTo>
                <a:lnTo>
                  <a:pt x="473290" y="396875"/>
                </a:lnTo>
                <a:lnTo>
                  <a:pt x="421703" y="396875"/>
                </a:lnTo>
                <a:lnTo>
                  <a:pt x="389953" y="415785"/>
                </a:lnTo>
                <a:lnTo>
                  <a:pt x="308724" y="408457"/>
                </a:lnTo>
                <a:lnTo>
                  <a:pt x="242493" y="386613"/>
                </a:lnTo>
                <a:lnTo>
                  <a:pt x="190233" y="357327"/>
                </a:lnTo>
                <a:lnTo>
                  <a:pt x="157048" y="330873"/>
                </a:lnTo>
                <a:lnTo>
                  <a:pt x="140525" y="277736"/>
                </a:lnTo>
                <a:lnTo>
                  <a:pt x="140525" y="211620"/>
                </a:lnTo>
                <a:lnTo>
                  <a:pt x="124002" y="206946"/>
                </a:lnTo>
                <a:lnTo>
                  <a:pt x="115811" y="265506"/>
                </a:lnTo>
                <a:lnTo>
                  <a:pt x="118491" y="299466"/>
                </a:lnTo>
                <a:lnTo>
                  <a:pt x="126822" y="330873"/>
                </a:lnTo>
                <a:lnTo>
                  <a:pt x="85445" y="294627"/>
                </a:lnTo>
                <a:lnTo>
                  <a:pt x="52400" y="250456"/>
                </a:lnTo>
                <a:lnTo>
                  <a:pt x="44069" y="265506"/>
                </a:lnTo>
                <a:lnTo>
                  <a:pt x="66103" y="301586"/>
                </a:lnTo>
                <a:lnTo>
                  <a:pt x="107480" y="350532"/>
                </a:lnTo>
                <a:lnTo>
                  <a:pt x="33045" y="345757"/>
                </a:lnTo>
                <a:lnTo>
                  <a:pt x="0" y="350532"/>
                </a:lnTo>
                <a:lnTo>
                  <a:pt x="8331" y="367601"/>
                </a:lnTo>
                <a:lnTo>
                  <a:pt x="68922" y="372376"/>
                </a:lnTo>
                <a:lnTo>
                  <a:pt x="118491" y="374383"/>
                </a:lnTo>
                <a:lnTo>
                  <a:pt x="60591" y="394055"/>
                </a:lnTo>
                <a:lnTo>
                  <a:pt x="16522" y="418553"/>
                </a:lnTo>
                <a:lnTo>
                  <a:pt x="11023" y="432955"/>
                </a:lnTo>
                <a:lnTo>
                  <a:pt x="24853" y="445173"/>
                </a:lnTo>
                <a:lnTo>
                  <a:pt x="52400" y="423341"/>
                </a:lnTo>
                <a:lnTo>
                  <a:pt x="93776" y="408457"/>
                </a:lnTo>
                <a:lnTo>
                  <a:pt x="148856" y="386613"/>
                </a:lnTo>
                <a:lnTo>
                  <a:pt x="176390" y="389267"/>
                </a:lnTo>
                <a:lnTo>
                  <a:pt x="239801" y="411111"/>
                </a:lnTo>
                <a:lnTo>
                  <a:pt x="289382" y="432955"/>
                </a:lnTo>
                <a:lnTo>
                  <a:pt x="356095" y="441172"/>
                </a:lnTo>
                <a:lnTo>
                  <a:pt x="326593" y="477126"/>
                </a:lnTo>
                <a:lnTo>
                  <a:pt x="302539" y="543242"/>
                </a:lnTo>
                <a:lnTo>
                  <a:pt x="283197" y="613930"/>
                </a:lnTo>
                <a:lnTo>
                  <a:pt x="277685" y="690206"/>
                </a:lnTo>
                <a:lnTo>
                  <a:pt x="285889" y="778052"/>
                </a:lnTo>
                <a:lnTo>
                  <a:pt x="307251" y="888352"/>
                </a:lnTo>
                <a:lnTo>
                  <a:pt x="323710" y="912266"/>
                </a:lnTo>
                <a:lnTo>
                  <a:pt x="276339" y="962494"/>
                </a:lnTo>
                <a:lnTo>
                  <a:pt x="234962" y="1009484"/>
                </a:lnTo>
                <a:lnTo>
                  <a:pt x="223951" y="1050340"/>
                </a:lnTo>
                <a:lnTo>
                  <a:pt x="226631" y="1089875"/>
                </a:lnTo>
                <a:lnTo>
                  <a:pt x="248805" y="1133386"/>
                </a:lnTo>
                <a:lnTo>
                  <a:pt x="284543" y="1185164"/>
                </a:lnTo>
                <a:lnTo>
                  <a:pt x="314909" y="1226693"/>
                </a:lnTo>
                <a:lnTo>
                  <a:pt x="323100" y="1257960"/>
                </a:lnTo>
                <a:lnTo>
                  <a:pt x="273519" y="1248511"/>
                </a:lnTo>
                <a:lnTo>
                  <a:pt x="199097" y="1243723"/>
                </a:lnTo>
                <a:lnTo>
                  <a:pt x="127495" y="1257960"/>
                </a:lnTo>
                <a:lnTo>
                  <a:pt x="86118" y="1280452"/>
                </a:lnTo>
                <a:lnTo>
                  <a:pt x="102641" y="1307071"/>
                </a:lnTo>
                <a:lnTo>
                  <a:pt x="141198" y="1317193"/>
                </a:lnTo>
                <a:lnTo>
                  <a:pt x="168871" y="1292694"/>
                </a:lnTo>
                <a:lnTo>
                  <a:pt x="207429" y="1277797"/>
                </a:lnTo>
                <a:lnTo>
                  <a:pt x="251485" y="1277797"/>
                </a:lnTo>
                <a:lnTo>
                  <a:pt x="306565" y="1287246"/>
                </a:lnTo>
                <a:lnTo>
                  <a:pt x="334111" y="1307071"/>
                </a:lnTo>
                <a:lnTo>
                  <a:pt x="367296" y="1307071"/>
                </a:lnTo>
                <a:lnTo>
                  <a:pt x="381000" y="1287246"/>
                </a:lnTo>
                <a:lnTo>
                  <a:pt x="381000" y="1265555"/>
                </a:lnTo>
                <a:lnTo>
                  <a:pt x="356273" y="1241056"/>
                </a:lnTo>
                <a:lnTo>
                  <a:pt x="323100" y="1192618"/>
                </a:lnTo>
                <a:lnTo>
                  <a:pt x="290055" y="1145641"/>
                </a:lnTo>
                <a:lnTo>
                  <a:pt x="259816" y="1094663"/>
                </a:lnTo>
                <a:lnTo>
                  <a:pt x="259816" y="1043559"/>
                </a:lnTo>
                <a:lnTo>
                  <a:pt x="276339" y="1014272"/>
                </a:lnTo>
                <a:lnTo>
                  <a:pt x="317588" y="977544"/>
                </a:lnTo>
                <a:lnTo>
                  <a:pt x="350774" y="950264"/>
                </a:lnTo>
                <a:lnTo>
                  <a:pt x="352983" y="948143"/>
                </a:lnTo>
                <a:lnTo>
                  <a:pt x="364477" y="961174"/>
                </a:lnTo>
                <a:lnTo>
                  <a:pt x="382346" y="964895"/>
                </a:lnTo>
                <a:lnTo>
                  <a:pt x="382346" y="987793"/>
                </a:lnTo>
                <a:lnTo>
                  <a:pt x="396176" y="1051013"/>
                </a:lnTo>
                <a:lnTo>
                  <a:pt x="421030" y="1117155"/>
                </a:lnTo>
                <a:lnTo>
                  <a:pt x="445757" y="1175588"/>
                </a:lnTo>
                <a:lnTo>
                  <a:pt x="480949" y="1221892"/>
                </a:lnTo>
                <a:lnTo>
                  <a:pt x="522325" y="1266215"/>
                </a:lnTo>
                <a:lnTo>
                  <a:pt x="580123" y="1307071"/>
                </a:lnTo>
                <a:lnTo>
                  <a:pt x="659384" y="1331556"/>
                </a:lnTo>
                <a:lnTo>
                  <a:pt x="613257" y="1343812"/>
                </a:lnTo>
                <a:lnTo>
                  <a:pt x="577430" y="1354061"/>
                </a:lnTo>
                <a:lnTo>
                  <a:pt x="527837" y="1373085"/>
                </a:lnTo>
                <a:lnTo>
                  <a:pt x="497471" y="1395577"/>
                </a:lnTo>
                <a:lnTo>
                  <a:pt x="464426" y="1424863"/>
                </a:lnTo>
                <a:lnTo>
                  <a:pt x="497471" y="1446555"/>
                </a:lnTo>
                <a:lnTo>
                  <a:pt x="530517" y="1448689"/>
                </a:lnTo>
                <a:lnTo>
                  <a:pt x="536028" y="1424863"/>
                </a:lnTo>
                <a:lnTo>
                  <a:pt x="552564" y="1402372"/>
                </a:lnTo>
                <a:lnTo>
                  <a:pt x="604939" y="1373085"/>
                </a:lnTo>
                <a:lnTo>
                  <a:pt x="637311" y="1366304"/>
                </a:lnTo>
                <a:lnTo>
                  <a:pt x="670394" y="1354061"/>
                </a:lnTo>
                <a:lnTo>
                  <a:pt x="700747" y="1339011"/>
                </a:lnTo>
                <a:lnTo>
                  <a:pt x="700747" y="1321981"/>
                </a:lnTo>
                <a:lnTo>
                  <a:pt x="684199" y="1300289"/>
                </a:lnTo>
                <a:lnTo>
                  <a:pt x="637311" y="1295501"/>
                </a:lnTo>
                <a:lnTo>
                  <a:pt x="596607" y="1273009"/>
                </a:lnTo>
                <a:lnTo>
                  <a:pt x="544360" y="1236268"/>
                </a:lnTo>
                <a:lnTo>
                  <a:pt x="494652" y="1185164"/>
                </a:lnTo>
                <a:lnTo>
                  <a:pt x="462280" y="1134059"/>
                </a:lnTo>
                <a:lnTo>
                  <a:pt x="448576" y="1075626"/>
                </a:lnTo>
                <a:lnTo>
                  <a:pt x="448576" y="1017066"/>
                </a:lnTo>
                <a:lnTo>
                  <a:pt x="455028" y="947851"/>
                </a:lnTo>
                <a:lnTo>
                  <a:pt x="456768" y="946924"/>
                </a:lnTo>
                <a:lnTo>
                  <a:pt x="473290" y="899972"/>
                </a:lnTo>
                <a:lnTo>
                  <a:pt x="470611" y="858405"/>
                </a:lnTo>
                <a:lnTo>
                  <a:pt x="446417" y="819569"/>
                </a:lnTo>
                <a:lnTo>
                  <a:pt x="446417" y="768604"/>
                </a:lnTo>
                <a:lnTo>
                  <a:pt x="456768" y="719493"/>
                </a:lnTo>
                <a:lnTo>
                  <a:pt x="478802" y="660920"/>
                </a:lnTo>
                <a:lnTo>
                  <a:pt x="522325" y="624192"/>
                </a:lnTo>
                <a:lnTo>
                  <a:pt x="551903" y="565632"/>
                </a:lnTo>
                <a:lnTo>
                  <a:pt x="575017" y="494550"/>
                </a:lnTo>
                <a:lnTo>
                  <a:pt x="618794" y="529551"/>
                </a:lnTo>
                <a:lnTo>
                  <a:pt x="704253" y="586105"/>
                </a:lnTo>
                <a:lnTo>
                  <a:pt x="808875" y="610616"/>
                </a:lnTo>
                <a:lnTo>
                  <a:pt x="891654" y="618058"/>
                </a:lnTo>
                <a:lnTo>
                  <a:pt x="908138" y="639902"/>
                </a:lnTo>
                <a:lnTo>
                  <a:pt x="941222" y="688848"/>
                </a:lnTo>
                <a:lnTo>
                  <a:pt x="993597" y="713346"/>
                </a:lnTo>
                <a:lnTo>
                  <a:pt x="1007287" y="705904"/>
                </a:lnTo>
                <a:lnTo>
                  <a:pt x="960399" y="673963"/>
                </a:lnTo>
                <a:lnTo>
                  <a:pt x="943914" y="622833"/>
                </a:lnTo>
                <a:lnTo>
                  <a:pt x="1034846" y="676617"/>
                </a:lnTo>
                <a:lnTo>
                  <a:pt x="1059713" y="654126"/>
                </a:lnTo>
                <a:lnTo>
                  <a:pt x="1026629" y="644677"/>
                </a:lnTo>
                <a:lnTo>
                  <a:pt x="974255" y="610616"/>
                </a:lnTo>
                <a:lnTo>
                  <a:pt x="1023835" y="615391"/>
                </a:lnTo>
                <a:lnTo>
                  <a:pt x="1098931" y="610616"/>
                </a:lnTo>
                <a:lnTo>
                  <a:pt x="1098931" y="593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1783" y="1295526"/>
            <a:ext cx="1082929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gyakorlat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formai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tartalmi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 err="1">
                <a:latin typeface="Calibri"/>
                <a:cs typeface="Calibri"/>
              </a:rPr>
              <a:t>kereteinek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egyeztetése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25" dirty="0">
                <a:latin typeface="Calibri"/>
                <a:cs typeface="Calibri"/>
              </a:rPr>
              <a:t>Támogatás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iskola,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munkaközösség,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tanulók,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hallgatónak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önmaga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megismerésében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Az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iskolai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életbe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való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bekapcsolódás,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nem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szaktárgyi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tevékenységek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támogatása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fejlődési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terv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egyéb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dokumentumok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elkészítésének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segítése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Az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szaktárgyi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tevékenységek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támogatása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hallgató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hospitálása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(fokozatosan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csökkenő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számban,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hallgatók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óráinak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kb.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30–50%-</a:t>
            </a:r>
            <a:r>
              <a:rPr sz="2000" spc="-10" dirty="0">
                <a:latin typeface="Calibri"/>
                <a:cs typeface="Calibri"/>
              </a:rPr>
              <a:t>ában)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20" dirty="0">
                <a:latin typeface="Calibri"/>
                <a:cs typeface="Calibri"/>
              </a:rPr>
              <a:t>Fokozatosan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önálló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munkavégzés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támogatása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Konstruktív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elemzés,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reflektív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megbeszélések,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értékelések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folytatása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40" dirty="0">
                <a:latin typeface="Calibri"/>
                <a:cs typeface="Calibri"/>
              </a:rPr>
              <a:t>Több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hallgató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esetén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együttműködés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ösztönzése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hallgató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munkájának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szöveges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értékelése,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gyakorlati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jegy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adása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félévenként,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egyeztetve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konzulens</a:t>
            </a:r>
            <a:endParaRPr sz="20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tanárral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hallgató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komplex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fejlődésének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támogatása</a:t>
            </a:r>
            <a:endParaRPr sz="20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Calibri"/>
                <a:cs typeface="Calibri"/>
              </a:rPr>
              <a:t>Együttműködés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egyetemi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oktatókkal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183" rIns="0" bIns="0" rtlCol="0">
            <a:spAutoFit/>
          </a:bodyPr>
          <a:lstStyle/>
          <a:p>
            <a:pPr marL="172720" marR="508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A</a:t>
            </a:r>
            <a:r>
              <a:rPr sz="2600" spc="-114" dirty="0"/>
              <a:t> </a:t>
            </a:r>
            <a:r>
              <a:rPr sz="2600" dirty="0"/>
              <a:t>MENTOR</a:t>
            </a:r>
            <a:r>
              <a:rPr sz="2600" spc="-30" dirty="0"/>
              <a:t> </a:t>
            </a:r>
            <a:r>
              <a:rPr sz="2600" spc="-40" dirty="0"/>
              <a:t>FELADATAI</a:t>
            </a:r>
            <a:r>
              <a:rPr sz="2600" spc="-55" dirty="0"/>
              <a:t> </a:t>
            </a:r>
            <a:r>
              <a:rPr sz="2600" dirty="0"/>
              <a:t>(ÖSSZEFÜGGŐ</a:t>
            </a:r>
            <a:r>
              <a:rPr sz="2600" spc="-50" dirty="0"/>
              <a:t> </a:t>
            </a:r>
            <a:r>
              <a:rPr sz="2600" dirty="0"/>
              <a:t>EGYÉNI</a:t>
            </a:r>
            <a:r>
              <a:rPr sz="2600" spc="-35" dirty="0"/>
              <a:t> </a:t>
            </a:r>
            <a:r>
              <a:rPr sz="2600" spc="-10" dirty="0"/>
              <a:t>ISKOLAI GYAKORLAT)</a:t>
            </a:r>
            <a:endParaRPr sz="2600" dirty="0"/>
          </a:p>
        </p:txBody>
      </p:sp>
      <p:sp>
        <p:nvSpPr>
          <p:cNvPr id="4" name="object 4"/>
          <p:cNvSpPr/>
          <p:nvPr/>
        </p:nvSpPr>
        <p:spPr>
          <a:xfrm>
            <a:off x="838200" y="1278636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1176" y="4715255"/>
            <a:ext cx="1012594" cy="128625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523" y="1360678"/>
            <a:ext cx="10598785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468630" indent="-4565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gyakorlóhelyen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folytatott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oktatás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módja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határozza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formáját: </a:t>
            </a:r>
            <a:r>
              <a:rPr sz="2400" dirty="0">
                <a:latin typeface="Calibri"/>
                <a:cs typeface="Calibri"/>
              </a:rPr>
              <a:t>jelenléti,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online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vagy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hibrid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gyakorlat.</a:t>
            </a:r>
            <a:endParaRPr sz="2400" dirty="0">
              <a:latin typeface="Calibri"/>
              <a:cs typeface="Calibri"/>
            </a:endParaRPr>
          </a:p>
          <a:p>
            <a:pPr marL="469265" marR="62420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2022.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ősztől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nincs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bemutatóóra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szaktárgyi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tanítási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gyakorlaton,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egyetemi oktatók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iskolával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hallgatóval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előzetesen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egyeztetve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bármelyik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órát </a:t>
            </a:r>
            <a:r>
              <a:rPr sz="2400" spc="-10" dirty="0">
                <a:latin typeface="Calibri"/>
                <a:cs typeface="Calibri"/>
              </a:rPr>
              <a:t>látogathatják.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Megkapják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ütemterveket.</a:t>
            </a:r>
            <a:endParaRPr sz="24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Az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összefüggő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egyéni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iskolai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bemutatóóra.</a:t>
            </a:r>
            <a:endParaRPr sz="2400" dirty="0">
              <a:latin typeface="Calibri"/>
              <a:cs typeface="Calibri"/>
            </a:endParaRPr>
          </a:p>
          <a:p>
            <a:pPr marL="469265" marR="10350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Minden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résztvevő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(hallgató,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vezetőtanár,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egyetemi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oktató)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részéről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odafigyelés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és </a:t>
            </a:r>
            <a:r>
              <a:rPr sz="2400" dirty="0">
                <a:latin typeface="Calibri"/>
                <a:cs typeface="Calibri"/>
              </a:rPr>
              <a:t>tolerancia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szükséges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egyetemi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képzés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párhuzamossága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miatt.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183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AKTUÁLIS</a:t>
            </a:r>
            <a:r>
              <a:rPr sz="2600" spc="-60" dirty="0"/>
              <a:t> </a:t>
            </a:r>
            <a:r>
              <a:rPr sz="2600" dirty="0"/>
              <a:t>KÉRDÉSEK</a:t>
            </a:r>
            <a:r>
              <a:rPr sz="2600" spc="-30" dirty="0"/>
              <a:t> </a:t>
            </a:r>
            <a:r>
              <a:rPr sz="2600" dirty="0"/>
              <a:t>MINDKÉT</a:t>
            </a:r>
            <a:r>
              <a:rPr sz="2600" spc="-25" dirty="0"/>
              <a:t> </a:t>
            </a:r>
            <a:r>
              <a:rPr sz="2600" spc="-35" dirty="0"/>
              <a:t>GYAKORLATTÍPUS</a:t>
            </a:r>
            <a:r>
              <a:rPr sz="2600" spc="-40" dirty="0"/>
              <a:t> </a:t>
            </a:r>
            <a:r>
              <a:rPr sz="2600" spc="-10" dirty="0"/>
              <a:t>ESETÉBEN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38200" y="1066800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92611" y="4473866"/>
            <a:ext cx="512663" cy="153831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917" y="1538478"/>
            <a:ext cx="9954895" cy="2940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A</a:t>
            </a:r>
            <a:r>
              <a:rPr sz="2400" b="1" spc="-12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PORTFÓLIÓ</a:t>
            </a:r>
            <a:r>
              <a:rPr sz="2400" b="1" spc="-6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RÉSZEI</a:t>
            </a:r>
            <a:r>
              <a:rPr sz="24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LEHETNEK,</a:t>
            </a:r>
            <a:r>
              <a:rPr sz="2400" b="1" spc="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NEM</a:t>
            </a:r>
            <a:r>
              <a:rPr sz="2400" b="1" spc="-1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KELL</a:t>
            </a:r>
            <a:r>
              <a:rPr sz="2400" b="1" spc="-7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ELKÜLDENI,</a:t>
            </a:r>
            <a:r>
              <a:rPr sz="2400" b="1" spc="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LEADNI: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3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Egyéni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fejlődési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terv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Feljegyzések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hospitálásokon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Óravázlatok,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óratervek,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foglalkozástervek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libri"/>
                <a:cs typeface="Calibri"/>
              </a:rPr>
              <a:t>Tematikus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tervek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Reflexiók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Tanulói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dokumentumok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Egyéb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dokumentumok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784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185" dirty="0"/>
              <a:t> </a:t>
            </a:r>
            <a:r>
              <a:rPr spc="-50" dirty="0"/>
              <a:t>GYAKORLAT</a:t>
            </a:r>
            <a:r>
              <a:rPr spc="-60" dirty="0"/>
              <a:t> </a:t>
            </a:r>
            <a:r>
              <a:rPr dirty="0"/>
              <a:t>EGYÉB</a:t>
            </a:r>
            <a:r>
              <a:rPr spc="-55" dirty="0"/>
              <a:t> </a:t>
            </a:r>
            <a:r>
              <a:rPr spc="-10" dirty="0"/>
              <a:t>DOKUMENTUMAI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50095" y="4477749"/>
            <a:ext cx="1813559" cy="15344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739" y="1335735"/>
            <a:ext cx="1080135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Helye:</a:t>
            </a:r>
            <a:r>
              <a:rPr sz="32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elsősorban</a:t>
            </a:r>
            <a:r>
              <a:rPr sz="3200" b="1" spc="-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az</a:t>
            </a:r>
            <a:r>
              <a:rPr sz="32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25" dirty="0">
                <a:solidFill>
                  <a:srgbClr val="C00000"/>
                </a:solidFill>
                <a:latin typeface="Calibri"/>
                <a:cs typeface="Calibri"/>
              </a:rPr>
              <a:t>ELTE</a:t>
            </a:r>
            <a:r>
              <a:rPr sz="32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gyakorlóiskoláiban.</a:t>
            </a:r>
            <a:endParaRPr sz="3200" dirty="0">
              <a:latin typeface="Calibri"/>
              <a:cs typeface="Calibri"/>
            </a:endParaRPr>
          </a:p>
          <a:p>
            <a:pPr marL="469265" marR="5080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Calibri"/>
                <a:cs typeface="Calibri"/>
              </a:rPr>
              <a:t>Kivételesen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külső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gyakorlóhelyen: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nincs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elegendő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hely,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vagy </a:t>
            </a:r>
            <a:r>
              <a:rPr sz="3200" dirty="0">
                <a:latin typeface="Calibri"/>
                <a:cs typeface="Calibri"/>
              </a:rPr>
              <a:t>nincs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gyakorlóiskolában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az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adott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szakon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vezetőtanár,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vagy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ha </a:t>
            </a:r>
            <a:r>
              <a:rPr sz="3200" dirty="0">
                <a:latin typeface="Calibri"/>
                <a:cs typeface="Calibri"/>
              </a:rPr>
              <a:t>egy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félévben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van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szaktárgyi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tanítási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és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az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összefüggő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egyéni </a:t>
            </a:r>
            <a:r>
              <a:rPr sz="3200" dirty="0">
                <a:latin typeface="Calibri"/>
                <a:cs typeface="Calibri"/>
              </a:rPr>
              <a:t>iskolai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gyakorlat.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912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</a:t>
            </a:r>
            <a:r>
              <a:rPr sz="2800" spc="-195" dirty="0"/>
              <a:t> </a:t>
            </a:r>
            <a:r>
              <a:rPr sz="2800" dirty="0"/>
              <a:t>SZAKTÁRGYI</a:t>
            </a:r>
            <a:r>
              <a:rPr sz="2800" spc="-105" dirty="0"/>
              <a:t> </a:t>
            </a:r>
            <a:r>
              <a:rPr sz="2800" spc="-30" dirty="0"/>
              <a:t>TANÍTÁSI</a:t>
            </a:r>
            <a:r>
              <a:rPr sz="2800" spc="-125" dirty="0"/>
              <a:t> </a:t>
            </a:r>
            <a:r>
              <a:rPr sz="2800" spc="-65" dirty="0"/>
              <a:t>GYAKORLAT</a:t>
            </a:r>
            <a:r>
              <a:rPr sz="2800" spc="-90" dirty="0"/>
              <a:t> </a:t>
            </a:r>
            <a:r>
              <a:rPr sz="2800" spc="-45" dirty="0"/>
              <a:t>HELYE</a:t>
            </a:r>
            <a:r>
              <a:rPr sz="2800" spc="-130" dirty="0"/>
              <a:t> </a:t>
            </a:r>
            <a:r>
              <a:rPr sz="2800" spc="-10" dirty="0"/>
              <a:t>(RTAK)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931" y="1280236"/>
            <a:ext cx="1125093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Az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hallgató,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aki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gyakorlati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helyszínről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szóló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előzetes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értesítést</a:t>
            </a:r>
            <a:r>
              <a:rPr sz="2400" spc="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követően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gyakorlati </a:t>
            </a:r>
            <a:r>
              <a:rPr sz="2400" dirty="0">
                <a:latin typeface="Calibri"/>
                <a:cs typeface="Calibri"/>
              </a:rPr>
              <a:t>eljárásrendben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megadott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határidőig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jelzi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írásban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Tanárképző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Központnak,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hogy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</a:t>
            </a:r>
            <a:r>
              <a:rPr sz="2400" dirty="0">
                <a:latin typeface="Calibri"/>
                <a:cs typeface="Calibri"/>
              </a:rPr>
              <a:t>szaktárgyi</a:t>
            </a:r>
            <a:r>
              <a:rPr sz="2400" spc="5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tanítási</a:t>
            </a:r>
            <a:r>
              <a:rPr sz="2400" spc="5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vagy</a:t>
            </a:r>
            <a:r>
              <a:rPr sz="2400" spc="5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5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összefüggő</a:t>
            </a:r>
            <a:r>
              <a:rPr sz="2400" spc="5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egyéni</a:t>
            </a:r>
            <a:r>
              <a:rPr sz="2400" spc="5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iskolai</a:t>
            </a:r>
            <a:r>
              <a:rPr sz="2400" spc="5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gyakorlatát</a:t>
            </a:r>
            <a:r>
              <a:rPr sz="2400" spc="5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5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kezdi</a:t>
            </a:r>
            <a:r>
              <a:rPr sz="2400" spc="5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meg,</a:t>
            </a:r>
            <a:r>
              <a:rPr sz="2400" spc="59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</a:t>
            </a:r>
            <a:r>
              <a:rPr sz="2400" b="1" dirty="0">
                <a:latin typeface="Calibri"/>
                <a:cs typeface="Calibri"/>
              </a:rPr>
              <a:t>megismételt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gyakorlatszervezés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díját,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12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000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Ft-</a:t>
            </a:r>
            <a:r>
              <a:rPr sz="2400" b="1" dirty="0">
                <a:latin typeface="Calibri"/>
                <a:cs typeface="Calibri"/>
              </a:rPr>
              <a:t>ot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köteles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befizetni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24180" algn="l"/>
              </a:tabLst>
            </a:pPr>
            <a:r>
              <a:rPr dirty="0"/>
              <a:t>	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5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megismételt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gyakorlatszervezés</a:t>
            </a:r>
            <a:r>
              <a:rPr sz="2400" spc="5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díját</a:t>
            </a:r>
            <a:r>
              <a:rPr sz="2400" spc="5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akkor</a:t>
            </a:r>
            <a:r>
              <a:rPr sz="2400" spc="4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5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kell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fizetnie,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</a:t>
            </a:r>
            <a:r>
              <a:rPr sz="2400" spc="5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5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5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neki </a:t>
            </a:r>
            <a:r>
              <a:rPr sz="2400" dirty="0">
                <a:latin typeface="Calibri"/>
                <a:cs typeface="Calibri"/>
              </a:rPr>
              <a:t>felróható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okból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gyakorlati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helyszínről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szóló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előzetes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értesítését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követően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szakítja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meg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szaktárgyi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vagy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összefüggő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egyéni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iskolai</a:t>
            </a:r>
            <a:r>
              <a:rPr sz="2400" spc="1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gyakorlatát,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1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1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teljesíti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azt</a:t>
            </a:r>
            <a:r>
              <a:rPr sz="2400" spc="1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1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adott félévben.</a:t>
            </a:r>
            <a:endParaRPr sz="24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Ha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2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igazolt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egészségügyi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</a:t>
            </a:r>
            <a:r>
              <a:rPr sz="2400" spc="2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miatt</a:t>
            </a:r>
            <a:r>
              <a:rPr sz="2400" spc="2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nem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tudja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megkezdeni</a:t>
            </a:r>
            <a:r>
              <a:rPr sz="2400" spc="22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2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gyakorlatát</a:t>
            </a:r>
            <a:r>
              <a:rPr sz="2400" spc="229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vagy </a:t>
            </a:r>
            <a:r>
              <a:rPr sz="2400" dirty="0">
                <a:latin typeface="Calibri"/>
                <a:cs typeface="Calibri"/>
              </a:rPr>
              <a:t>befejezni</a:t>
            </a:r>
            <a:r>
              <a:rPr sz="2400" spc="3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4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elkezdett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gyakorlatot,</a:t>
            </a:r>
            <a:r>
              <a:rPr sz="2400" spc="3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akkor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4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díjfizetési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kötelezettség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alól</a:t>
            </a:r>
            <a:r>
              <a:rPr sz="2400" spc="3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mentesül,</a:t>
            </a:r>
            <a:r>
              <a:rPr sz="2400" spc="37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és </a:t>
            </a:r>
            <a:r>
              <a:rPr sz="2400" spc="-10" dirty="0">
                <a:latin typeface="Calibri"/>
                <a:cs typeface="Calibri"/>
              </a:rPr>
              <a:t>kérelmezheti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félbehagyott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kurzusának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törlését.</a:t>
            </a:r>
            <a:endParaRPr sz="24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térítési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díj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Neptunban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kerül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kiírásra,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befizetés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határideje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minden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esetben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30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nap.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225" dirty="0"/>
              <a:t> </a:t>
            </a:r>
            <a:r>
              <a:rPr spc="-10" dirty="0"/>
              <a:t>MEGISMÉTELT</a:t>
            </a:r>
            <a:r>
              <a:rPr spc="-100" dirty="0"/>
              <a:t> </a:t>
            </a:r>
            <a:r>
              <a:rPr spc="-30" dirty="0"/>
              <a:t>GYAKORLATSZERVEZÉS</a:t>
            </a:r>
            <a:r>
              <a:rPr spc="-105" dirty="0"/>
              <a:t> </a:t>
            </a:r>
            <a:r>
              <a:rPr spc="-20" dirty="0"/>
              <a:t>DÍJA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3988" y="424941"/>
            <a:ext cx="10753090" cy="2875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SZAKZÁRÁS</a:t>
            </a:r>
            <a:r>
              <a:rPr sz="2400" b="1" spc="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1"/>
                </a:solidFill>
                <a:latin typeface="Arial"/>
                <a:cs typeface="Arial"/>
              </a:rPr>
              <a:t>(RTAK):</a:t>
            </a:r>
            <a:r>
              <a:rPr sz="2400" b="1" spc="-2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PORTFÓLIÓ</a:t>
            </a:r>
            <a:r>
              <a:rPr sz="2400" b="1" spc="-5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ÉS</a:t>
            </a:r>
            <a:r>
              <a:rPr sz="2400" b="1" spc="-4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1"/>
                </a:solidFill>
                <a:latin typeface="Arial"/>
                <a:cs typeface="Arial"/>
              </a:rPr>
              <a:t>ZÁRÓVIZSGA</a:t>
            </a:r>
            <a:r>
              <a:rPr sz="2400" b="1" spc="-11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hu-HU"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hu-HU"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 dirty="0">
              <a:latin typeface="Arial"/>
              <a:cs typeface="Arial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Calibri"/>
                <a:cs typeface="Calibri"/>
              </a:rPr>
              <a:t>Tájékoztató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honlapon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lang="hu-HU" sz="2400" dirty="0">
                <a:latin typeface="Calibri"/>
                <a:cs typeface="Calibri"/>
              </a:rPr>
              <a:t> https://tkk.elte.hu/szakzaras_rtak</a:t>
            </a:r>
            <a:endParaRPr lang="hu-HU" sz="2400" spc="-35" dirty="0">
              <a:latin typeface="Calibri"/>
              <a:cs typeface="Calibri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 err="1">
                <a:latin typeface="Calibri"/>
                <a:cs typeface="Calibri"/>
              </a:rPr>
              <a:t>Kapcsolat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szakzaras@tkk.elte.hu</a:t>
            </a:r>
            <a:endParaRPr sz="24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Online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tájékoztató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záróvizsga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félévében.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99731" y="3409194"/>
            <a:ext cx="2645664" cy="138530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952" y="1258569"/>
            <a:ext cx="10850245" cy="40902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szerződéskötést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TKK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intézi,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ezzel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nincs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feladatuk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hallgatóknak.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tankerülettel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keretszerződés.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Az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intézménnyel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partneriskolai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szerződés.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pedagógussal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megbízási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szerződés.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Az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adatok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egyeztetése.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szerződés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kiküldése,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hitelesítése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az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Ügyfélkapun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keresztül.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szerződés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aláíratása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az</a:t>
            </a:r>
            <a:r>
              <a:rPr sz="1900" spc="-35" dirty="0">
                <a:latin typeface="Calibri"/>
                <a:cs typeface="Calibri"/>
              </a:rPr>
              <a:t> ELTE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munkatársaival.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teljesítés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igazolása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TKK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részéről: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az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értékelések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beérkezése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és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feldolgozása,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jegyek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rögzítése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után.</a:t>
            </a:r>
            <a:endParaRPr sz="19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díjak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átutalása: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teljesítésigazolást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követően.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8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Minden</a:t>
            </a:r>
            <a:r>
              <a:rPr sz="1900" spc="-4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800000"/>
                </a:solidFill>
                <a:latin typeface="Calibri"/>
                <a:cs typeface="Calibri"/>
              </a:rPr>
              <a:t>változásról</a:t>
            </a:r>
            <a:r>
              <a:rPr sz="1900" spc="-1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00"/>
                </a:solidFill>
                <a:latin typeface="Calibri"/>
                <a:cs typeface="Calibri"/>
              </a:rPr>
              <a:t>azonnal</a:t>
            </a:r>
            <a:r>
              <a:rPr sz="1900" spc="-4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00"/>
                </a:solidFill>
                <a:latin typeface="Calibri"/>
                <a:cs typeface="Calibri"/>
              </a:rPr>
              <a:t>kérjük</a:t>
            </a:r>
            <a:r>
              <a:rPr sz="1900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értesíteni</a:t>
            </a:r>
            <a:r>
              <a:rPr sz="1900" spc="-2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a</a:t>
            </a:r>
            <a:r>
              <a:rPr sz="1900" spc="-5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800000"/>
                </a:solidFill>
                <a:latin typeface="Calibri"/>
                <a:cs typeface="Calibri"/>
              </a:rPr>
              <a:t>TKK-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t</a:t>
            </a:r>
            <a:r>
              <a:rPr sz="1900" spc="-4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hu-HU" sz="1900" spc="-40" dirty="0">
                <a:solidFill>
                  <a:srgbClr val="800000"/>
                </a:solidFill>
                <a:latin typeface="Calibri"/>
                <a:cs typeface="Calibri"/>
              </a:rPr>
              <a:t>e-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m</a:t>
            </a:r>
            <a:r>
              <a:rPr lang="hu-HU" sz="1900" dirty="0" err="1">
                <a:solidFill>
                  <a:srgbClr val="800000"/>
                </a:solidFill>
                <a:latin typeface="Calibri"/>
                <a:cs typeface="Calibri"/>
              </a:rPr>
              <a:t>ai</a:t>
            </a:r>
            <a:r>
              <a:rPr sz="1900" dirty="0" err="1">
                <a:solidFill>
                  <a:srgbClr val="800000"/>
                </a:solidFill>
                <a:latin typeface="Calibri"/>
                <a:cs typeface="Calibri"/>
              </a:rPr>
              <a:t>lben</a:t>
            </a:r>
            <a:r>
              <a:rPr sz="1900" spc="-2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a</a:t>
            </a:r>
            <a:r>
              <a:rPr sz="1900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hu-HU" sz="1900" u="sng" spc="-10" dirty="0" err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rtak.gyak</a:t>
            </a:r>
            <a:r>
              <a:rPr sz="19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@tkk.elte.hu</a:t>
            </a:r>
            <a:r>
              <a:rPr sz="1900" spc="-1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900" dirty="0" err="1">
                <a:solidFill>
                  <a:srgbClr val="800000"/>
                </a:solidFill>
                <a:latin typeface="Calibri"/>
                <a:cs typeface="Calibri"/>
              </a:rPr>
              <a:t>címen</a:t>
            </a:r>
            <a:r>
              <a:rPr sz="1900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50" dirty="0">
                <a:solidFill>
                  <a:srgbClr val="800000"/>
                </a:solidFill>
                <a:latin typeface="Calibri"/>
                <a:cs typeface="Calibri"/>
              </a:rPr>
              <a:t>a</a:t>
            </a:r>
            <a:r>
              <a:rPr lang="hu-HU" sz="1900" spc="-5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b="1" spc="-10" dirty="0" err="1">
                <a:solidFill>
                  <a:srgbClr val="800000"/>
                </a:solidFill>
                <a:latin typeface="Calibri"/>
                <a:cs typeface="Calibri"/>
              </a:rPr>
              <a:t>változásbejelentő</a:t>
            </a:r>
            <a:r>
              <a:rPr sz="1900" b="1" spc="-1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00"/>
                </a:solidFill>
                <a:latin typeface="Calibri"/>
                <a:cs typeface="Calibri"/>
              </a:rPr>
              <a:t>kitöltésével.</a:t>
            </a:r>
            <a:r>
              <a:rPr sz="1900" spc="-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Csak</a:t>
            </a:r>
            <a:r>
              <a:rPr sz="1900" spc="-5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az</a:t>
            </a:r>
            <a:r>
              <a:rPr sz="1900" spc="-5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00"/>
                </a:solidFill>
                <a:latin typeface="Calibri"/>
                <a:cs typeface="Calibri"/>
              </a:rPr>
              <a:t>iskola</a:t>
            </a:r>
            <a:r>
              <a:rPr sz="1900" spc="-4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800000"/>
                </a:solidFill>
                <a:latin typeface="Calibri"/>
                <a:cs typeface="Calibri"/>
              </a:rPr>
              <a:t>vezetése</a:t>
            </a:r>
            <a:r>
              <a:rPr sz="1900" spc="-1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vagy</a:t>
            </a:r>
            <a:r>
              <a:rPr sz="1900" spc="-3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a</a:t>
            </a:r>
            <a:r>
              <a:rPr sz="1900" spc="-4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800000"/>
                </a:solidFill>
                <a:latin typeface="Calibri"/>
                <a:cs typeface="Calibri"/>
              </a:rPr>
              <a:t>kapcsolattartó</a:t>
            </a:r>
            <a:r>
              <a:rPr sz="1900" spc="-5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töltheti</a:t>
            </a:r>
            <a:r>
              <a:rPr sz="1900" spc="-1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ki</a:t>
            </a:r>
            <a:r>
              <a:rPr sz="1900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a</a:t>
            </a:r>
            <a:r>
              <a:rPr sz="1900" spc="-4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00"/>
                </a:solidFill>
                <a:latin typeface="Calibri"/>
                <a:cs typeface="Calibri"/>
              </a:rPr>
              <a:t>változásbejelentőt! Letölthető</a:t>
            </a:r>
            <a:r>
              <a:rPr sz="1900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a</a:t>
            </a:r>
            <a:r>
              <a:rPr sz="1900" spc="-7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900" dirty="0" err="1">
                <a:solidFill>
                  <a:srgbClr val="800000"/>
                </a:solidFill>
                <a:latin typeface="Calibri"/>
                <a:cs typeface="Calibri"/>
              </a:rPr>
              <a:t>honlapról</a:t>
            </a:r>
            <a:r>
              <a:rPr sz="1900" dirty="0">
                <a:solidFill>
                  <a:srgbClr val="800000"/>
                </a:solidFill>
                <a:latin typeface="Calibri"/>
                <a:cs typeface="Calibri"/>
              </a:rPr>
              <a:t>:</a:t>
            </a:r>
            <a:r>
              <a:rPr lang="hu-HU" sz="1900" dirty="0">
                <a:solidFill>
                  <a:srgbClr val="800000"/>
                </a:solidFill>
                <a:latin typeface="Calibri"/>
                <a:cs typeface="Calibri"/>
              </a:rPr>
              <a:t> https://tkk.elte.hu/osszefuggo_egyeni_iskolai_gyakorlat_rtak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15" y="215265"/>
            <a:ext cx="10770539" cy="712067"/>
          </a:xfrm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SZERZŐDÉSKÖTÉS</a:t>
            </a:r>
            <a:r>
              <a:rPr sz="3200" spc="-150" dirty="0"/>
              <a:t> </a:t>
            </a:r>
            <a:r>
              <a:rPr sz="3200" dirty="0"/>
              <a:t>A</a:t>
            </a:r>
            <a:r>
              <a:rPr sz="3200" spc="-135" dirty="0"/>
              <a:t> </a:t>
            </a:r>
            <a:r>
              <a:rPr sz="3200" dirty="0"/>
              <a:t>KÜLSŐ</a:t>
            </a:r>
            <a:r>
              <a:rPr sz="3200" spc="-5" dirty="0"/>
              <a:t> </a:t>
            </a:r>
            <a:r>
              <a:rPr sz="3200" spc="-20" dirty="0"/>
              <a:t>TANÁROKKAL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4267" y="1557273"/>
            <a:ext cx="912368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indent="-5708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Bekapcsolódás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partneriskolai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hálózatba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együttműködés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lehetősége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projektekben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spc="-10" dirty="0">
                <a:latin typeface="Calibri"/>
                <a:cs typeface="Calibri"/>
              </a:rPr>
              <a:t>Partneriskolai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pedagógusok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részvétele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programokon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Szakmai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kapcsolatok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egyetemi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oktatókkal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Online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tanári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műhelyek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spc="-10" dirty="0">
                <a:latin typeface="Calibri"/>
                <a:cs typeface="Calibri"/>
              </a:rPr>
              <a:t>Mentorképzések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Új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kutatási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eredmények,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új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módszertanok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megismerése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spc="-10" dirty="0">
                <a:latin typeface="Calibri"/>
                <a:cs typeface="Calibri"/>
              </a:rPr>
              <a:t>Partneriskolai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tábla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intézmény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épületére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Díjak,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oklevelek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partneriskolák,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mentorok,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vezetőtanárok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számára</a:t>
            </a:r>
            <a:endParaRPr sz="240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tantestület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bővítése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fiatal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tanárokkal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263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200" dirty="0"/>
              <a:t> </a:t>
            </a:r>
            <a:r>
              <a:rPr spc="-10" dirty="0"/>
              <a:t>PARTNERISKOLÁK</a:t>
            </a:r>
            <a:r>
              <a:rPr spc="-85" dirty="0"/>
              <a:t> </a:t>
            </a:r>
            <a:r>
              <a:rPr spc="-10" dirty="0"/>
              <a:t>LEHETŐSÉGEI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4452" y="4497449"/>
            <a:ext cx="1158184" cy="1276986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152" y="1552447"/>
            <a:ext cx="9719310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3565" indent="-5708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dirty="0">
                <a:latin typeface="Calibri"/>
                <a:cs typeface="Calibri"/>
              </a:rPr>
              <a:t>A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mentornál,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vezetőtanárnál</a:t>
            </a:r>
            <a:endParaRPr sz="3200" dirty="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dirty="0">
                <a:latin typeface="Calibri"/>
                <a:cs typeface="Calibri"/>
              </a:rPr>
              <a:t>Az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iskolában</a:t>
            </a:r>
            <a:endParaRPr sz="3200" dirty="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dirty="0">
                <a:latin typeface="Calibri"/>
                <a:cs typeface="Calibri"/>
              </a:rPr>
              <a:t>A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szakmódszertanos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oktatónál</a:t>
            </a:r>
            <a:endParaRPr sz="3200" dirty="0">
              <a:latin typeface="Calibri"/>
              <a:cs typeface="Calibri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dirty="0">
                <a:latin typeface="Calibri"/>
                <a:cs typeface="Calibri"/>
              </a:rPr>
              <a:t>A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Tanárképző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Központban: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lang="hu-HU" sz="3200" u="sng" spc="-10" dirty="0" err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rtak.gyak</a:t>
            </a: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@tkk.elte.hu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240" dirty="0"/>
              <a:t> </a:t>
            </a:r>
            <a:r>
              <a:rPr spc="-10" dirty="0"/>
              <a:t>HALLGATÓ</a:t>
            </a:r>
            <a:r>
              <a:rPr spc="-110" dirty="0"/>
              <a:t> </a:t>
            </a:r>
            <a:r>
              <a:rPr spc="-10" dirty="0"/>
              <a:t>SEGÍTSÉGKÉRÉSE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67900" y="4346447"/>
            <a:ext cx="1388363" cy="155729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152" y="1535125"/>
            <a:ext cx="9546590" cy="3965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Honlap: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http://tkk.elte.hu/</a:t>
            </a:r>
            <a:endParaRPr lang="hu-HU" sz="32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endParaRPr sz="32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Cím: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1118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Budapest,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Ménesi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út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11–13., fszt.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22–24.</a:t>
            </a:r>
            <a:endParaRPr lang="hu-HU" sz="32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sz="32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Munkatársak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és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 err="1">
                <a:latin typeface="Calibri"/>
                <a:cs typeface="Calibri"/>
              </a:rPr>
              <a:t>elérhetőségek</a:t>
            </a:r>
            <a:r>
              <a:rPr sz="3200" spc="-10" dirty="0">
                <a:latin typeface="Calibri"/>
                <a:cs typeface="Calibri"/>
              </a:rPr>
              <a:t>:</a:t>
            </a:r>
            <a:r>
              <a:rPr lang="hu-HU" sz="3200" spc="-10" dirty="0">
                <a:latin typeface="Calibri"/>
                <a:cs typeface="Calibri"/>
              </a:rPr>
              <a:t> </a:t>
            </a:r>
            <a:r>
              <a:rPr lang="hu-HU" sz="3200" spc="-10" dirty="0">
                <a:latin typeface="Calibri"/>
                <a:cs typeface="Calibri"/>
                <a:hlinkClick r:id="rId3"/>
              </a:rPr>
              <a:t>https://tkk.elte.hu/munkatarsak</a:t>
            </a:r>
            <a:endParaRPr lang="hu-HU" sz="32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sz="32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3200" dirty="0">
                <a:latin typeface="Calibri"/>
                <a:cs typeface="Calibri"/>
              </a:rPr>
              <a:t>E-mail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lang="hu-HU" sz="3200" u="sng" spc="-10" dirty="0" err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rtak.gyak</a:t>
            </a: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@tkk.elte.hu</a:t>
            </a:r>
            <a:r>
              <a:rPr lang="hu-HU" sz="3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ELTE</a:t>
            </a:r>
            <a:r>
              <a:rPr spc="-210" dirty="0"/>
              <a:t> </a:t>
            </a:r>
            <a:r>
              <a:rPr spc="-10" dirty="0"/>
              <a:t>TANÁRKÉPZŐ</a:t>
            </a:r>
            <a:r>
              <a:rPr spc="-225" dirty="0"/>
              <a:t> </a:t>
            </a:r>
            <a:r>
              <a:rPr spc="-10" dirty="0"/>
              <a:t>KÖZPONT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34628" y="5065776"/>
            <a:ext cx="2005583" cy="84734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5620"/>
              </a:lnSpc>
              <a:spcBef>
                <a:spcPts val="225"/>
              </a:spcBef>
            </a:pPr>
            <a:r>
              <a:rPr sz="4700" b="0" spc="70" dirty="0">
                <a:solidFill>
                  <a:srgbClr val="FFFFFF"/>
                </a:solidFill>
                <a:latin typeface="Arial"/>
                <a:cs typeface="Arial"/>
              </a:rPr>
              <a:t>Köszönjük</a:t>
            </a:r>
            <a:r>
              <a:rPr sz="4700" b="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00" b="0" spc="110" dirty="0">
                <a:solidFill>
                  <a:srgbClr val="FFFFFF"/>
                </a:solidFill>
                <a:latin typeface="Arial"/>
                <a:cs typeface="Arial"/>
              </a:rPr>
              <a:t>megtisztelő </a:t>
            </a:r>
            <a:r>
              <a:rPr sz="4700" b="0" spc="114" dirty="0">
                <a:solidFill>
                  <a:srgbClr val="FFFFFF"/>
                </a:solidFill>
                <a:latin typeface="Arial"/>
                <a:cs typeface="Arial"/>
              </a:rPr>
              <a:t>figyelmüket.</a:t>
            </a:r>
            <a:endParaRPr sz="4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40" y="4403597"/>
            <a:ext cx="2588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2000" u="sng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rtak.gyak</a:t>
            </a:r>
            <a:r>
              <a:rPr sz="20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@tkk.elte.hu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1" y="1"/>
            <a:ext cx="10917554" cy="837613"/>
          </a:xfrm>
          <a:prstGeom prst="rect">
            <a:avLst/>
          </a:prstGeom>
        </p:spPr>
        <p:txBody>
          <a:bodyPr vert="horz" wrap="square" lIns="0" tIns="219912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5"/>
              </a:spcBef>
            </a:pPr>
            <a:r>
              <a:rPr sz="2000" dirty="0"/>
              <a:t>A</a:t>
            </a:r>
            <a:r>
              <a:rPr sz="2000" spc="-195" dirty="0"/>
              <a:t> </a:t>
            </a:r>
            <a:r>
              <a:rPr sz="2000" dirty="0"/>
              <a:t>SZAKTÁRGYI</a:t>
            </a:r>
            <a:r>
              <a:rPr sz="2000" spc="-105" dirty="0"/>
              <a:t> </a:t>
            </a:r>
            <a:r>
              <a:rPr sz="2000" spc="-30" dirty="0"/>
              <a:t>TANÍTÁSI</a:t>
            </a:r>
            <a:r>
              <a:rPr sz="2000" spc="-125" dirty="0"/>
              <a:t> </a:t>
            </a:r>
            <a:r>
              <a:rPr sz="2000" spc="-65" dirty="0"/>
              <a:t>GYAKORLAT</a:t>
            </a:r>
            <a:r>
              <a:rPr sz="2000" spc="-90" dirty="0"/>
              <a:t> </a:t>
            </a:r>
            <a:r>
              <a:rPr lang="hu-HU" sz="2000" spc="-90" dirty="0"/>
              <a:t>TARTALMA</a:t>
            </a:r>
            <a:r>
              <a:rPr sz="2000" spc="-130" dirty="0"/>
              <a:t> </a:t>
            </a:r>
            <a:r>
              <a:rPr sz="2000" spc="-10" dirty="0"/>
              <a:t>(RTAK)</a:t>
            </a:r>
            <a:r>
              <a:rPr lang="hu-HU" sz="2000" spc="-10" dirty="0"/>
              <a:t> – PEDAGÓGIAI GYAKORLATTAL NEM RENDELKEZŐ HALLGATÓKNAK</a:t>
            </a:r>
            <a:endParaRPr sz="2000" dirty="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1718E10-BD89-9F55-E42A-65D531233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65" y="1938778"/>
            <a:ext cx="11029670" cy="298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4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1" y="1"/>
            <a:ext cx="10917554" cy="837613"/>
          </a:xfrm>
          <a:prstGeom prst="rect">
            <a:avLst/>
          </a:prstGeom>
        </p:spPr>
        <p:txBody>
          <a:bodyPr vert="horz" wrap="square" lIns="0" tIns="219912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5"/>
              </a:spcBef>
            </a:pPr>
            <a:r>
              <a:rPr sz="2000" dirty="0"/>
              <a:t>A</a:t>
            </a:r>
            <a:r>
              <a:rPr sz="2000" spc="-195" dirty="0"/>
              <a:t> </a:t>
            </a:r>
            <a:r>
              <a:rPr sz="2000" dirty="0"/>
              <a:t>SZAKTÁRGYI</a:t>
            </a:r>
            <a:r>
              <a:rPr sz="2000" spc="-105" dirty="0"/>
              <a:t> </a:t>
            </a:r>
            <a:r>
              <a:rPr sz="2000" spc="-30" dirty="0"/>
              <a:t>TANÍTÁSI</a:t>
            </a:r>
            <a:r>
              <a:rPr sz="2000" spc="-125" dirty="0"/>
              <a:t> </a:t>
            </a:r>
            <a:r>
              <a:rPr sz="2000" spc="-65" dirty="0"/>
              <a:t>GYAKORLAT</a:t>
            </a:r>
            <a:r>
              <a:rPr sz="2000" spc="-90" dirty="0"/>
              <a:t> </a:t>
            </a:r>
            <a:r>
              <a:rPr lang="hu-HU" sz="2000" spc="-90" dirty="0"/>
              <a:t>TARTALMA</a:t>
            </a:r>
            <a:r>
              <a:rPr sz="2000" spc="-130" dirty="0"/>
              <a:t> </a:t>
            </a:r>
            <a:r>
              <a:rPr sz="2000" spc="-10" dirty="0"/>
              <a:t>(RTAK)</a:t>
            </a:r>
            <a:r>
              <a:rPr lang="hu-HU" sz="2000" spc="-10" dirty="0"/>
              <a:t> – PEDAGÓGIAI GYAKORLATTAL RENDELKEZŐ HALLGATÓKNAK</a:t>
            </a:r>
            <a:endParaRPr sz="2000" dirty="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95386A03-260D-1C8A-4FE3-9B2209A47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05" y="1609726"/>
            <a:ext cx="11269389" cy="363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0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518" y="1426921"/>
            <a:ext cx="11435715" cy="43441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04"/>
              </a:lnSpc>
              <a:spcBef>
                <a:spcPts val="95"/>
              </a:spcBef>
            </a:pPr>
            <a:r>
              <a:rPr sz="2800" b="1" spc="-10" dirty="0">
                <a:solidFill>
                  <a:srgbClr val="002851"/>
                </a:solidFill>
                <a:latin typeface="Arial"/>
                <a:cs typeface="Arial"/>
              </a:rPr>
              <a:t>SZAKTÁRGYI</a:t>
            </a:r>
            <a:r>
              <a:rPr sz="2800" b="1" spc="-10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2851"/>
                </a:solidFill>
                <a:latin typeface="Arial"/>
                <a:cs typeface="Arial"/>
              </a:rPr>
              <a:t>TANÍTÁSI</a:t>
            </a:r>
            <a:r>
              <a:rPr sz="2800" b="1" spc="-100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800" b="1" spc="-65" dirty="0">
                <a:solidFill>
                  <a:srgbClr val="002851"/>
                </a:solidFill>
                <a:latin typeface="Arial"/>
                <a:cs typeface="Arial"/>
              </a:rPr>
              <a:t>GYAKORLAT</a:t>
            </a:r>
            <a:r>
              <a:rPr sz="2800" b="1" spc="-95" dirty="0">
                <a:solidFill>
                  <a:srgbClr val="002851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2851"/>
                </a:solidFill>
                <a:latin typeface="Arial"/>
                <a:cs typeface="Arial"/>
              </a:rPr>
              <a:t>DOKUMENTUMAI: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304"/>
              </a:lnSpc>
            </a:pPr>
            <a:r>
              <a:rPr sz="2800" spc="-20" dirty="0">
                <a:latin typeface="Calibri"/>
                <a:cs typeface="Calibri"/>
              </a:rPr>
              <a:t>Megtalálhatók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TKK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honlapján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lang="hu-HU" sz="2800" spc="-10" dirty="0">
              <a:latin typeface="Calibri"/>
              <a:cs typeface="Calibri"/>
            </a:endParaRPr>
          </a:p>
          <a:p>
            <a:pPr marL="12700">
              <a:lnSpc>
                <a:spcPts val="3304"/>
              </a:lnSpc>
            </a:pPr>
            <a:r>
              <a:rPr lang="hu-HU" sz="2800" spc="-10" dirty="0">
                <a:latin typeface="Calibri"/>
                <a:cs typeface="Calibri"/>
                <a:hlinkClick r:id="rId2"/>
              </a:rPr>
              <a:t>https://tkk.elte.hu/szaktargyi_tanitasi_gyakorlat_rtak</a:t>
            </a:r>
            <a:endParaRPr lang="hu-HU" sz="2800" spc="-10" dirty="0">
              <a:latin typeface="Calibri"/>
              <a:cs typeface="Calibri"/>
            </a:endParaRPr>
          </a:p>
          <a:p>
            <a:pPr marL="12700">
              <a:lnSpc>
                <a:spcPts val="3304"/>
              </a:lnSpc>
            </a:pPr>
            <a:endParaRPr lang="hu-HU" sz="2800" spc="-1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b="1" dirty="0" err="1">
                <a:latin typeface="Calibri"/>
                <a:cs typeface="Calibri"/>
              </a:rPr>
              <a:t>Ütemterv</a:t>
            </a:r>
            <a:r>
              <a:rPr sz="2400" b="1" dirty="0">
                <a:latin typeface="Calibri"/>
                <a:cs typeface="Calibri"/>
              </a:rPr>
              <a:t>: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első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hospitálástól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számított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munkanapon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belül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hallgató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hitelesítésével)</a:t>
            </a:r>
            <a:endParaRPr sz="2400" dirty="0">
              <a:latin typeface="Calibri"/>
              <a:cs typeface="Calibri"/>
            </a:endParaRPr>
          </a:p>
          <a:p>
            <a:pPr marL="469900" marR="894715" indent="-457200" algn="just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2400" b="1" dirty="0">
                <a:latin typeface="Calibri"/>
                <a:cs typeface="Calibri"/>
              </a:rPr>
              <a:t>Igazolólap: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202</a:t>
            </a:r>
            <a:r>
              <a:rPr lang="hu-HU" sz="2400" dirty="0">
                <a:latin typeface="Calibri"/>
                <a:cs typeface="Calibri"/>
              </a:rPr>
              <a:t>4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lang="hu-HU" sz="2400" spc="-40" dirty="0">
                <a:latin typeface="Calibri"/>
                <a:cs typeface="Calibri"/>
              </a:rPr>
              <a:t>december 4</a:t>
            </a:r>
            <a:r>
              <a:rPr lang="hu-HU" sz="2400" spc="-45" dirty="0">
                <a:latin typeface="Calibri"/>
                <a:cs typeface="Calibri"/>
              </a:rPr>
              <a:t>-ig </a:t>
            </a:r>
            <a:r>
              <a:rPr sz="2400" dirty="0">
                <a:latin typeface="Calibri"/>
                <a:cs typeface="Calibri"/>
              </a:rPr>
              <a:t>(a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vezetőtanár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hitelesítésével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lang="hu-HU" sz="2400" dirty="0">
                <a:latin typeface="Calibri"/>
                <a:cs typeface="Calibri"/>
              </a:rPr>
              <a:t>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feltöltést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követő </a:t>
            </a:r>
            <a:r>
              <a:rPr sz="2400" dirty="0">
                <a:latin typeface="Calibri"/>
                <a:cs typeface="Calibri"/>
              </a:rPr>
              <a:t>feladatok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igazolása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előzetesen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történik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igazolólapon,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külön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oszlopban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csillaggal </a:t>
            </a:r>
            <a:r>
              <a:rPr sz="2400" dirty="0">
                <a:latin typeface="Calibri"/>
                <a:cs typeface="Calibri"/>
              </a:rPr>
              <a:t>megjelölve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őket.</a:t>
            </a:r>
            <a:endParaRPr sz="24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2400" b="1" dirty="0">
                <a:latin typeface="Calibri"/>
                <a:cs typeface="Calibri"/>
              </a:rPr>
              <a:t>Értékelőlap: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2024.</a:t>
            </a:r>
            <a:r>
              <a:rPr lang="hu-HU" sz="2400" spc="-40" dirty="0">
                <a:latin typeface="Calibri"/>
                <a:cs typeface="Calibri"/>
              </a:rPr>
              <a:t> december 4</a:t>
            </a:r>
            <a:r>
              <a:rPr lang="hu-HU" sz="2400" spc="-45" dirty="0">
                <a:latin typeface="Calibri"/>
                <a:cs typeface="Calibri"/>
              </a:rPr>
              <a:t>-ig </a:t>
            </a:r>
            <a:r>
              <a:rPr sz="2400" dirty="0">
                <a:latin typeface="Calibri"/>
                <a:cs typeface="Calibri"/>
              </a:rPr>
              <a:t>(a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vezetőtanár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hitelesítésével</a:t>
            </a:r>
            <a:r>
              <a:rPr sz="2400" spc="-10" dirty="0">
                <a:latin typeface="Calibri"/>
                <a:cs typeface="Calibri"/>
              </a:rPr>
              <a:t>)</a:t>
            </a:r>
            <a:r>
              <a:rPr lang="hu-HU"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Calibri"/>
              <a:cs typeface="Calibri"/>
            </a:endParaRPr>
          </a:p>
          <a:p>
            <a:pPr marL="85725" algn="ctr">
              <a:lnSpc>
                <a:spcPct val="100000"/>
              </a:lnSpc>
            </a:pPr>
            <a:r>
              <a:rPr sz="2600" b="1" dirty="0">
                <a:solidFill>
                  <a:srgbClr val="800000"/>
                </a:solidFill>
                <a:latin typeface="Calibri"/>
                <a:cs typeface="Calibri"/>
              </a:rPr>
              <a:t>Maradjon</a:t>
            </a:r>
            <a:r>
              <a:rPr sz="2600" b="1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800000"/>
                </a:solidFill>
                <a:latin typeface="Calibri"/>
                <a:cs typeface="Calibri"/>
              </a:rPr>
              <a:t>saját</a:t>
            </a:r>
            <a:r>
              <a:rPr sz="2600" b="1" spc="-5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800000"/>
                </a:solidFill>
                <a:latin typeface="Calibri"/>
                <a:cs typeface="Calibri"/>
              </a:rPr>
              <a:t>példány!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200" dirty="0"/>
              <a:t> </a:t>
            </a:r>
            <a:r>
              <a:rPr spc="-30" dirty="0"/>
              <a:t>CANVASBA</a:t>
            </a:r>
            <a:r>
              <a:rPr spc="-215" dirty="0"/>
              <a:t> </a:t>
            </a:r>
            <a:r>
              <a:rPr spc="-35" dirty="0"/>
              <a:t>FELTÖLTENDŐ</a:t>
            </a:r>
            <a:r>
              <a:rPr spc="-70" dirty="0"/>
              <a:t> </a:t>
            </a:r>
            <a:r>
              <a:rPr spc="-10" dirty="0"/>
              <a:t>DOKUMENTUMOK</a:t>
            </a:r>
          </a:p>
        </p:txBody>
      </p:sp>
      <p:sp>
        <p:nvSpPr>
          <p:cNvPr id="4" name="object 4"/>
          <p:cNvSpPr/>
          <p:nvPr/>
        </p:nvSpPr>
        <p:spPr>
          <a:xfrm>
            <a:off x="757427" y="1161288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4124" y="4114800"/>
            <a:ext cx="1865376" cy="187756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8911" y="1645665"/>
            <a:ext cx="90233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Nyitott,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támogató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környezet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biztosítása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különféle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tevékenységekben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egyéni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kezdeményezéseinek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lehetőség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szerint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Ösztönzés,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pedagógusszakma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iránti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elkötelezettség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megerősítése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5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00"/>
              </a:spcBef>
            </a:pPr>
            <a:r>
              <a:rPr dirty="0"/>
              <a:t>AZ</a:t>
            </a:r>
            <a:r>
              <a:rPr spc="-25" dirty="0"/>
              <a:t> </a:t>
            </a:r>
            <a:r>
              <a:rPr dirty="0"/>
              <a:t>INTÉZMÉNY</a:t>
            </a:r>
            <a:r>
              <a:rPr spc="-70" dirty="0"/>
              <a:t> </a:t>
            </a:r>
            <a:r>
              <a:rPr spc="-55" dirty="0"/>
              <a:t>FELADATAI</a:t>
            </a:r>
          </a:p>
        </p:txBody>
      </p:sp>
      <p:sp>
        <p:nvSpPr>
          <p:cNvPr id="5" name="object 5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0681" y="1472641"/>
            <a:ext cx="1058862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felvétele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Neptunban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Neptunban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elérhetőség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ellenőrzése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Ismerkedés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iskolával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tanulócsoportokkal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saját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kompetenciák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elemzése,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fejlődés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megtervezése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követése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Szaktárgyi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hospitálások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elemzések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Szaktárgyi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órák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foglalkozások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megtervezése,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megtartása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reflektív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elemzése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Konzultáció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vezetőtanárral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szakszerű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dokumentálása</a:t>
            </a:r>
            <a:endParaRPr sz="240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Az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ütemterv,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értékelés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igazolólap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feltöltése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Canvasba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(részben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hallgató, </a:t>
            </a:r>
            <a:r>
              <a:rPr sz="2400" dirty="0">
                <a:latin typeface="Calibri"/>
                <a:cs typeface="Calibri"/>
              </a:rPr>
              <a:t>részben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vezetőtanár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által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Ügyfélkapun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hitelesítve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pdf-</a:t>
            </a:r>
            <a:r>
              <a:rPr sz="2400" spc="-20" dirty="0">
                <a:latin typeface="Calibri"/>
                <a:cs typeface="Calibri"/>
              </a:rPr>
              <a:t>ben)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423113"/>
            <a:ext cx="1024763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A</a:t>
            </a:r>
            <a:r>
              <a:rPr sz="2600" spc="-150" dirty="0"/>
              <a:t> </a:t>
            </a:r>
            <a:r>
              <a:rPr sz="2600" spc="-20" dirty="0"/>
              <a:t>HALLGATÓ</a:t>
            </a:r>
            <a:r>
              <a:rPr sz="2600" spc="-90" dirty="0"/>
              <a:t> </a:t>
            </a:r>
            <a:r>
              <a:rPr sz="2600" spc="-35" dirty="0"/>
              <a:t>FELADATAI</a:t>
            </a:r>
            <a:r>
              <a:rPr sz="2600" spc="-95" dirty="0"/>
              <a:t> </a:t>
            </a:r>
            <a:r>
              <a:rPr sz="2600" dirty="0"/>
              <a:t>(SZAKTÁRGYI</a:t>
            </a:r>
            <a:r>
              <a:rPr sz="2600" spc="-75" dirty="0"/>
              <a:t> </a:t>
            </a:r>
            <a:r>
              <a:rPr sz="2600" spc="-20" dirty="0"/>
              <a:t>TANÍTÁSI</a:t>
            </a:r>
            <a:r>
              <a:rPr sz="2600" spc="-80" dirty="0"/>
              <a:t> </a:t>
            </a:r>
            <a:r>
              <a:rPr sz="2600" spc="-10" dirty="0"/>
              <a:t>GYAKORLAT)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38200" y="1144524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89080" y="1360351"/>
            <a:ext cx="122698" cy="17434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57208" y="1507422"/>
            <a:ext cx="201337" cy="11034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090418" y="1791295"/>
            <a:ext cx="229395" cy="73508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0144659" y="1623910"/>
            <a:ext cx="1099820" cy="1449070"/>
          </a:xfrm>
          <a:custGeom>
            <a:avLst/>
            <a:gdLst/>
            <a:ahLst/>
            <a:cxnLst/>
            <a:rect l="l" t="t" r="r" b="b"/>
            <a:pathLst>
              <a:path w="1099820" h="1449070">
                <a:moveTo>
                  <a:pt x="762279" y="72796"/>
                </a:moveTo>
                <a:lnTo>
                  <a:pt x="743051" y="16891"/>
                </a:lnTo>
                <a:lnTo>
                  <a:pt x="718223" y="2667"/>
                </a:lnTo>
                <a:lnTo>
                  <a:pt x="688632" y="0"/>
                </a:lnTo>
                <a:lnTo>
                  <a:pt x="652729" y="7442"/>
                </a:lnTo>
                <a:lnTo>
                  <a:pt x="606539" y="36728"/>
                </a:lnTo>
                <a:lnTo>
                  <a:pt x="556945" y="68021"/>
                </a:lnTo>
                <a:lnTo>
                  <a:pt x="516216" y="116319"/>
                </a:lnTo>
                <a:lnTo>
                  <a:pt x="483158" y="169405"/>
                </a:lnTo>
                <a:lnTo>
                  <a:pt x="392836" y="116319"/>
                </a:lnTo>
                <a:lnTo>
                  <a:pt x="373621" y="133324"/>
                </a:lnTo>
                <a:lnTo>
                  <a:pt x="488657" y="210959"/>
                </a:lnTo>
                <a:lnTo>
                  <a:pt x="474954" y="227965"/>
                </a:lnTo>
                <a:lnTo>
                  <a:pt x="472135" y="264045"/>
                </a:lnTo>
                <a:lnTo>
                  <a:pt x="483158" y="312343"/>
                </a:lnTo>
                <a:lnTo>
                  <a:pt x="499681" y="348526"/>
                </a:lnTo>
                <a:lnTo>
                  <a:pt x="537578" y="363461"/>
                </a:lnTo>
                <a:lnTo>
                  <a:pt x="581825" y="363461"/>
                </a:lnTo>
                <a:lnTo>
                  <a:pt x="614870" y="343750"/>
                </a:lnTo>
                <a:lnTo>
                  <a:pt x="672134" y="290664"/>
                </a:lnTo>
                <a:lnTo>
                  <a:pt x="726554" y="217703"/>
                </a:lnTo>
                <a:lnTo>
                  <a:pt x="759599" y="155168"/>
                </a:lnTo>
                <a:lnTo>
                  <a:pt x="762279" y="72796"/>
                </a:lnTo>
                <a:close/>
              </a:path>
              <a:path w="1099820" h="1449070">
                <a:moveTo>
                  <a:pt x="1099362" y="593547"/>
                </a:moveTo>
                <a:lnTo>
                  <a:pt x="1057275" y="593547"/>
                </a:lnTo>
                <a:lnTo>
                  <a:pt x="982967" y="588124"/>
                </a:lnTo>
                <a:lnTo>
                  <a:pt x="1018692" y="578561"/>
                </a:lnTo>
                <a:lnTo>
                  <a:pt x="1082154" y="544601"/>
                </a:lnTo>
                <a:lnTo>
                  <a:pt x="1073937" y="526884"/>
                </a:lnTo>
                <a:lnTo>
                  <a:pt x="1035240" y="551395"/>
                </a:lnTo>
                <a:lnTo>
                  <a:pt x="903008" y="586105"/>
                </a:lnTo>
                <a:lnTo>
                  <a:pt x="809193" y="571055"/>
                </a:lnTo>
                <a:lnTo>
                  <a:pt x="726554" y="551395"/>
                </a:lnTo>
                <a:lnTo>
                  <a:pt x="652081" y="505053"/>
                </a:lnTo>
                <a:lnTo>
                  <a:pt x="565658" y="447725"/>
                </a:lnTo>
                <a:lnTo>
                  <a:pt x="563130" y="438391"/>
                </a:lnTo>
                <a:lnTo>
                  <a:pt x="544563" y="404317"/>
                </a:lnTo>
                <a:lnTo>
                  <a:pt x="498335" y="396875"/>
                </a:lnTo>
                <a:lnTo>
                  <a:pt x="522528" y="404317"/>
                </a:lnTo>
                <a:lnTo>
                  <a:pt x="473481" y="396875"/>
                </a:lnTo>
                <a:lnTo>
                  <a:pt x="421868" y="396875"/>
                </a:lnTo>
                <a:lnTo>
                  <a:pt x="390105" y="415785"/>
                </a:lnTo>
                <a:lnTo>
                  <a:pt x="308838" y="408457"/>
                </a:lnTo>
                <a:lnTo>
                  <a:pt x="242582" y="386613"/>
                </a:lnTo>
                <a:lnTo>
                  <a:pt x="190309" y="357327"/>
                </a:lnTo>
                <a:lnTo>
                  <a:pt x="157111" y="330873"/>
                </a:lnTo>
                <a:lnTo>
                  <a:pt x="140576" y="277736"/>
                </a:lnTo>
                <a:lnTo>
                  <a:pt x="140576" y="211620"/>
                </a:lnTo>
                <a:lnTo>
                  <a:pt x="124053" y="206946"/>
                </a:lnTo>
                <a:lnTo>
                  <a:pt x="115849" y="265506"/>
                </a:lnTo>
                <a:lnTo>
                  <a:pt x="118541" y="299466"/>
                </a:lnTo>
                <a:lnTo>
                  <a:pt x="126873" y="330873"/>
                </a:lnTo>
                <a:lnTo>
                  <a:pt x="85471" y="294627"/>
                </a:lnTo>
                <a:lnTo>
                  <a:pt x="52412" y="250456"/>
                </a:lnTo>
                <a:lnTo>
                  <a:pt x="44081" y="265506"/>
                </a:lnTo>
                <a:lnTo>
                  <a:pt x="66128" y="301586"/>
                </a:lnTo>
                <a:lnTo>
                  <a:pt x="107518" y="350532"/>
                </a:lnTo>
                <a:lnTo>
                  <a:pt x="33058" y="345757"/>
                </a:lnTo>
                <a:lnTo>
                  <a:pt x="0" y="350532"/>
                </a:lnTo>
                <a:lnTo>
                  <a:pt x="8331" y="367601"/>
                </a:lnTo>
                <a:lnTo>
                  <a:pt x="68948" y="372376"/>
                </a:lnTo>
                <a:lnTo>
                  <a:pt x="118541" y="374383"/>
                </a:lnTo>
                <a:lnTo>
                  <a:pt x="60617" y="394055"/>
                </a:lnTo>
                <a:lnTo>
                  <a:pt x="16535" y="418553"/>
                </a:lnTo>
                <a:lnTo>
                  <a:pt x="11023" y="432955"/>
                </a:lnTo>
                <a:lnTo>
                  <a:pt x="24866" y="445173"/>
                </a:lnTo>
                <a:lnTo>
                  <a:pt x="52412" y="423341"/>
                </a:lnTo>
                <a:lnTo>
                  <a:pt x="93814" y="408457"/>
                </a:lnTo>
                <a:lnTo>
                  <a:pt x="148907" y="386613"/>
                </a:lnTo>
                <a:lnTo>
                  <a:pt x="176466" y="389267"/>
                </a:lnTo>
                <a:lnTo>
                  <a:pt x="239903" y="411111"/>
                </a:lnTo>
                <a:lnTo>
                  <a:pt x="289483" y="432955"/>
                </a:lnTo>
                <a:lnTo>
                  <a:pt x="356222" y="441172"/>
                </a:lnTo>
                <a:lnTo>
                  <a:pt x="326720" y="477126"/>
                </a:lnTo>
                <a:lnTo>
                  <a:pt x="302666" y="543242"/>
                </a:lnTo>
                <a:lnTo>
                  <a:pt x="283311" y="613930"/>
                </a:lnTo>
                <a:lnTo>
                  <a:pt x="277799" y="690206"/>
                </a:lnTo>
                <a:lnTo>
                  <a:pt x="285991" y="778052"/>
                </a:lnTo>
                <a:lnTo>
                  <a:pt x="307365" y="888352"/>
                </a:lnTo>
                <a:lnTo>
                  <a:pt x="323837" y="912279"/>
                </a:lnTo>
                <a:lnTo>
                  <a:pt x="276453" y="962494"/>
                </a:lnTo>
                <a:lnTo>
                  <a:pt x="235064" y="1009484"/>
                </a:lnTo>
                <a:lnTo>
                  <a:pt x="224040" y="1050340"/>
                </a:lnTo>
                <a:lnTo>
                  <a:pt x="226720" y="1089875"/>
                </a:lnTo>
                <a:lnTo>
                  <a:pt x="248907" y="1133386"/>
                </a:lnTo>
                <a:lnTo>
                  <a:pt x="284645" y="1185164"/>
                </a:lnTo>
                <a:lnTo>
                  <a:pt x="315023" y="1226693"/>
                </a:lnTo>
                <a:lnTo>
                  <a:pt x="323227" y="1257960"/>
                </a:lnTo>
                <a:lnTo>
                  <a:pt x="273634" y="1248511"/>
                </a:lnTo>
                <a:lnTo>
                  <a:pt x="199174" y="1243723"/>
                </a:lnTo>
                <a:lnTo>
                  <a:pt x="127546" y="1257960"/>
                </a:lnTo>
                <a:lnTo>
                  <a:pt x="86144" y="1280452"/>
                </a:lnTo>
                <a:lnTo>
                  <a:pt x="102679" y="1307071"/>
                </a:lnTo>
                <a:lnTo>
                  <a:pt x="141249" y="1317193"/>
                </a:lnTo>
                <a:lnTo>
                  <a:pt x="168935" y="1292694"/>
                </a:lnTo>
                <a:lnTo>
                  <a:pt x="207505" y="1277797"/>
                </a:lnTo>
                <a:lnTo>
                  <a:pt x="251587" y="1277797"/>
                </a:lnTo>
                <a:lnTo>
                  <a:pt x="306692" y="1287246"/>
                </a:lnTo>
                <a:lnTo>
                  <a:pt x="334238" y="1307071"/>
                </a:lnTo>
                <a:lnTo>
                  <a:pt x="367436" y="1307071"/>
                </a:lnTo>
                <a:lnTo>
                  <a:pt x="381152" y="1287246"/>
                </a:lnTo>
                <a:lnTo>
                  <a:pt x="381152" y="1265555"/>
                </a:lnTo>
                <a:lnTo>
                  <a:pt x="356412" y="1241056"/>
                </a:lnTo>
                <a:lnTo>
                  <a:pt x="323227" y="1192618"/>
                </a:lnTo>
                <a:lnTo>
                  <a:pt x="290156" y="1145641"/>
                </a:lnTo>
                <a:lnTo>
                  <a:pt x="259918" y="1094663"/>
                </a:lnTo>
                <a:lnTo>
                  <a:pt x="259918" y="1043559"/>
                </a:lnTo>
                <a:lnTo>
                  <a:pt x="276453" y="1014272"/>
                </a:lnTo>
                <a:lnTo>
                  <a:pt x="317715" y="977544"/>
                </a:lnTo>
                <a:lnTo>
                  <a:pt x="350913" y="950264"/>
                </a:lnTo>
                <a:lnTo>
                  <a:pt x="353123" y="948143"/>
                </a:lnTo>
                <a:lnTo>
                  <a:pt x="364617" y="961174"/>
                </a:lnTo>
                <a:lnTo>
                  <a:pt x="382485" y="964895"/>
                </a:lnTo>
                <a:lnTo>
                  <a:pt x="382485" y="987793"/>
                </a:lnTo>
                <a:lnTo>
                  <a:pt x="396328" y="1051013"/>
                </a:lnTo>
                <a:lnTo>
                  <a:pt x="421195" y="1117155"/>
                </a:lnTo>
                <a:lnTo>
                  <a:pt x="445922" y="1175588"/>
                </a:lnTo>
                <a:lnTo>
                  <a:pt x="481139" y="1221892"/>
                </a:lnTo>
                <a:lnTo>
                  <a:pt x="522528" y="1266215"/>
                </a:lnTo>
                <a:lnTo>
                  <a:pt x="580339" y="1307071"/>
                </a:lnTo>
                <a:lnTo>
                  <a:pt x="659638" y="1331556"/>
                </a:lnTo>
                <a:lnTo>
                  <a:pt x="613498" y="1343812"/>
                </a:lnTo>
                <a:lnTo>
                  <a:pt x="577659" y="1354061"/>
                </a:lnTo>
                <a:lnTo>
                  <a:pt x="528040" y="1373085"/>
                </a:lnTo>
                <a:lnTo>
                  <a:pt x="497662" y="1395577"/>
                </a:lnTo>
                <a:lnTo>
                  <a:pt x="464604" y="1424863"/>
                </a:lnTo>
                <a:lnTo>
                  <a:pt x="497662" y="1446555"/>
                </a:lnTo>
                <a:lnTo>
                  <a:pt x="530720" y="1448689"/>
                </a:lnTo>
                <a:lnTo>
                  <a:pt x="536244" y="1424863"/>
                </a:lnTo>
                <a:lnTo>
                  <a:pt x="552780" y="1402372"/>
                </a:lnTo>
                <a:lnTo>
                  <a:pt x="605167" y="1373085"/>
                </a:lnTo>
                <a:lnTo>
                  <a:pt x="637552" y="1366304"/>
                </a:lnTo>
                <a:lnTo>
                  <a:pt x="670648" y="1354061"/>
                </a:lnTo>
                <a:lnTo>
                  <a:pt x="701014" y="1339011"/>
                </a:lnTo>
                <a:lnTo>
                  <a:pt x="701014" y="1321981"/>
                </a:lnTo>
                <a:lnTo>
                  <a:pt x="684466" y="1300289"/>
                </a:lnTo>
                <a:lnTo>
                  <a:pt x="637552" y="1295501"/>
                </a:lnTo>
                <a:lnTo>
                  <a:pt x="596836" y="1273009"/>
                </a:lnTo>
                <a:lnTo>
                  <a:pt x="544563" y="1236268"/>
                </a:lnTo>
                <a:lnTo>
                  <a:pt x="494842" y="1185164"/>
                </a:lnTo>
                <a:lnTo>
                  <a:pt x="462457" y="1134059"/>
                </a:lnTo>
                <a:lnTo>
                  <a:pt x="448754" y="1075626"/>
                </a:lnTo>
                <a:lnTo>
                  <a:pt x="448754" y="1017066"/>
                </a:lnTo>
                <a:lnTo>
                  <a:pt x="455206" y="947851"/>
                </a:lnTo>
                <a:lnTo>
                  <a:pt x="456946" y="946924"/>
                </a:lnTo>
                <a:lnTo>
                  <a:pt x="473481" y="899972"/>
                </a:lnTo>
                <a:lnTo>
                  <a:pt x="470789" y="858405"/>
                </a:lnTo>
                <a:lnTo>
                  <a:pt x="446595" y="819569"/>
                </a:lnTo>
                <a:lnTo>
                  <a:pt x="446595" y="768604"/>
                </a:lnTo>
                <a:lnTo>
                  <a:pt x="456946" y="719493"/>
                </a:lnTo>
                <a:lnTo>
                  <a:pt x="478993" y="660920"/>
                </a:lnTo>
                <a:lnTo>
                  <a:pt x="522528" y="624192"/>
                </a:lnTo>
                <a:lnTo>
                  <a:pt x="552119" y="565632"/>
                </a:lnTo>
                <a:lnTo>
                  <a:pt x="575246" y="494550"/>
                </a:lnTo>
                <a:lnTo>
                  <a:pt x="619036" y="529551"/>
                </a:lnTo>
                <a:lnTo>
                  <a:pt x="704519" y="586105"/>
                </a:lnTo>
                <a:lnTo>
                  <a:pt x="809193" y="610616"/>
                </a:lnTo>
                <a:lnTo>
                  <a:pt x="891997" y="618058"/>
                </a:lnTo>
                <a:lnTo>
                  <a:pt x="908494" y="639902"/>
                </a:lnTo>
                <a:lnTo>
                  <a:pt x="941590" y="688848"/>
                </a:lnTo>
                <a:lnTo>
                  <a:pt x="993978" y="713346"/>
                </a:lnTo>
                <a:lnTo>
                  <a:pt x="1007681" y="705904"/>
                </a:lnTo>
                <a:lnTo>
                  <a:pt x="960767" y="673963"/>
                </a:lnTo>
                <a:lnTo>
                  <a:pt x="944270" y="622833"/>
                </a:lnTo>
                <a:lnTo>
                  <a:pt x="1035240" y="676617"/>
                </a:lnTo>
                <a:lnTo>
                  <a:pt x="1060119" y="654126"/>
                </a:lnTo>
                <a:lnTo>
                  <a:pt x="1027023" y="644677"/>
                </a:lnTo>
                <a:lnTo>
                  <a:pt x="974636" y="610616"/>
                </a:lnTo>
                <a:lnTo>
                  <a:pt x="1024229" y="615391"/>
                </a:lnTo>
                <a:lnTo>
                  <a:pt x="1099362" y="610616"/>
                </a:lnTo>
                <a:lnTo>
                  <a:pt x="1099362" y="593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1783" y="1292478"/>
            <a:ext cx="1010348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formai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tartalmi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kereteinek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egyeztetése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Calibri"/>
                <a:cs typeface="Calibri"/>
              </a:rPr>
              <a:t>Támogatás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iskola,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munkaközösség,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tanulók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hallgatónak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önmaga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jobb </a:t>
            </a:r>
            <a:r>
              <a:rPr sz="2400" spc="-10" dirty="0">
                <a:latin typeface="Calibri"/>
                <a:cs typeface="Calibri"/>
              </a:rPr>
              <a:t>megismerésében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hospitálások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megszervezése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megbeszélése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szaktárgyi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órák,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foglalkozások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tervezésének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elemzésének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segítése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komplex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fejlődésének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támogatása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30" dirty="0">
                <a:latin typeface="Calibri"/>
                <a:cs typeface="Calibri"/>
              </a:rPr>
              <a:t>Több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esetén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együttműködés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ösztönzése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hallgató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munkájának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szöveges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értékelése,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gyakorlati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jegy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adása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feltöltendő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dokumentumok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elkészítése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és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hitelesítése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Együttműködés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az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egyetemi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oktatókkal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183" rIns="0" bIns="0" rtlCol="0">
            <a:spAutoFit/>
          </a:bodyPr>
          <a:lstStyle/>
          <a:p>
            <a:pPr marL="172720" marR="508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A</a:t>
            </a:r>
            <a:r>
              <a:rPr sz="2600" spc="-155" dirty="0"/>
              <a:t> </a:t>
            </a:r>
            <a:r>
              <a:rPr sz="2600" spc="-10" dirty="0"/>
              <a:t>VEZETŐTANÁR</a:t>
            </a:r>
            <a:r>
              <a:rPr sz="2600" spc="-100" dirty="0"/>
              <a:t> </a:t>
            </a:r>
            <a:r>
              <a:rPr sz="2600" spc="-35" dirty="0"/>
              <a:t>FELADATAI</a:t>
            </a:r>
            <a:r>
              <a:rPr sz="2600" spc="-95" dirty="0"/>
              <a:t> </a:t>
            </a:r>
            <a:r>
              <a:rPr sz="2600" dirty="0"/>
              <a:t>(SZAKTÁRGYI</a:t>
            </a:r>
            <a:r>
              <a:rPr sz="2600" spc="-85" dirty="0"/>
              <a:t> </a:t>
            </a:r>
            <a:r>
              <a:rPr sz="2600" spc="-10" dirty="0"/>
              <a:t>TANÍTÁSI GYAKORLAT)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38200" y="1278636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128" y="0"/>
                </a:lnTo>
              </a:path>
            </a:pathLst>
          </a:custGeom>
          <a:ln w="9525">
            <a:solidFill>
              <a:srgbClr val="0028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92056" y="4131564"/>
            <a:ext cx="1467608" cy="18653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3070</Words>
  <Application>Microsoft Office PowerPoint</Application>
  <PresentationFormat>Szélesvásznú</PresentationFormat>
  <Paragraphs>364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Symbol</vt:lpstr>
      <vt:lpstr>Times New Roman</vt:lpstr>
      <vt:lpstr>Office Theme</vt:lpstr>
      <vt:lpstr>PowerPoint-bemutató</vt:lpstr>
      <vt:lpstr>A SZAKTÁRGYI TANÍTÁSI GYAKORLAT CÉLJA</vt:lpstr>
      <vt:lpstr>A SZAKTÁRGYI TANÍTÁSI GYAKORLAT HELYE (RTAK)</vt:lpstr>
      <vt:lpstr>A SZAKTÁRGYI TANÍTÁSI GYAKORLAT TARTALMA (RTAK) – PEDAGÓGIAI GYAKORLATTAL NEM RENDELKEZŐ HALLGATÓKNAK</vt:lpstr>
      <vt:lpstr>A SZAKTÁRGYI TANÍTÁSI GYAKORLAT TARTALMA (RTAK) – PEDAGÓGIAI GYAKORLATTAL RENDELKEZŐ HALLGATÓKNAK</vt:lpstr>
      <vt:lpstr>A CANVASBA FELTÖLTENDŐ DOKUMENTUMOK</vt:lpstr>
      <vt:lpstr>AZ INTÉZMÉNY FELADATAI</vt:lpstr>
      <vt:lpstr>A HALLGATÓ FELADATAI (SZAKTÁRGYI TANÍTÁSI GYAKORLAT)</vt:lpstr>
      <vt:lpstr>A VEZETŐTANÁR FELADATAI (SZAKTÁRGYI TANÍTÁSI GYAKORLAT)</vt:lpstr>
      <vt:lpstr>AZ ÖSSZEFÜGGŐ, EGYÉNI ISKOLAI GYAKORLAT CÉLJA</vt:lpstr>
      <vt:lpstr>AZ ÖSSZEFÜGGŐ, EGYÉNI ISKOLAI GYAKORLAT TARTALMA</vt:lpstr>
      <vt:lpstr>PowerPoint-bemutató</vt:lpstr>
      <vt:lpstr>AZ ÖSSZEFÜGGŐ EGYÉNI ISKOLAI GYAKORLAT IDŐKERETE (NAPPALI RTAK)</vt:lpstr>
      <vt:lpstr>AZ ÖSSZEFÜGGŐ EGYÉNI ISKOLAI GYAKORLAT IDŐKERETE (LEVELEZŐ RTAK)</vt:lpstr>
      <vt:lpstr>A HALLGATÓI TEVÉKENYSÉGEK FŐBB TÍPUSAI AZ ÖSSZEFÜGGŐ EGYÉNI ISKOLAI GYAKORLATON (RTAK)</vt:lpstr>
      <vt:lpstr>MEGISMERÉS ÉS AZ EGYÉNI FEJLŐDÉSI ÚT AZONOSÍTÁSA A FÉLÉV SORÁN: 16  28 ÓRA</vt:lpstr>
      <vt:lpstr>SZAKTÁRGYI TEVÉKENYSÉGEK A FÉLÉV SORÁN: 6096 ÓRA</vt:lpstr>
      <vt:lpstr>PowerPoint-bemutató</vt:lpstr>
      <vt:lpstr>MEGISMERÉS ÉS AZ EGYÉNI FEJLŐDÉSI ÚT AZONOSÍTÁSA A FÉLÉV SORÁN: 2236 ÓRA</vt:lpstr>
      <vt:lpstr>SZAKTÁRGYI TEVÉKENYSÉGEK A FÉLÉV SORÁN: 90144 ÓRA</vt:lpstr>
      <vt:lpstr>PowerPoint-bemutató</vt:lpstr>
      <vt:lpstr>MEGISMERÉS ÉS AZ EGYÉNI FEJLŐDÉSI ÚT AZONOSÍTÁSA A FÉLÉV SORÁN: 1220 ÓRA</vt:lpstr>
      <vt:lpstr>SZAKTÁRGYI TEVÉKENYSÉGEK A FÉLÉV SORÁN: 4572 ÓRA</vt:lpstr>
      <vt:lpstr>PowerPoint-bemutató</vt:lpstr>
      <vt:lpstr>A CANVASBA FELTÖLTENDŐ DOKUMENTUMOK</vt:lpstr>
      <vt:lpstr>A HALLGATÓ FELADATAI (ÖSSZEFÜGGŐ EGYÉNI ISKOLAI  GYAKORLAT) </vt:lpstr>
      <vt:lpstr>A MENTOR FELADATAI (ÖSSZEFÜGGŐ EGYÉNI ISKOLAI GYAKORLAT)</vt:lpstr>
      <vt:lpstr>AKTUÁLIS KÉRDÉSEK MINDKÉT GYAKORLATTÍPUS ESETÉBEN</vt:lpstr>
      <vt:lpstr>A GYAKORLAT EGYÉB DOKUMENTUMAI</vt:lpstr>
      <vt:lpstr>A MEGISMÉTELT GYAKORLATSZERVEZÉS DÍJA</vt:lpstr>
      <vt:lpstr>PowerPoint-bemutató</vt:lpstr>
      <vt:lpstr>SZERZŐDÉSKÖTÉS A KÜLSŐ TANÁROKKAL</vt:lpstr>
      <vt:lpstr>A PARTNERISKOLÁK LEHETŐSÉGEI</vt:lpstr>
      <vt:lpstr>A HALLGATÓ SEGÍTSÉGKÉRÉSE</vt:lpstr>
      <vt:lpstr>ELTE TANÁRKÉPZŐ KÖZPONT</vt:lpstr>
      <vt:lpstr>Köszönjük megtisztelő figyelmüket.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TKK</dc:creator>
  <cp:lastModifiedBy>Juhász Norina Viktória</cp:lastModifiedBy>
  <cp:revision>35</cp:revision>
  <dcterms:created xsi:type="dcterms:W3CDTF">2023-02-27T13:27:24Z</dcterms:created>
  <dcterms:modified xsi:type="dcterms:W3CDTF">2024-07-19T09:39:19Z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2022-08-31T00:00:00Z</vt:filetime>
  </property>
  <property fmtid="{D5CDD505-2E9C-101B-9397-08002B2CF9AE}" pid="3" name="Creator">
    <vt:lpwstr>Microsoft® PowerPoint® a Microsoft 365-höz</vt:lpwstr>
  </property>
  <property fmtid="{D5CDD505-2E9C-101B-9397-08002B2CF9AE}" pid="4" name="LastSaved">
    <vt:filetime>2023-02-27T00:00:00Z</vt:filetime>
  </property>
  <property fmtid="{D5CDD505-2E9C-101B-9397-08002B2CF9AE}" pid="5" name="Producer">
    <vt:lpwstr>Microsoft® PowerPoint® a Microsoft 365-höz</vt:lpwstr>
  </property>
</Properties>
</file>