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72" r:id="rId2"/>
    <p:sldId id="273" r:id="rId3"/>
    <p:sldId id="274" r:id="rId4"/>
    <p:sldId id="275" r:id="rId5"/>
    <p:sldId id="276" r:id="rId6"/>
    <p:sldId id="308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51"/>
    <a:srgbClr val="012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4249" autoAdjust="0"/>
  </p:normalViewPr>
  <p:slideViewPr>
    <p:cSldViewPr snapToGrid="0" snapToObjects="1">
      <p:cViewPr varScale="1">
        <p:scale>
          <a:sx n="83" d="100"/>
          <a:sy n="83" d="100"/>
        </p:scale>
        <p:origin x="1109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55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12C39806-BB1D-8F56-1BD4-E8FD84A886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C5BF43A-04E9-CC17-BD51-B26CC338B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71E59-BB6D-9C41-A61C-2D524682E115}" type="datetimeFigureOut">
              <a:rPr lang="hu-HU" smtClean="0"/>
              <a:t>2024. 08. 27.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98E5719-5CA3-B83A-6AB2-CC9AF2C948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441738D-8521-5BCA-A098-BEAAADEBC9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E7E85-FAC5-AA44-BBE8-3A2E745EC5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3843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A393B-998D-3C45-ACA4-5C51E3A83922}" type="datetimeFigureOut">
              <a:rPr lang="hu-HU" smtClean="0"/>
              <a:t>2024. 08. 27.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B25AA-5A0B-7648-B33A-37E9A013F97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887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A képen szöveg, képernyőkép, kör, Betűtípus látható&#10;&#10;Automatikusan generált leírás">
            <a:extLst>
              <a:ext uri="{FF2B5EF4-FFF2-40B4-BE49-F238E27FC236}">
                <a16:creationId xmlns:a16="http://schemas.microsoft.com/office/drawing/2014/main" id="{874734E0-DD24-0DEF-89EE-5567302D79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zöveg helye 10">
            <a:extLst>
              <a:ext uri="{FF2B5EF4-FFF2-40B4-BE49-F238E27FC236}">
                <a16:creationId xmlns:a16="http://schemas.microsoft.com/office/drawing/2014/main" id="{831FA102-844C-755E-D247-CB3718711D4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23900" y="2282671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CÍME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DF9D8FEB-E57B-5F73-ADA2-8D7B7485DFA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23900" y="3308057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alcíme</a:t>
            </a:r>
          </a:p>
        </p:txBody>
      </p:sp>
      <p:sp>
        <p:nvSpPr>
          <p:cNvPr id="7" name="Szöveg helye 10">
            <a:extLst>
              <a:ext uri="{FF2B5EF4-FFF2-40B4-BE49-F238E27FC236}">
                <a16:creationId xmlns:a16="http://schemas.microsoft.com/office/drawing/2014/main" id="{605BC215-EB6B-138C-D66F-E7064E16F2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467717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8" name="Szöveg helye 10">
            <a:extLst>
              <a:ext uri="{FF2B5EF4-FFF2-40B4-BE49-F238E27FC236}">
                <a16:creationId xmlns:a16="http://schemas.microsoft.com/office/drawing/2014/main" id="{2A598985-FDB3-7140-588C-68FBF5A82B2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147216"/>
            <a:ext cx="10744200" cy="5301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91323EAC-BA77-33AC-53B7-F24EA909AB24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jléc nélküli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B9B30064-5AA0-05EB-3EBC-D94F6DBEB1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783772"/>
            <a:ext cx="3212591" cy="4856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5" name="Kép helye 2">
            <a:extLst>
              <a:ext uri="{FF2B5EF4-FFF2-40B4-BE49-F238E27FC236}">
                <a16:creationId xmlns:a16="http://schemas.microsoft.com/office/drawing/2014/main" id="{2C47F593-12DF-2A31-23C8-6C81A6926BCD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337483" y="771626"/>
            <a:ext cx="7016316" cy="4868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89E76BA4-42ED-3576-2C4F-93D7DCD0404F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1D13FDED-FAFE-9A1D-A68D-A5126572941D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51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5B3C97A9-E64D-B893-1E5A-A46FD551F8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sp>
        <p:nvSpPr>
          <p:cNvPr id="6" name="Táblázat helye 5">
            <a:extLst>
              <a:ext uri="{FF2B5EF4-FFF2-40B4-BE49-F238E27FC236}">
                <a16:creationId xmlns:a16="http://schemas.microsoft.com/office/drawing/2014/main" id="{A3ADE164-0269-1AA2-004B-8C8A82051E1B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579457"/>
            <a:ext cx="10515598" cy="38558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BF8F6AA8-C013-1657-CB5A-D3067FF15D45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D8E6700D-6881-9CCD-3252-E02F5676557B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598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7BF1930F-1FEC-5F67-DF01-59254E49B44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FE97B39F-8FA8-1A3A-8F9A-AE54331DFE68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ró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szöveg, képernyőkép, kör, Betűtípus látható&#10;&#10;Automatikusan generált leírás">
            <a:extLst>
              <a:ext uri="{FF2B5EF4-FFF2-40B4-BE49-F238E27FC236}">
                <a16:creationId xmlns:a16="http://schemas.microsoft.com/office/drawing/2014/main" id="{BF113E7C-00C0-B8D9-8D95-6B5B9A32C6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zöveg helye 10">
            <a:extLst>
              <a:ext uri="{FF2B5EF4-FFF2-40B4-BE49-F238E27FC236}">
                <a16:creationId xmlns:a16="http://schemas.microsoft.com/office/drawing/2014/main" id="{27654B00-1ACA-72E8-4C79-A237BB0FAEA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23900" y="2397612"/>
            <a:ext cx="10744200" cy="17106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Köszönjük a figyelmet!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1B1DEF9F-AC4A-3457-057F-560795FA384B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301824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13" name="Szöveg helye 10">
            <a:extLst>
              <a:ext uri="{FF2B5EF4-FFF2-40B4-BE49-F238E27FC236}">
                <a16:creationId xmlns:a16="http://schemas.microsoft.com/office/drawing/2014/main" id="{D2769BC2-6B1C-E731-CB6F-BC48B5D77D5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005912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14" name="Szöveg helye 10">
            <a:extLst>
              <a:ext uri="{FF2B5EF4-FFF2-40B4-BE49-F238E27FC236}">
                <a16:creationId xmlns:a16="http://schemas.microsoft.com/office/drawing/2014/main" id="{A35D0690-9E41-0FD7-2C21-CAE7926EAC53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>
            <a:extLst>
              <a:ext uri="{FF2B5EF4-FFF2-40B4-BE49-F238E27FC236}">
                <a16:creationId xmlns:a16="http://schemas.microsoft.com/office/drawing/2014/main" id="{2252D48E-43B3-87CD-2FDC-94E9522534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A933D47C-7F86-9A48-A1AD-EEBD81F9A6A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940BA6A-A9B7-7219-4D85-FAE0F7D5ABF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55729B78-CCC8-F712-B7DB-176E91D2D65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1846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ED6C24E1-FC98-931B-668F-1A2663E5498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282280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BA10B23C-BC2C-AA33-C513-FD8B9D46C29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5098D7CE-AAE8-B095-44BC-D69C66D1F5BE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B4C3BFC1-D699-2BFA-DEC1-62C4835F4B3B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blokk - 1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9A2FA638-E91A-638E-59BC-1C0D30E4F7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934CE5A9-19D5-B7FF-F605-96F82FA4FB0B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Kép helye 2">
            <a:extLst>
              <a:ext uri="{FF2B5EF4-FFF2-40B4-BE49-F238E27FC236}">
                <a16:creationId xmlns:a16="http://schemas.microsoft.com/office/drawing/2014/main" id="{23D20630-BBCE-AC6F-5896-1CEEB0015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7089" y="1579457"/>
            <a:ext cx="5326711" cy="4004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BC05F114-74F4-CAB6-3497-7C63660FE88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C43265EB-5A74-13B8-25EF-C234D04EBA7E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82985"/>
            <a:ext cx="4287982" cy="3757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BC429A6A-13CD-7443-AD2D-450C12844659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17F40B80-7B65-4E55-F57A-BED05B10B2D2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FB26430F-3393-314E-0A4E-76E19673E9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CE5C7C62-306F-C568-AC87-137E9C578BFC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2B9E13B-D4C6-DDBF-DA2A-ED8F1AEADB59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CA91C60B-6859-7AF4-1D6C-CF5A6DEAC648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C6EA1AAF-19A4-379B-A811-68076AB3716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397429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888CEAF9-86B6-BA3E-5D63-5F6138F8C52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2EA5973-6C55-2C3A-5DEC-5435B3E65326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45B59296-2BF4-B535-6715-E8D91498A1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E4CEC806-06F8-0A8E-802F-451103EBAC0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737F6A48-F38F-FC31-62D0-11C22537C64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1E6D20BC-2EF9-211F-E045-74EB3321F44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0AB37620-467A-3358-9635-1AE991B29903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4489704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44317DED-74F7-596D-46E5-4EFCB5B1B45F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141207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3E9D4D23-0A7A-F410-821F-FF447CC66893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DB9E7B1B-BD62-FBB7-C5A0-6168ADD89BA4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6E656D23-A28A-CCF0-7D53-0BC766F939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FDFD7BA7-C2A9-595B-15D6-EDE5F7DAE2D1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Kép helye 2">
            <a:extLst>
              <a:ext uri="{FF2B5EF4-FFF2-40B4-BE49-F238E27FC236}">
                <a16:creationId xmlns:a16="http://schemas.microsoft.com/office/drawing/2014/main" id="{9E45454F-C86C-2D65-C04B-55E626DA88AE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265629" y="1579456"/>
            <a:ext cx="5067632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0" name="Kép helye 2">
            <a:extLst>
              <a:ext uri="{FF2B5EF4-FFF2-40B4-BE49-F238E27FC236}">
                <a16:creationId xmlns:a16="http://schemas.microsoft.com/office/drawing/2014/main" id="{176350A7-3ED8-9325-46CB-CA499869403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838200" y="1579456"/>
            <a:ext cx="5011973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1BFA0AC3-D5FA-244D-2DF5-5874C6467C5D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38C60993-D52D-2590-8563-749C1E8A395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292E6021-27E4-F5D8-19BB-C750E420B8DD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35D24420-1BAA-7CF1-9663-0B19342C38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A371C297-1CA5-94ED-2895-3B1AF69D27B3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Kép helye 2">
            <a:extLst>
              <a:ext uri="{FF2B5EF4-FFF2-40B4-BE49-F238E27FC236}">
                <a16:creationId xmlns:a16="http://schemas.microsoft.com/office/drawing/2014/main" id="{B4B0655C-B169-D423-90AB-F5CB238B3C4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38199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Kép helye 2">
            <a:extLst>
              <a:ext uri="{FF2B5EF4-FFF2-40B4-BE49-F238E27FC236}">
                <a16:creationId xmlns:a16="http://schemas.microsoft.com/office/drawing/2014/main" id="{88B1D7E9-B3E8-D3A3-7C3B-46B669E00D44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639338" y="1579457"/>
            <a:ext cx="4693921" cy="41254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3" name="Kép helye 2">
            <a:extLst>
              <a:ext uri="{FF2B5EF4-FFF2-40B4-BE49-F238E27FC236}">
                <a16:creationId xmlns:a16="http://schemas.microsoft.com/office/drawing/2014/main" id="{DE50A8AD-DAA0-C470-251A-FB13BCEC03F1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3738768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8A66C65D-5136-21C7-C4AA-39F449F6F4AF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F53414A2-E299-D34C-2361-225ED1F78BE1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468C1C24-CA60-B731-C427-44B3BB13730D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EE870D65-087C-AFD8-3170-8A88BCFB7F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D3B63919-F8C0-E45C-09D0-60059DD85486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Kép helye 2">
            <a:extLst>
              <a:ext uri="{FF2B5EF4-FFF2-40B4-BE49-F238E27FC236}">
                <a16:creationId xmlns:a16="http://schemas.microsoft.com/office/drawing/2014/main" id="{885801D2-AD3D-65D3-7B5C-D11229926A4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38200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1" name="Kép helye 2">
            <a:extLst>
              <a:ext uri="{FF2B5EF4-FFF2-40B4-BE49-F238E27FC236}">
                <a16:creationId xmlns:a16="http://schemas.microsoft.com/office/drawing/2014/main" id="{BA351229-7C81-1BF9-C349-D053BA83B114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31888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567F4794-7128-84D5-187A-87B98CBB4B7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12964550-01B5-19AF-9500-49E3DD0D5A13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38200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9BE9CAC6-C1B1-88DE-E91F-5DF606EBF5F2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332692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9F8CB6B7-4057-D348-6872-09714C91DD17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8FAC725D-C706-AE0F-213C-58AFC30FABCB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96537E8B-3545-96AC-070A-E971D5205A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0CA8BCE7-0004-CA11-4864-2FBA560C6C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0FAA482-BFF6-CAB1-8393-9DB2C3435DC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06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Diagram helye 10">
            <a:extLst>
              <a:ext uri="{FF2B5EF4-FFF2-40B4-BE49-F238E27FC236}">
                <a16:creationId xmlns:a16="http://schemas.microsoft.com/office/drawing/2014/main" id="{B11D781D-DBC5-AFF1-5464-03EB686EDB3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426343" y="1579563"/>
            <a:ext cx="6927457" cy="4060579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AF3341D7-D530-884E-C18D-CE73F6D5E94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2F26430B-1DDF-D5A1-6CDF-FBBDEB33A353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3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tkk.elte.hu/osszefuggo_egyeni_iskolai_gyakorlat_rtak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szakzaras@tkk.elte.hu" TargetMode="External"/><Relationship Id="rId2" Type="http://schemas.openxmlformats.org/officeDocument/2006/relationships/hyperlink" Target="https://tkk.elte.hu/szakzaras_rtak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rtak.gyak@tkk.elte.hu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rtak.gyak@tkk.elte.hu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tkk.elte.hu/munkatarsak" TargetMode="External"/><Relationship Id="rId2" Type="http://schemas.openxmlformats.org/officeDocument/2006/relationships/hyperlink" Target="http://tkk.elte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tak.gyak@tkk.elte.hu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kk.elte.hu/szaktargyi_tanitasi_gyakorlat_rta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2A7E8302-AC9C-A66D-07A6-1A5B9DE4A49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23900" y="2282670"/>
            <a:ext cx="10744200" cy="1768823"/>
          </a:xfrm>
        </p:spPr>
        <p:txBody>
          <a:bodyPr/>
          <a:lstStyle/>
          <a:p>
            <a:r>
              <a:rPr lang="hu-HU" dirty="0"/>
              <a:t>Tájékoztató az RTAK gyakorlatairól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C3FF51C-1377-99D6-D639-C9342D916796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723900" y="4051494"/>
            <a:ext cx="10744200" cy="1167619"/>
          </a:xfrm>
        </p:spPr>
        <p:txBody>
          <a:bodyPr/>
          <a:lstStyle/>
          <a:p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hu-HU" sz="2400" spc="80" dirty="0">
                <a:solidFill>
                  <a:srgbClr val="FFFFFF"/>
                </a:solidFill>
                <a:latin typeface="Arial"/>
                <a:cs typeface="Arial"/>
              </a:rPr>
              <a:t> 2023-tól kezdődően felvett </a:t>
            </a:r>
            <a:r>
              <a:rPr lang="hu-HU" sz="2400" spc="-120" dirty="0">
                <a:solidFill>
                  <a:srgbClr val="FFFFFF"/>
                </a:solidFill>
                <a:latin typeface="Arial"/>
                <a:cs typeface="Arial"/>
              </a:rPr>
              <a:t>RTAK-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lang="hu-HU" sz="240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hallgatók</a:t>
            </a:r>
            <a:r>
              <a:rPr lang="hu-HU"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szaktárgyi</a:t>
            </a:r>
            <a:r>
              <a:rPr lang="hu-HU" sz="240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tanítási</a:t>
            </a:r>
            <a:r>
              <a:rPr lang="hu-HU" sz="24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és</a:t>
            </a:r>
            <a:r>
              <a:rPr lang="hu-HU" sz="2400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összefüggő</a:t>
            </a:r>
            <a:r>
              <a:rPr lang="hu-HU" sz="24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spc="-10" dirty="0">
                <a:solidFill>
                  <a:schemeClr val="bg1"/>
                </a:solidFill>
                <a:latin typeface="Arial"/>
                <a:cs typeface="Arial"/>
              </a:rPr>
              <a:t>egyéni i</a:t>
            </a:r>
            <a:r>
              <a:rPr lang="hu-HU" sz="2400" dirty="0">
                <a:solidFill>
                  <a:schemeClr val="bg1"/>
                </a:solidFill>
                <a:latin typeface="Arial"/>
                <a:cs typeface="Arial"/>
              </a:rPr>
              <a:t>skolai</a:t>
            </a:r>
            <a:r>
              <a:rPr lang="hu-HU" sz="2400" spc="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gyakorlatai</a:t>
            </a:r>
            <a:r>
              <a:rPr lang="hu-HU" sz="2400" spc="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a 2024/2025. tanév őszi félévében</a:t>
            </a:r>
            <a:endParaRPr lang="hu-HU" sz="2400" dirty="0">
              <a:latin typeface="Arial"/>
              <a:cs typeface="Arial"/>
            </a:endParaRPr>
          </a:p>
          <a:p>
            <a:endParaRPr lang="hu-HU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AD8B80AF-C083-C9ED-7D4F-EC1393814896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hu-HU" dirty="0"/>
              <a:t>Budapest, 2024. szeptember</a:t>
            </a:r>
          </a:p>
        </p:txBody>
      </p:sp>
    </p:spTree>
    <p:extLst>
      <p:ext uri="{BB962C8B-B14F-4D97-AF65-F5344CB8AC3E}">
        <p14:creationId xmlns:p14="http://schemas.microsoft.com/office/powerpoint/2010/main" val="202028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C5506AF-4F3A-BDFE-69C4-8D3369BCBA54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vezetőtanár feladatai a szaktárgyi tanítási gyakorlatnál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4E6A593-219E-04A7-C3BF-C2A1A6009BE7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258791"/>
          </a:xfrm>
        </p:spPr>
        <p:txBody>
          <a:bodyPr/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formai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tartalmi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kereteinek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egyeztetése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Támogatás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munkaközösség,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tanulók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hallgatónak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önmaga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jobb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megismerésében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hospitálások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megszervezése</a:t>
            </a:r>
            <a:r>
              <a:rPr lang="hu-HU" sz="20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megbeszélése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órák,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tervezésének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elemzésének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segítése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komplex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fejlődésének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Több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esetén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ösztönzése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munkájának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szöveges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értékelése,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gyakorlati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jegy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adása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feltöltendő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dokumentumok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elkészítése, ellenőrzése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hitelesítése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oktatókkal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919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D9F4430-D1F2-D973-C5A1-04BA654C997A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Az összefüggő, egyéni iskolai gyakorlat célja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E6D574D-F3AC-0AB4-64DB-3F93739E78D3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955409"/>
            <a:ext cx="10515600" cy="3798277"/>
          </a:xfrm>
        </p:spPr>
        <p:txBody>
          <a:bodyPr/>
          <a:lstStyle/>
          <a:p>
            <a:pPr marL="354965" indent="-342265">
              <a:lnSpc>
                <a:spcPts val="2625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tanárjelölt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fejlődésének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támogatása,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megalapozása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3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pedagógusidentitás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megerősítése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30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Aktív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világában,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pedagógusközösség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életében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marR="5080" indent="-342900">
              <a:lnSpc>
                <a:spcPts val="23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komplex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fejlődése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tervezésben,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szervezésben,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tanításban,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nevelésben,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kompetenciákban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039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pedagógiai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eszköztár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bővítése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59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Pozitív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élmények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segítése,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motiváció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megerősítése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5135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891CABBE-33E5-9A58-D531-E29D9AA1E7F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Az összefüggő, egyéni iskolai gyakorlat tartalma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A58BE5-F9CD-92EE-5039-A8F5DFF94FB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127"/>
            <a:ext cx="10515600" cy="4019949"/>
          </a:xfrm>
        </p:spPr>
        <p:txBody>
          <a:bodyPr/>
          <a:lstStyle/>
          <a:p>
            <a:pPr marL="469265" marR="5080" indent="-4572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</a:t>
            </a:r>
            <a:r>
              <a:rPr lang="hu-HU" sz="2000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támogatásával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végzett,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féléves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2000" spc="-114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iskolai gyakorlat,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teljes</a:t>
            </a:r>
            <a:r>
              <a:rPr lang="hu-HU" sz="2000" spc="-1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1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felelősséggel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világában,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pedagógusközösség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életében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során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Min.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50%-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ban,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 err="1">
                <a:ea typeface="Open Sans" panose="020B0606030504020204" pitchFamily="34" charset="0"/>
                <a:cs typeface="Open Sans" panose="020B0606030504020204" pitchFamily="34" charset="0"/>
              </a:rPr>
              <a:t>max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60%-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ban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(RTAK)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marR="29146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Min.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40%-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ban,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 err="1">
                <a:ea typeface="Open Sans" panose="020B0606030504020204" pitchFamily="34" charset="0"/>
                <a:cs typeface="Open Sans" panose="020B0606030504020204" pitchFamily="34" charset="0"/>
              </a:rPr>
              <a:t>max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50%-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ban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tevékenységek,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pl.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osztályfőnöki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szabadidős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tevékenységek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(RTAK)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Fokozatosság: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hospitálástól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önálló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tanításig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marR="168021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pedagógiai-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pszichológiai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kísérő szemináriumokon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6014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4ABB3AC0-823A-390F-1CC7-3484607F25E3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295422"/>
            <a:ext cx="10515600" cy="957297"/>
          </a:xfrm>
        </p:spPr>
        <p:txBody>
          <a:bodyPr/>
          <a:lstStyle/>
          <a:p>
            <a:r>
              <a:rPr lang="hu-HU" dirty="0"/>
              <a:t>Az összefüggő, egyéni iskolai gyakorlat ösztöndíjszerű támogatása</a:t>
            </a:r>
          </a:p>
          <a:p>
            <a:pPr>
              <a:tabLst>
                <a:tab pos="10979150" algn="l"/>
              </a:tabLst>
            </a:pPr>
            <a:r>
              <a:rPr lang="hu-HU" dirty="0"/>
              <a:t> 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7D288D3-68DF-CA65-9B6F-E7E7438139F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61843"/>
          </a:xfrm>
        </p:spPr>
        <p:txBody>
          <a:bodyPr/>
          <a:lstStyle/>
          <a:p>
            <a:pPr marL="241300" indent="-229235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241935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A támogatás mértéke a mindenkori minimálbér 65%-a.</a:t>
            </a:r>
          </a:p>
          <a:p>
            <a:pPr marL="12065">
              <a:lnSpc>
                <a:spcPct val="100000"/>
              </a:lnSpc>
              <a:spcBef>
                <a:spcPts val="815"/>
              </a:spcBef>
              <a:tabLst>
                <a:tab pos="241935" algn="l"/>
              </a:tabLst>
            </a:pPr>
            <a:endParaRPr lang="hu-HU" sz="2000" spc="-1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41300" indent="-229235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2419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Az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első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kifizetés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márciusban /októberben (szemesztertől függően).</a:t>
            </a:r>
          </a:p>
          <a:p>
            <a:pPr marL="12065">
              <a:lnSpc>
                <a:spcPct val="100000"/>
              </a:lnSpc>
              <a:spcBef>
                <a:spcPts val="815"/>
              </a:spcBef>
              <a:tabLst>
                <a:tab pos="241935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marR="730885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Kaphatja: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államilag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támogatott</a:t>
            </a:r>
            <a:r>
              <a:rPr lang="hu-HU" sz="2000" spc="-114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képzésben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levő,</a:t>
            </a:r>
            <a:r>
              <a:rPr lang="hu-HU" sz="2000" spc="-1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nappali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levelező </a:t>
            </a:r>
            <a:r>
              <a:rPr lang="hu-HU" sz="2000" spc="-25" dirty="0" err="1">
                <a:ea typeface="Open Sans" panose="020B0606030504020204" pitchFamily="34" charset="0"/>
                <a:cs typeface="Open Sans" panose="020B0606030504020204" pitchFamily="34" charset="0"/>
              </a:rPr>
              <a:t>tagozatos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RTAK-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os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olyan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szakon,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amely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csak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RTAK-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ban szervezhető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(MID,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finn,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filozófia,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művészettörténet).</a:t>
            </a:r>
          </a:p>
          <a:p>
            <a:pPr marL="12065" marR="730885">
              <a:lnSpc>
                <a:spcPct val="100000"/>
              </a:lnSpc>
              <a:spcBef>
                <a:spcPts val="5"/>
              </a:spcBef>
              <a:tabLst>
                <a:tab pos="355600" algn="l"/>
                <a:tab pos="356235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Önköltséges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képzésben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levő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kaphatja.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9525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779EF77-4C83-3AE1-12A1-27CBF4CF38D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93895"/>
            <a:ext cx="10515600" cy="858824"/>
          </a:xfrm>
        </p:spPr>
        <p:txBody>
          <a:bodyPr/>
          <a:lstStyle/>
          <a:p>
            <a:r>
              <a:rPr lang="hu-HU" dirty="0"/>
              <a:t>Az összefüggő, egyéni iskolai gyakorlat időkerete – nappali tagozat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38AF44FE-128C-B763-9E5A-FF12228B6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37" y="1390738"/>
            <a:ext cx="11352628" cy="1577546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6831FA1D-528B-B92A-88C3-7ADB35E73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437" y="2968285"/>
            <a:ext cx="11352627" cy="372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56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0DEAF761-5F88-C4B6-38B4-65276B914B50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37625"/>
            <a:ext cx="10515600" cy="915094"/>
          </a:xfrm>
        </p:spPr>
        <p:txBody>
          <a:bodyPr/>
          <a:lstStyle/>
          <a:p>
            <a:r>
              <a:rPr lang="hu-HU" dirty="0"/>
              <a:t>Az összefüggő, egyéni iskolai gyakorlat időkerete – levelező tagozat</a:t>
            </a:r>
          </a:p>
          <a:p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1B45A8CE-8447-F0B7-BF15-69289DF88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843" y="1252720"/>
            <a:ext cx="11211340" cy="1659292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A2D7D856-92CA-685B-6E01-E92430DDD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43" y="2912013"/>
            <a:ext cx="11211340" cy="379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9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1CFA048F-2745-B5D6-1979-8FBB3341D3E3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71061"/>
            <a:ext cx="10515600" cy="881658"/>
          </a:xfrm>
        </p:spPr>
        <p:txBody>
          <a:bodyPr/>
          <a:lstStyle/>
          <a:p>
            <a:r>
              <a:rPr lang="hu-HU" dirty="0"/>
              <a:t>A hallgatói tevékenységek főbb típusai az összefüggő, egyéni iskolai gyakorlaton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8DC2601-3FDB-0A7D-A4C3-ECA02333DE3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57738"/>
            <a:ext cx="10515600" cy="4505739"/>
          </a:xfrm>
        </p:spPr>
        <p:txBody>
          <a:bodyPr/>
          <a:lstStyle/>
          <a:p>
            <a:pPr marL="12700" marR="8890">
              <a:lnSpc>
                <a:spcPct val="113999"/>
              </a:lnSpc>
              <a:spcBef>
                <a:spcPts val="100"/>
              </a:spcBef>
            </a:pP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b="1" spc="1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b="1" spc="1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FELKÉSZÜLÉSI</a:t>
            </a:r>
            <a:r>
              <a:rPr lang="hu-HU" sz="1400" b="1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IDŐ</a:t>
            </a:r>
            <a:r>
              <a:rPr lang="hu-HU" sz="1400" b="1" spc="1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NÉLKÜL</a:t>
            </a:r>
            <a:r>
              <a:rPr lang="hu-HU" sz="1400" b="1" spc="1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EGY</a:t>
            </a:r>
            <a:r>
              <a:rPr lang="hu-HU" sz="1400" b="1" spc="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FÉLÉVBEN</a:t>
            </a:r>
            <a:r>
              <a:rPr lang="hu-HU" sz="1400" b="1" spc="165" dirty="0"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hu-HU" sz="1400" b="1" spc="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</a:t>
            </a:r>
            <a:r>
              <a:rPr lang="hu-HU" sz="1400" b="1" spc="17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spc="-1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MUNKARENDBEN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hu-HU" sz="1400" b="1" i="1" dirty="0">
                <a:ea typeface="Open Sans" panose="020B0606030504020204" pitchFamily="34" charset="0"/>
                <a:cs typeface="Open Sans" panose="020B0606030504020204" pitchFamily="34" charset="0"/>
              </a:rPr>
              <a:t>8 KREDITES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ESETÉBEN: 120-160</a:t>
            </a:r>
            <a:r>
              <a:rPr lang="hu-HU" sz="1400" b="1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14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1400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azonosítása: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18-32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90-144</a:t>
            </a:r>
            <a:r>
              <a:rPr lang="hu-HU" sz="14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54-88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8890">
              <a:lnSpc>
                <a:spcPct val="113999"/>
              </a:lnSpc>
              <a:spcBef>
                <a:spcPts val="100"/>
              </a:spcBef>
            </a:pPr>
            <a:endParaRPr lang="hu-HU" sz="1400" b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8890">
              <a:lnSpc>
                <a:spcPct val="113999"/>
              </a:lnSpc>
              <a:spcBef>
                <a:spcPts val="100"/>
              </a:spcBef>
            </a:pP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b="1" spc="1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b="1" spc="1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FELKÉSZÜLÉSI</a:t>
            </a:r>
            <a:r>
              <a:rPr lang="hu-HU" sz="1400" b="1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IDŐ</a:t>
            </a:r>
            <a:r>
              <a:rPr lang="hu-HU" sz="1400" b="1" spc="1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NÉLKÜL</a:t>
            </a:r>
            <a:r>
              <a:rPr lang="hu-HU" sz="1400" b="1" spc="1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EGY</a:t>
            </a:r>
            <a:r>
              <a:rPr lang="hu-HU" sz="1400" b="1" spc="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FÉLÉVBEN</a:t>
            </a:r>
            <a:r>
              <a:rPr lang="hu-HU" sz="1400" b="1" spc="165" dirty="0"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hu-HU" sz="1400" b="1" spc="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</a:t>
            </a:r>
            <a:r>
              <a:rPr lang="hu-HU" sz="1400" b="1" spc="17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spc="-1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MUNKARENDBEN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hu-HU" sz="1400" b="1" i="1" dirty="0">
                <a:ea typeface="Open Sans" panose="020B0606030504020204" pitchFamily="34" charset="0"/>
                <a:cs typeface="Open Sans" panose="020B0606030504020204" pitchFamily="34" charset="0"/>
              </a:rPr>
              <a:t>18 KREDITES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ESETÉBEN: 180-240</a:t>
            </a:r>
            <a:r>
              <a:rPr lang="hu-HU" sz="1400" b="1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14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1400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azonosítása: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16-28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60-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96</a:t>
            </a:r>
            <a:r>
              <a:rPr lang="hu-HU" sz="14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65" dirty="0">
                <a:ea typeface="Open Sans" panose="020B0606030504020204" pitchFamily="34" charset="0"/>
                <a:cs typeface="Open Sans" panose="020B0606030504020204" pitchFamily="34" charset="0"/>
              </a:rPr>
              <a:t> 32-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52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pPr marL="12065">
              <a:lnSpc>
                <a:spcPct val="100000"/>
              </a:lnSpc>
              <a:spcBef>
                <a:spcPts val="340"/>
              </a:spcBef>
              <a:tabLst>
                <a:tab pos="299085" algn="l"/>
                <a:tab pos="299720" algn="l"/>
              </a:tabLst>
            </a:pP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8890">
              <a:lnSpc>
                <a:spcPct val="113999"/>
              </a:lnSpc>
              <a:spcBef>
                <a:spcPts val="100"/>
              </a:spcBef>
              <a:buClr>
                <a:srgbClr val="002851"/>
              </a:buClr>
            </a:pP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AZ EGYÉNI FELKÉSZÜLÉSI IDŐ NÉLKÜL EGY FÉLÉVBEN, 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LEVELEZŐ MUNKARENDBEN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: 90-120 ÓRA</a:t>
            </a: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14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4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14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azonosítása:</a:t>
            </a:r>
            <a:r>
              <a:rPr lang="hu-HU" sz="1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12-20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45-72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1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24-40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24130">
              <a:lnSpc>
                <a:spcPct val="113999"/>
              </a:lnSpc>
              <a:spcBef>
                <a:spcPts val="1515"/>
              </a:spcBef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400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gyakorlóhely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oktatási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módja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határozza</a:t>
            </a:r>
            <a:r>
              <a:rPr lang="hu-HU" sz="1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meg</a:t>
            </a:r>
            <a:r>
              <a:rPr lang="hu-HU" sz="14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400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4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formáját: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jelenléti,</a:t>
            </a:r>
            <a:r>
              <a:rPr lang="hu-HU" sz="14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online</a:t>
            </a:r>
            <a:r>
              <a:rPr lang="hu-HU" sz="14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14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10" dirty="0">
                <a:ea typeface="Open Sans" panose="020B0606030504020204" pitchFamily="34" charset="0"/>
                <a:cs typeface="Open Sans" panose="020B0606030504020204" pitchFamily="34" charset="0"/>
              </a:rPr>
              <a:t>hibrid gyakorlat.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6686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7CAD78A9-C114-0B79-7BC2-4F9FA69997B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36103"/>
            <a:ext cx="10515600" cy="616615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esetében</a:t>
            </a:r>
            <a:endParaRPr lang="hu-HU" sz="2000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16289BD-54A0-B56E-7129-59F9C5C25E0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802295"/>
            <a:ext cx="10515600" cy="3896139"/>
          </a:xfrm>
        </p:spPr>
        <p:txBody>
          <a:bodyPr/>
          <a:lstStyle/>
          <a:p>
            <a:r>
              <a:rPr lang="hu-HU" sz="2000" b="1" spc="-10" dirty="0"/>
              <a:t>MEGISMERÉS</a:t>
            </a:r>
            <a:r>
              <a:rPr lang="hu-HU" sz="2000" b="1" spc="-90" dirty="0"/>
              <a:t> </a:t>
            </a:r>
            <a:r>
              <a:rPr lang="hu-HU" sz="2000" b="1" dirty="0"/>
              <a:t>ÉS</a:t>
            </a:r>
            <a:r>
              <a:rPr lang="hu-HU" sz="2000" b="1" spc="-195" dirty="0"/>
              <a:t> </a:t>
            </a:r>
            <a:r>
              <a:rPr lang="hu-HU" sz="2000" b="1" dirty="0"/>
              <a:t>AZ</a:t>
            </a:r>
            <a:r>
              <a:rPr lang="hu-HU" sz="2000" b="1" spc="-100" dirty="0"/>
              <a:t> </a:t>
            </a:r>
            <a:r>
              <a:rPr lang="hu-HU" sz="2000" b="1" dirty="0"/>
              <a:t>EGYÉNI</a:t>
            </a:r>
            <a:r>
              <a:rPr lang="hu-HU" sz="2000" b="1" spc="-95" dirty="0"/>
              <a:t> </a:t>
            </a:r>
            <a:r>
              <a:rPr lang="hu-HU" sz="2000" b="1" dirty="0"/>
              <a:t>FEJLŐDÉSI</a:t>
            </a:r>
            <a:r>
              <a:rPr lang="hu-HU" sz="2000" b="1" spc="-80" dirty="0"/>
              <a:t> </a:t>
            </a:r>
            <a:r>
              <a:rPr lang="hu-HU" sz="2000" b="1" dirty="0"/>
              <a:t>ÚT</a:t>
            </a:r>
            <a:r>
              <a:rPr lang="hu-HU" sz="2000" b="1" spc="-180" dirty="0"/>
              <a:t> </a:t>
            </a:r>
            <a:r>
              <a:rPr lang="hu-HU" sz="2000" b="1" spc="-10" dirty="0"/>
              <a:t>AZONOSÍTÁSA </a:t>
            </a:r>
            <a:r>
              <a:rPr lang="hu-HU" sz="2000" b="1" dirty="0"/>
              <a:t>A</a:t>
            </a:r>
            <a:r>
              <a:rPr lang="hu-HU" sz="2000" b="1" spc="-180" dirty="0"/>
              <a:t> </a:t>
            </a:r>
            <a:r>
              <a:rPr lang="hu-HU" sz="2000" b="1" dirty="0"/>
              <a:t>FÉLÉV</a:t>
            </a:r>
            <a:r>
              <a:rPr lang="hu-HU" sz="2000" b="1" spc="-80" dirty="0"/>
              <a:t> </a:t>
            </a:r>
            <a:r>
              <a:rPr lang="hu-HU" sz="2000" b="1" dirty="0"/>
              <a:t>SORÁN:</a:t>
            </a:r>
            <a:r>
              <a:rPr lang="hu-HU" sz="2000" b="1" spc="-55" dirty="0"/>
              <a:t> 16</a:t>
            </a:r>
            <a:r>
              <a:rPr lang="hu-HU" sz="2000" b="1" dirty="0">
                <a:solidFill>
                  <a:srgbClr val="002851"/>
                </a:solidFill>
                <a:latin typeface="Symbol"/>
                <a:cs typeface="Symbol"/>
              </a:rPr>
              <a:t> 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hu-HU" sz="2000" b="1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spc="-25" dirty="0"/>
              <a:t>ÓRA</a:t>
            </a:r>
          </a:p>
          <a:p>
            <a:endParaRPr lang="hu-HU" spc="-25" dirty="0"/>
          </a:p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diákok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5</a:t>
            </a:r>
            <a:r>
              <a:rPr lang="hu-HU" spc="-70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elkészítése,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követése: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4</a:t>
            </a:r>
            <a:r>
              <a:rPr lang="hu-HU" spc="-75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iskoláról,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diákokról,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munkáról,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tervről: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5</a:t>
            </a:r>
            <a:r>
              <a:rPr lang="hu-HU" spc="-90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5571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 helye 7">
            <a:extLst>
              <a:ext uri="{FF2B5EF4-FFF2-40B4-BE49-F238E27FC236}">
                <a16:creationId xmlns:a16="http://schemas.microsoft.com/office/drawing/2014/main" id="{632A1E5A-D28D-6BA5-E3B5-BFB7A0AC97D9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09600"/>
            <a:ext cx="10515600" cy="643119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8 kredites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0EBC523-3691-9429-3562-41823E96CFB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736034"/>
            <a:ext cx="10515600" cy="4028661"/>
          </a:xfrm>
        </p:spPr>
        <p:txBody>
          <a:bodyPr/>
          <a:lstStyle/>
          <a:p>
            <a:r>
              <a:rPr lang="hu-HU" b="1" dirty="0"/>
              <a:t>SZAKTÁRGYI TEVÉKENYSÉGEK A FÉLÉV SORÁN: 60-96 ÓRA</a:t>
            </a:r>
          </a:p>
          <a:p>
            <a:endParaRPr lang="hu-HU" dirty="0"/>
          </a:p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10-14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99"/>
              </a:lnSpc>
              <a:spcBef>
                <a:spcPts val="1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18</a:t>
            </a:r>
            <a:r>
              <a:rPr lang="hu-HU" spc="-70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30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(6-7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héten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át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heti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3-5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Tanórán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kívüli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8</a:t>
            </a:r>
            <a:r>
              <a:rPr lang="hu-HU" spc="-70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20</a:t>
            </a:r>
            <a:r>
              <a:rPr lang="hu-HU" spc="-5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28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3-4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munkaközösséggel: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4-10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8162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CC383DA-F1CA-B290-CCCB-362B99DEE0A7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96348"/>
            <a:ext cx="10515600" cy="656371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547011F-54FC-C250-D193-230520C3591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789043"/>
            <a:ext cx="10515600" cy="4002157"/>
          </a:xfrm>
        </p:spPr>
        <p:txBody>
          <a:bodyPr/>
          <a:lstStyle/>
          <a:p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b="1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 32</a:t>
            </a:r>
            <a:r>
              <a:rPr lang="hu-HU" b="1" spc="-2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52</a:t>
            </a:r>
            <a:r>
              <a:rPr lang="hu-HU" sz="2000" b="1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sz="2000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órán,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4</a:t>
            </a:r>
            <a:r>
              <a:rPr lang="hu-HU" spc="-6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Szabadidős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programok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szervezése,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részvétel: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5</a:t>
            </a:r>
            <a:r>
              <a:rPr lang="hu-HU" spc="-50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osztályfőnök-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helyettesi,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ifjúságvédelmi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tevékenységben: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4</a:t>
            </a:r>
            <a:r>
              <a:rPr lang="hu-HU" spc="-6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7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Helyettesítés,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ügyelet,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gyermekfelügyelet,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napközi: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5-7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családdal,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támogató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közösségekkel: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3</a:t>
            </a:r>
            <a:r>
              <a:rPr lang="hu-HU" spc="-3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mentorral: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9-14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1,5-2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2</a:t>
            </a:r>
            <a:r>
              <a:rPr lang="hu-HU" spc="-60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900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4963B30-580B-B1D2-2219-AE7D3D8C018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szaktárgyi tanítási gyakorlat célja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168ECA1-CD84-1F25-A096-20D50DAE0A8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230655"/>
          </a:xfrm>
        </p:spPr>
        <p:txBody>
          <a:bodyPr/>
          <a:lstStyle/>
          <a:p>
            <a:pPr marL="469265" marR="5080" indent="-4565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Ismerkedés</a:t>
            </a:r>
            <a:r>
              <a:rPr lang="hu-HU" spc="-105" dirty="0"/>
              <a:t> </a:t>
            </a:r>
            <a:r>
              <a:rPr lang="hu-HU" dirty="0"/>
              <a:t>a</a:t>
            </a:r>
            <a:r>
              <a:rPr lang="hu-HU" spc="-80" dirty="0"/>
              <a:t> </a:t>
            </a:r>
            <a:r>
              <a:rPr lang="hu-HU" dirty="0"/>
              <a:t>szaktanári</a:t>
            </a:r>
            <a:r>
              <a:rPr lang="hu-HU" spc="-90" dirty="0"/>
              <a:t> </a:t>
            </a:r>
            <a:r>
              <a:rPr lang="hu-HU" dirty="0"/>
              <a:t>munkával,</a:t>
            </a:r>
            <a:r>
              <a:rPr lang="hu-HU" spc="-70" dirty="0"/>
              <a:t> </a:t>
            </a:r>
            <a:r>
              <a:rPr lang="hu-HU" spc="-20" dirty="0"/>
              <a:t>tapasztalatszerzés</a:t>
            </a:r>
            <a:r>
              <a:rPr lang="hu-HU" spc="-70" dirty="0"/>
              <a:t> </a:t>
            </a:r>
            <a:r>
              <a:rPr lang="hu-HU" dirty="0"/>
              <a:t>az</a:t>
            </a:r>
            <a:r>
              <a:rPr lang="hu-HU" spc="-80" dirty="0"/>
              <a:t> </a:t>
            </a:r>
            <a:r>
              <a:rPr lang="hu-HU" spc="-10" dirty="0"/>
              <a:t>iskola </a:t>
            </a:r>
            <a:r>
              <a:rPr lang="hu-HU" dirty="0"/>
              <a:t>világában</a:t>
            </a:r>
            <a:r>
              <a:rPr lang="hu-HU" spc="-35" dirty="0"/>
              <a:t> </a:t>
            </a:r>
            <a:r>
              <a:rPr lang="hu-HU" dirty="0"/>
              <a:t>és</a:t>
            </a:r>
            <a:r>
              <a:rPr lang="hu-HU" spc="-40" dirty="0"/>
              <a:t> </a:t>
            </a:r>
            <a:r>
              <a:rPr lang="hu-HU" dirty="0"/>
              <a:t>a</a:t>
            </a:r>
            <a:r>
              <a:rPr lang="hu-HU" spc="-60" dirty="0"/>
              <a:t> </a:t>
            </a:r>
            <a:r>
              <a:rPr lang="hu-HU" spc="-10" dirty="0"/>
              <a:t>szaktárgy</a:t>
            </a:r>
            <a:r>
              <a:rPr lang="hu-HU" spc="-40" dirty="0"/>
              <a:t> </a:t>
            </a:r>
            <a:r>
              <a:rPr lang="hu-HU" spc="-10" dirty="0"/>
              <a:t>tanításában</a:t>
            </a:r>
          </a:p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469265" algn="l"/>
                <a:tab pos="469900" algn="l"/>
              </a:tabLst>
            </a:pPr>
            <a:endParaRPr lang="hu-HU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Fejlődés</a:t>
            </a:r>
            <a:r>
              <a:rPr lang="hu-HU" spc="-95" dirty="0"/>
              <a:t> </a:t>
            </a:r>
            <a:r>
              <a:rPr lang="hu-HU" dirty="0"/>
              <a:t>a</a:t>
            </a:r>
            <a:r>
              <a:rPr lang="hu-HU" spc="-55" dirty="0"/>
              <a:t> </a:t>
            </a:r>
            <a:r>
              <a:rPr lang="hu-HU" dirty="0"/>
              <a:t>tanóra</a:t>
            </a:r>
            <a:r>
              <a:rPr lang="hu-HU" spc="-50" dirty="0"/>
              <a:t> </a:t>
            </a:r>
            <a:r>
              <a:rPr lang="hu-HU" spc="-10" dirty="0"/>
              <a:t>tervezésében</a:t>
            </a:r>
            <a:r>
              <a:rPr lang="hu-HU" spc="-55" dirty="0"/>
              <a:t> </a:t>
            </a:r>
            <a:r>
              <a:rPr lang="hu-HU" dirty="0"/>
              <a:t>és</a:t>
            </a:r>
            <a:r>
              <a:rPr lang="hu-HU" spc="-70" dirty="0"/>
              <a:t> </a:t>
            </a:r>
            <a:r>
              <a:rPr lang="hu-HU" spc="-10" dirty="0"/>
              <a:t>elemzésében</a:t>
            </a:r>
          </a:p>
          <a:p>
            <a:pPr marL="12700">
              <a:lnSpc>
                <a:spcPct val="100000"/>
              </a:lnSpc>
              <a:tabLst>
                <a:tab pos="469265" algn="l"/>
                <a:tab pos="469900" algn="l"/>
              </a:tabLst>
            </a:pPr>
            <a:endParaRPr lang="hu-HU" spc="-10" dirty="0"/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Fejlődés</a:t>
            </a:r>
            <a:r>
              <a:rPr lang="hu-HU" spc="-90" dirty="0"/>
              <a:t> </a:t>
            </a:r>
            <a:r>
              <a:rPr lang="hu-HU" dirty="0"/>
              <a:t>a</a:t>
            </a:r>
            <a:r>
              <a:rPr lang="hu-HU" spc="-55" dirty="0"/>
              <a:t> </a:t>
            </a:r>
            <a:r>
              <a:rPr lang="hu-HU" spc="-10" dirty="0"/>
              <a:t>szakmódszertani</a:t>
            </a:r>
            <a:r>
              <a:rPr lang="hu-HU" spc="-55" dirty="0"/>
              <a:t> </a:t>
            </a:r>
            <a:r>
              <a:rPr lang="hu-HU" spc="-10" dirty="0"/>
              <a:t>kompetenciákban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69265" algn="l"/>
                <a:tab pos="469900" algn="l"/>
              </a:tabLst>
            </a:pPr>
            <a:endParaRPr lang="hu-HU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Fejlődés</a:t>
            </a:r>
            <a:r>
              <a:rPr lang="hu-HU" spc="-65" dirty="0"/>
              <a:t> </a:t>
            </a:r>
            <a:r>
              <a:rPr lang="hu-HU" dirty="0"/>
              <a:t>a</a:t>
            </a:r>
            <a:r>
              <a:rPr lang="hu-HU" spc="-25" dirty="0"/>
              <a:t> </a:t>
            </a:r>
            <a:r>
              <a:rPr lang="hu-HU" dirty="0"/>
              <a:t>tanulók</a:t>
            </a:r>
            <a:r>
              <a:rPr lang="hu-HU" spc="-25" dirty="0"/>
              <a:t> </a:t>
            </a:r>
            <a:r>
              <a:rPr lang="hu-HU" dirty="0"/>
              <a:t>és</a:t>
            </a:r>
            <a:r>
              <a:rPr lang="hu-HU" spc="-25" dirty="0"/>
              <a:t> </a:t>
            </a:r>
            <a:r>
              <a:rPr lang="hu-HU" dirty="0"/>
              <a:t>önmaguk</a:t>
            </a:r>
            <a:r>
              <a:rPr lang="hu-HU" spc="-15" dirty="0"/>
              <a:t> </a:t>
            </a:r>
            <a:r>
              <a:rPr lang="hu-HU" spc="-10" dirty="0"/>
              <a:t>megismerésében</a:t>
            </a:r>
          </a:p>
          <a:p>
            <a:pPr marL="12700">
              <a:lnSpc>
                <a:spcPct val="100000"/>
              </a:lnSpc>
              <a:tabLst>
                <a:tab pos="469265" algn="l"/>
                <a:tab pos="469900" algn="l"/>
              </a:tabLst>
            </a:pPr>
            <a:endParaRPr lang="hu-HU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Pozitív</a:t>
            </a:r>
            <a:r>
              <a:rPr lang="hu-HU" spc="-90" dirty="0"/>
              <a:t> </a:t>
            </a:r>
            <a:r>
              <a:rPr lang="hu-HU" dirty="0"/>
              <a:t>élmények</a:t>
            </a:r>
            <a:r>
              <a:rPr lang="hu-HU" spc="-85" dirty="0"/>
              <a:t> </a:t>
            </a:r>
            <a:r>
              <a:rPr lang="hu-HU" dirty="0"/>
              <a:t>gyűjtése,</a:t>
            </a:r>
            <a:r>
              <a:rPr lang="hu-HU" spc="-95" dirty="0"/>
              <a:t> </a:t>
            </a:r>
            <a:r>
              <a:rPr lang="hu-HU" dirty="0"/>
              <a:t>a</a:t>
            </a:r>
            <a:r>
              <a:rPr lang="hu-HU" spc="-75" dirty="0"/>
              <a:t> </a:t>
            </a:r>
            <a:r>
              <a:rPr lang="hu-HU" dirty="0"/>
              <a:t>motiváció</a:t>
            </a:r>
            <a:r>
              <a:rPr lang="hu-HU" spc="-75" dirty="0"/>
              <a:t> </a:t>
            </a:r>
            <a:r>
              <a:rPr lang="hu-HU" spc="-10" dirty="0"/>
              <a:t>megerősödése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3820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0B8D02E-C214-3057-4F14-84C307BD1BA6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09600"/>
            <a:ext cx="10515600" cy="643119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18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5861917-4274-8BC1-9619-B2552DDAC343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802296"/>
            <a:ext cx="10515600" cy="3962400"/>
          </a:xfrm>
        </p:spPr>
        <p:txBody>
          <a:bodyPr/>
          <a:lstStyle/>
          <a:p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2000" b="1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b="1" spc="-1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b="1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b="1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2000" b="1" spc="-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AZONOSÍTÁSA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22-36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diákok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elkészítése,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követése: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iskoláról,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diákokról,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munkáról,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tervről: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256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171C0F85-3F1C-65B7-4142-4082C6568956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96348"/>
            <a:ext cx="10515600" cy="656371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18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3245967-3B65-1C38-17C5-AD67BB9CD500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722783"/>
            <a:ext cx="10515600" cy="4055165"/>
          </a:xfrm>
        </p:spPr>
        <p:txBody>
          <a:bodyPr/>
          <a:lstStyle/>
          <a:p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1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90-144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sz="2000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16-20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99"/>
              </a:lnSpc>
              <a:spcBef>
                <a:spcPts val="1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20-50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(9-10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héten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át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heti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2-5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Tanórán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kívüli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14-16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30-44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3-4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munkaközösséggel: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10-14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690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1D138202-57B3-FFA2-5472-4982030DE97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83096"/>
            <a:ext cx="10515600" cy="669623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18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45094B0-D167-2E65-1167-7050FDFCD68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90998"/>
          </a:xfrm>
        </p:spPr>
        <p:txBody>
          <a:bodyPr/>
          <a:lstStyle/>
          <a:p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b="1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54-88</a:t>
            </a:r>
            <a:r>
              <a:rPr lang="hu-HU" sz="2000" b="1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órán,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6-10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Szabadidős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programok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szervezése,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részvétel: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10-20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osztályfőnök-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helyettesi,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ifjúságvédelmi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tevékenységben: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6-10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Helyettesítés,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ügyelet,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gyermekfelügyelet,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napközi: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8-10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családdal,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támogató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közösségekkel: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6-8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mentorral: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12-20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1-2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6-10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80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3D910E8-140E-D081-122D-0FA6C26A3A00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22851"/>
            <a:ext cx="10515600" cy="629867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levelező munkarend</a:t>
            </a:r>
            <a:endParaRPr lang="hu-HU" sz="3200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A03D398-7AC7-9248-C70C-EECA4B8D0BB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855303"/>
            <a:ext cx="10515600" cy="3829879"/>
          </a:xfrm>
        </p:spPr>
        <p:txBody>
          <a:bodyPr/>
          <a:lstStyle/>
          <a:p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2000" b="1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b="1" spc="-1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b="1" spc="-1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b="1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b="1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2000" b="1" spc="-1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AZONOSÍTÁSA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12-20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diákok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elkészítése,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követése: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iskoláról,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diákokról,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munkáról,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tervről: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610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C282689-6749-337A-5DC8-085E05149A6B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09600"/>
            <a:ext cx="10515600" cy="643119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levelező munkarend</a:t>
            </a:r>
            <a:endParaRPr lang="hu-HU" sz="2000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3F44D0B-EB3B-56A5-367F-F0E8E1A31E4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2040835"/>
            <a:ext cx="10515600" cy="3763617"/>
          </a:xfrm>
        </p:spPr>
        <p:txBody>
          <a:bodyPr/>
          <a:lstStyle/>
          <a:p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1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45-72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8-12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15-25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(45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héten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át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heti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3-5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Tanórán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kívüli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6-8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14-20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3-4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munkaközösséggel: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2-7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762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05F502F5-B1E0-055D-3D3D-153C8FB0662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83096"/>
            <a:ext cx="10515600" cy="669623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levelező munkarend</a:t>
            </a:r>
            <a:endParaRPr lang="hu-HU" sz="2000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60D152A-861E-27AE-5658-50C6AEA4B497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37989"/>
          </a:xfrm>
        </p:spPr>
        <p:txBody>
          <a:bodyPr/>
          <a:lstStyle/>
          <a:p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b="1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24-40</a:t>
            </a:r>
            <a:r>
              <a:rPr lang="hu-HU" sz="2000" b="1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órán,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3-6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Szabadidős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programok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szervezése,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részvétel: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4-6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osztályfőnök-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helyettesi,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ifjúságvédelmi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tevékenységben: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3-6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Helyettesítés,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ügyelet,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gyermekfelügyelet,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napközi: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4-6</a:t>
            </a:r>
            <a:r>
              <a:rPr lang="hu-HU" sz="20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családdal,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támogató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közösségekkel: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2-3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mentorral: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6-10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1-2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2-3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1168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4E325DC1-8CCA-E2BB-68DF-D75BCE2B053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MOOC felületre feltöltendő dokumentumok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2E5FFF1-7392-5C8A-B0BA-C79D1076D3CD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17984"/>
            <a:ext cx="10515600" cy="4359964"/>
          </a:xfrm>
        </p:spPr>
        <p:txBody>
          <a:bodyPr/>
          <a:lstStyle/>
          <a:p>
            <a:pPr marL="12700">
              <a:lnSpc>
                <a:spcPts val="2850"/>
              </a:lnSpc>
              <a:spcBef>
                <a:spcPts val="100"/>
              </a:spcBef>
            </a:pPr>
            <a:r>
              <a:rPr lang="hu-HU" sz="16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b="1" spc="-1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</a:t>
            </a:r>
            <a:r>
              <a:rPr lang="hu-HU" sz="1600" b="1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TÖLTIK</a:t>
            </a:r>
            <a:r>
              <a:rPr lang="hu-HU" sz="1600" b="1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b="1" dirty="0">
                <a:ea typeface="Open Sans" panose="020B0606030504020204" pitchFamily="34" charset="0"/>
                <a:cs typeface="Open Sans" panose="020B0606030504020204" pitchFamily="34" charset="0"/>
              </a:rPr>
              <a:t>FEL</a:t>
            </a:r>
            <a:r>
              <a:rPr lang="hu-HU" sz="1600" b="1" spc="-105" dirty="0">
                <a:ea typeface="Open Sans" panose="020B0606030504020204" pitchFamily="34" charset="0"/>
                <a:cs typeface="Open Sans" panose="020B0606030504020204" pitchFamily="34" charset="0"/>
              </a:rPr>
              <a:t> A MOOC FELÜLETRE.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ts val="2250"/>
              </a:lnSpc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Csak</a:t>
            </a:r>
            <a:r>
              <a:rPr lang="hu-HU" sz="16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digitálisan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(az</a:t>
            </a:r>
            <a:r>
              <a:rPr lang="hu-HU" sz="16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Ügyfélkapun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hitelesítve, vagy a mentortanár aláírásával ellátva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 err="1">
                <a:ea typeface="Open Sans" panose="020B0606030504020204" pitchFamily="34" charset="0"/>
                <a:cs typeface="Open Sans" panose="020B0606030504020204" pitchFamily="34" charset="0"/>
              </a:rPr>
              <a:t>pdf-</a:t>
            </a:r>
            <a:r>
              <a:rPr lang="hu-HU" sz="1600" dirty="0" err="1">
                <a:ea typeface="Open Sans" panose="020B0606030504020204" pitchFamily="34" charset="0"/>
                <a:cs typeface="Open Sans" panose="020B0606030504020204" pitchFamily="34" charset="0"/>
              </a:rPr>
              <a:t>ben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kérjük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feltölteni.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ts val="2130"/>
              </a:lnSpc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 összefüggő, egyéni iskolai gyakorlat dokumentumai megtalálhatók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TKK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honlapján: </a:t>
            </a:r>
          </a:p>
          <a:p>
            <a:pPr marL="12700">
              <a:lnSpc>
                <a:spcPts val="2130"/>
              </a:lnSpc>
            </a:pP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https://tkk.elte.hu/osszefuggo_egyeni_iskolai_gyakorlat_rtak</a:t>
            </a:r>
            <a:endParaRPr lang="hu-HU" sz="1600" b="1" spc="-1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8450" indent="-285750">
              <a:lnSpc>
                <a:spcPts val="2130"/>
              </a:lnSpc>
              <a:buFontTx/>
              <a:buChar char="-"/>
            </a:pP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Bejelentőlap</a:t>
            </a:r>
            <a:r>
              <a:rPr lang="hu-HU" sz="1600" b="1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bemutatóóráról/bemutatófoglalkozásról</a:t>
            </a:r>
            <a:r>
              <a:rPr lang="hu-HU" sz="1600" spc="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feltöltendő</a:t>
            </a:r>
            <a:r>
              <a:rPr lang="hu-HU" sz="1600" spc="15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legalább 10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munkanappal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korábban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298450" indent="-285750">
              <a:lnSpc>
                <a:spcPts val="2130"/>
              </a:lnSpc>
              <a:buFontTx/>
              <a:buChar char="-"/>
            </a:pPr>
            <a:r>
              <a:rPr lang="hu-HU" sz="1600" b="1" spc="-20" dirty="0">
                <a:ea typeface="Open Sans" panose="020B0606030504020204" pitchFamily="34" charset="0"/>
                <a:cs typeface="Open Sans" panose="020B0606030504020204" pitchFamily="34" charset="0"/>
              </a:rPr>
              <a:t>Jegyzőkönyv</a:t>
            </a:r>
            <a:r>
              <a:rPr lang="hu-HU" sz="1600" b="1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bemutatóóráról/bemutatófoglalkozásról. Határidő: 2024. december 4.</a:t>
            </a:r>
          </a:p>
          <a:p>
            <a:pPr marL="298450" indent="-285750">
              <a:lnSpc>
                <a:spcPts val="2130"/>
              </a:lnSpc>
              <a:buFontTx/>
              <a:buChar char="-"/>
            </a:pP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Értékelőlap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: határidő: 2024. december 4.</a:t>
            </a:r>
          </a:p>
          <a:p>
            <a:pPr marL="298450" indent="-285750">
              <a:lnSpc>
                <a:spcPts val="2130"/>
              </a:lnSpc>
              <a:buFontTx/>
              <a:buChar char="-"/>
            </a:pP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Igazolólap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: határidő: 2024. december 4.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feltöltést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követő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feladatok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igazolása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előzetesen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történik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igazolólapon,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külön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oszlopban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csillaggal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megjelölve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őket.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435475">
              <a:lnSpc>
                <a:spcPct val="100000"/>
              </a:lnSpc>
            </a:pPr>
            <a:r>
              <a:rPr lang="hu-HU" sz="1600" b="1" dirty="0">
                <a:ea typeface="Open Sans" panose="020B0606030504020204" pitchFamily="34" charset="0"/>
                <a:cs typeface="Open Sans" panose="020B0606030504020204" pitchFamily="34" charset="0"/>
              </a:rPr>
              <a:t>Maradjon</a:t>
            </a:r>
            <a:r>
              <a:rPr lang="hu-HU" sz="1600" b="1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b="1" dirty="0">
                <a:ea typeface="Open Sans" panose="020B0606030504020204" pitchFamily="34" charset="0"/>
                <a:cs typeface="Open Sans" panose="020B0606030504020204" pitchFamily="34" charset="0"/>
              </a:rPr>
              <a:t>saját</a:t>
            </a:r>
            <a:r>
              <a:rPr lang="hu-HU" sz="1600" b="1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példány!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9724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F67EB610-A8EB-9CEC-1EE6-CD7B59351ED0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424070"/>
            <a:ext cx="10515600" cy="828649"/>
          </a:xfrm>
        </p:spPr>
        <p:txBody>
          <a:bodyPr/>
          <a:lstStyle/>
          <a:p>
            <a:r>
              <a:rPr lang="hu-HU" dirty="0"/>
              <a:t>A hallgató feladatai az összefüggő, egyéni iskolai gyakorlatnál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C013153-B500-B956-B959-19D2BD01F6E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351721"/>
            <a:ext cx="10515600" cy="4691270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Jelentkezés a gyakorlatra (</a:t>
            </a:r>
            <a:r>
              <a:rPr lang="hu-HU" sz="1600" dirty="0" err="1">
                <a:ea typeface="Open Sans" panose="020B0606030504020204" pitchFamily="34" charset="0"/>
                <a:cs typeface="Open Sans" panose="020B0606030504020204" pitchFamily="34" charset="0"/>
              </a:rPr>
              <a:t>Neptun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 kérvény) egy félévvel korábban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kísérő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tárgyak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felvétele</a:t>
            </a:r>
            <a:r>
              <a:rPr lang="hu-HU" sz="16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(A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Pedagógusképzési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Pedagógustovábbképzési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Tanács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43/2021.</a:t>
            </a:r>
            <a:r>
              <a:rPr lang="hu-HU" sz="16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VII.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2.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számú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határozata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alapján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online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részt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vehetnek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16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gyakorlatot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kísérő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kurzusokon.)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elérhetőségeinek az</a:t>
            </a:r>
            <a:r>
              <a:rPr lang="hu-HU" sz="1600" spc="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ellenőrzése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program,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élet,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tanulók,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stb.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Saját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kompetenciák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elemzése,</a:t>
            </a:r>
            <a:r>
              <a:rPr lang="hu-HU" sz="16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fejlődés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megtervezése</a:t>
            </a:r>
            <a:r>
              <a:rPr lang="hu-HU" sz="16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követése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tanórán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kívüli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hospitálások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megbeszélések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Tanórák</a:t>
            </a:r>
            <a:r>
              <a:rPr lang="hu-HU" sz="16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foglalkozások</a:t>
            </a:r>
            <a:r>
              <a:rPr lang="hu-HU" sz="16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tervezése,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megtartása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reflektív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elemzése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szakszerű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dokumentálása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van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bemutatóórája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félévben,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bejelentőlap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bemutatóóra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után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 err="1">
                <a:ea typeface="Open Sans" panose="020B0606030504020204" pitchFamily="34" charset="0"/>
                <a:cs typeface="Open Sans" panose="020B0606030504020204" pitchFamily="34" charset="0"/>
              </a:rPr>
              <a:t>jegyzőköny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feltöltése</a:t>
            </a:r>
            <a:r>
              <a:rPr lang="hu-HU" sz="1600" spc="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MOOC felületre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(a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mentor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által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Ügyfélkapun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hitelesítve</a:t>
            </a:r>
            <a:r>
              <a:rPr lang="hu-HU" sz="1600" spc="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 err="1">
                <a:ea typeface="Open Sans" panose="020B0606030504020204" pitchFamily="34" charset="0"/>
                <a:cs typeface="Open Sans" panose="020B0606030504020204" pitchFamily="34" charset="0"/>
              </a:rPr>
              <a:t>pdf-</a:t>
            </a:r>
            <a:r>
              <a:rPr lang="hu-HU" sz="1600" spc="-20" dirty="0" err="1">
                <a:ea typeface="Open Sans" panose="020B0606030504020204" pitchFamily="34" charset="0"/>
                <a:cs typeface="Open Sans" panose="020B0606030504020204" pitchFamily="34" charset="0"/>
              </a:rPr>
              <a:t>ben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értékelés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igazolólap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feltöltése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MOOC felületre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 err="1">
                <a:ea typeface="Open Sans" panose="020B0606030504020204" pitchFamily="34" charset="0"/>
                <a:cs typeface="Open Sans" panose="020B0606030504020204" pitchFamily="34" charset="0"/>
              </a:rPr>
              <a:t>félévente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(a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mentor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által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Ügyfélkapun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hitelesítve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hu-HU" sz="1600" spc="-10" dirty="0" err="1">
                <a:ea typeface="Open Sans" panose="020B0606030504020204" pitchFamily="34" charset="0"/>
                <a:cs typeface="Open Sans" panose="020B0606030504020204" pitchFamily="34" charset="0"/>
              </a:rPr>
              <a:t>pdf-</a:t>
            </a:r>
            <a:r>
              <a:rPr lang="hu-HU" sz="1600" spc="-20" dirty="0" err="1">
                <a:ea typeface="Open Sans" panose="020B0606030504020204" pitchFamily="34" charset="0"/>
                <a:cs typeface="Open Sans" panose="020B0606030504020204" pitchFamily="34" charset="0"/>
              </a:rPr>
              <a:t>ben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7591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349D7B9C-C630-5B63-576B-119EFDBF8487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84313"/>
            <a:ext cx="10515600" cy="868406"/>
          </a:xfrm>
        </p:spPr>
        <p:txBody>
          <a:bodyPr/>
          <a:lstStyle/>
          <a:p>
            <a:r>
              <a:rPr lang="hu-HU" dirty="0"/>
              <a:t>A mentortanár feladatai az összefüggő, egyéni iskolai gyakorlaton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5F44834-D874-192E-81EE-1CC183102DCA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252719"/>
            <a:ext cx="10515600" cy="4737264"/>
          </a:xfrm>
        </p:spPr>
        <p:txBody>
          <a:bodyPr/>
          <a:lstStyle/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formai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tartalmi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kereteinek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egyeztetése</a:t>
            </a: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Támogatás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munkaközösség,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tanulók,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hallgatónak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önmaga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megismerésében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életbe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való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bekapcsolódás,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egyéb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dokumentumok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elkészítésének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segítése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hospitálása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(fokozatosan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csökkenő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számban,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óráinak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kb.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30–50%-</a:t>
            </a:r>
            <a:r>
              <a:rPr lang="hu-HU" sz="1600" spc="-10" dirty="0" err="1">
                <a:ea typeface="Open Sans" panose="020B0606030504020204" pitchFamily="34" charset="0"/>
                <a:cs typeface="Open Sans" panose="020B0606030504020204" pitchFamily="34" charset="0"/>
              </a:rPr>
              <a:t>ában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Fokozatosan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önálló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munkavégzés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Konstruktív</a:t>
            </a:r>
            <a:r>
              <a:rPr lang="hu-HU" sz="16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elemzés,</a:t>
            </a:r>
            <a:r>
              <a:rPr lang="hu-HU" sz="16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reflektív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megbeszélések,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értékelések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folytatása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Több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esetén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ösztönzése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munkájának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szöveges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értékelése,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gyakorlati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jegy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adása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félévenként,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egyeztetve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konzulens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>
              <a:lnSpc>
                <a:spcPct val="100000"/>
              </a:lnSpc>
              <a:spcBef>
                <a:spcPts val="600"/>
              </a:spcBef>
            </a:pP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tanárral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komplex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fejlődésének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oktatókkal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3885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CF20A65-5F0B-B1A3-A1F8-43AC538EC0AF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Aktuális kérdések mindkét gyakorlattípus esetében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2D536A4-1F02-114C-E5D9-D0D57A5ECE7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815548"/>
            <a:ext cx="10515600" cy="3975652"/>
          </a:xfrm>
        </p:spPr>
        <p:txBody>
          <a:bodyPr/>
          <a:lstStyle/>
          <a:p>
            <a:pPr marL="469265" marR="62420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2022.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ősztől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nincs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bemutatóóra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tanítási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gyakorlaton,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egyetemi oktatók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iskolával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hallgatóval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előzetesen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egyeztetve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bármelyik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órát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látogathatják.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Megkapják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ütemterveket.</a:t>
            </a:r>
          </a:p>
          <a:p>
            <a:pPr marL="12700" marR="624205">
              <a:lnSpc>
                <a:spcPct val="100000"/>
              </a:lnSpc>
              <a:tabLst>
                <a:tab pos="469265" algn="l"/>
                <a:tab pos="4699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gyakorlaton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van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bemutatóóra.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69265" algn="l"/>
                <a:tab pos="4699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marR="10350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Minden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résztvevő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(hallgató,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vezetőtanár,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oktató)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részéről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odafigyelés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és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tolerancia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szükséges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képzés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párhuzamossága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miatt.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829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51AE7EC-40FB-F188-CD26-F0D66544ED0F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szaktárgyi tanítási gyakorlat helyszíne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E8AB08F-2BE9-F386-8F87-2E5262EC51B6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202520"/>
          </a:xfrm>
        </p:spPr>
        <p:txBody>
          <a:bodyPr/>
          <a:lstStyle/>
          <a:p>
            <a:r>
              <a:rPr lang="hu-HU" dirty="0"/>
              <a:t>Elsődleges helyszínek: ELTE gyakorlóiskolák </a:t>
            </a:r>
          </a:p>
          <a:p>
            <a:r>
              <a:rPr lang="hu-HU" dirty="0"/>
              <a:t>	- ELTE Apáczai Csere János Gyakorló Gimnázium és Kollégium</a:t>
            </a:r>
          </a:p>
          <a:p>
            <a:r>
              <a:rPr lang="hu-HU" dirty="0"/>
              <a:t>	- ELTE </a:t>
            </a:r>
            <a:r>
              <a:rPr lang="hu-HU" dirty="0" err="1"/>
              <a:t>Gyertyánffy</a:t>
            </a:r>
            <a:r>
              <a:rPr lang="hu-HU" dirty="0"/>
              <a:t> István Gyakorló Általános Iskola</a:t>
            </a:r>
          </a:p>
          <a:p>
            <a:r>
              <a:rPr lang="hu-HU" dirty="0"/>
              <a:t>	- ELTE Radnóti Miklós Gyakorló Általános Iskola és Gyakorló Gimnázium</a:t>
            </a:r>
          </a:p>
          <a:p>
            <a:r>
              <a:rPr lang="hu-HU" dirty="0"/>
              <a:t>	- ELTE Trefort Ágoston Gyakorló Gimnázium</a:t>
            </a:r>
          </a:p>
          <a:p>
            <a:endParaRPr lang="hu-HU" dirty="0"/>
          </a:p>
          <a:p>
            <a:r>
              <a:rPr lang="hu-HU" dirty="0"/>
              <a:t>Kivételes esetekben külső gyakorlati helyszínen: ha a gyakorlóiskolákban nincs elegendő kapacitás, nincs az adott szakon vezetőtanár, illetve ha egy félévben teljesítendő a szaktárgyi tanítási és az összefüggő, egyéni iskolai gyakorlat.</a:t>
            </a:r>
          </a:p>
        </p:txBody>
      </p:sp>
    </p:spTree>
    <p:extLst>
      <p:ext uri="{BB962C8B-B14F-4D97-AF65-F5344CB8AC3E}">
        <p14:creationId xmlns:p14="http://schemas.microsoft.com/office/powerpoint/2010/main" val="1591980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AEB94CAE-C1C0-4E0A-81A4-26602342F7A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gyakorlatok egyéb dokumentumai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5536223-9725-92D6-3930-9E70CDE34D6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104250"/>
          </a:xfrm>
        </p:spPr>
        <p:txBody>
          <a:bodyPr/>
          <a:lstStyle/>
          <a:p>
            <a:pPr marL="12700">
              <a:lnSpc>
                <a:spcPts val="2830"/>
              </a:lnSpc>
              <a:spcBef>
                <a:spcPts val="100"/>
              </a:spcBef>
            </a:pP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PORTFÓLIÓ</a:t>
            </a:r>
            <a:r>
              <a:rPr lang="hu-HU" sz="2000" b="1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RÉSZEI</a:t>
            </a:r>
            <a:r>
              <a:rPr lang="hu-HU" sz="2000" b="1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LEHETNEK,</a:t>
            </a:r>
            <a:r>
              <a:rPr lang="hu-HU" sz="2000" b="1" spc="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b="1" spc="10" dirty="0">
                <a:ea typeface="Open Sans" panose="020B0606030504020204" pitchFamily="34" charset="0"/>
                <a:cs typeface="Open Sans" panose="020B0606030504020204" pitchFamily="34" charset="0"/>
              </a:rPr>
              <a:t>DE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b="1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KELL FELTÖLTENI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8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Feljegyzések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hospitálásokon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Óravázlatok,</a:t>
            </a:r>
            <a:r>
              <a:rPr lang="hu-HU" sz="2000" spc="-1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óratervek,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foglalkozástervek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Tematikus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tervek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Reflexiók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Tanulói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dokumentumok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Egyéb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dokumentumok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04016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705CE5C9-E64B-A683-6DFF-F2690A48B4EA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megismételt gyakorlat tudnivalói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775A5A4-50D7-8035-E236-05C8DBE2797B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04731"/>
            <a:ext cx="10515600" cy="4479234"/>
          </a:xfrm>
        </p:spPr>
        <p:txBody>
          <a:bodyPr/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hallgató,</a:t>
            </a:r>
            <a:r>
              <a:rPr lang="hu-HU" sz="2000" spc="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aki</a:t>
            </a:r>
            <a:r>
              <a:rPr lang="hu-HU" sz="2000" spc="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gyakorlati</a:t>
            </a:r>
            <a:r>
              <a:rPr lang="hu-HU" sz="2000" spc="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helyszínről</a:t>
            </a:r>
            <a:r>
              <a:rPr lang="hu-HU" sz="2000" spc="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szóló</a:t>
            </a:r>
            <a:r>
              <a:rPr lang="hu-HU" sz="2000" spc="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előzetes</a:t>
            </a:r>
            <a:r>
              <a:rPr lang="hu-HU" sz="2000" spc="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értesítést</a:t>
            </a:r>
            <a:r>
              <a:rPr lang="hu-HU" sz="2000" spc="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követően</a:t>
            </a:r>
            <a:r>
              <a:rPr lang="hu-HU" sz="2000" spc="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gyakorlati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eljárásrendben</a:t>
            </a:r>
            <a:r>
              <a:rPr lang="hu-HU" sz="2000" spc="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megadott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határidőig</a:t>
            </a:r>
            <a:r>
              <a:rPr lang="hu-HU" sz="2000" spc="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jelzi</a:t>
            </a:r>
            <a:r>
              <a:rPr lang="hu-HU" sz="2000" spc="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írásban</a:t>
            </a:r>
            <a:r>
              <a:rPr lang="hu-HU" sz="2000" spc="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Tanárképző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Központnak,</a:t>
            </a:r>
            <a:r>
              <a:rPr lang="hu-HU" sz="2000" spc="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hogy</a:t>
            </a:r>
            <a:r>
              <a:rPr lang="hu-HU" sz="2000" spc="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5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tanítási</a:t>
            </a:r>
            <a:r>
              <a:rPr lang="hu-HU" sz="2000" spc="5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2000" spc="5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5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2000" spc="5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5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2000" spc="5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gyakorlatát</a:t>
            </a:r>
            <a:r>
              <a:rPr lang="hu-HU" sz="2000" spc="5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5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kezdi</a:t>
            </a:r>
            <a:r>
              <a:rPr lang="hu-HU" sz="2000" spc="5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meg,</a:t>
            </a:r>
            <a:r>
              <a:rPr lang="hu-HU" sz="2000" spc="5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megismételt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0" dirty="0">
                <a:ea typeface="Open Sans" panose="020B0606030504020204" pitchFamily="34" charset="0"/>
                <a:cs typeface="Open Sans" panose="020B0606030504020204" pitchFamily="34" charset="0"/>
              </a:rPr>
              <a:t>gyakorlatszervezés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díját,</a:t>
            </a:r>
            <a:r>
              <a:rPr lang="hu-HU" sz="2000" b="1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12</a:t>
            </a:r>
            <a:r>
              <a:rPr lang="hu-HU" sz="2000" b="1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000</a:t>
            </a:r>
            <a:r>
              <a:rPr lang="hu-HU" sz="2000" b="1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Ft-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ot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köteles</a:t>
            </a:r>
            <a:r>
              <a:rPr lang="hu-HU" sz="2000" b="1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befizetni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2418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5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megismételt</a:t>
            </a:r>
            <a:r>
              <a:rPr lang="hu-HU" sz="2000" spc="50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gyakorlatszervezés</a:t>
            </a:r>
            <a:r>
              <a:rPr lang="hu-HU" sz="2000" spc="5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díját</a:t>
            </a:r>
            <a:r>
              <a:rPr lang="hu-HU" sz="2000" spc="5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akkor</a:t>
            </a:r>
            <a:r>
              <a:rPr lang="hu-HU" sz="2000" spc="4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hu-HU" sz="2000" spc="5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be</a:t>
            </a:r>
            <a:r>
              <a:rPr lang="hu-HU" sz="2000" spc="50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kell</a:t>
            </a:r>
            <a:r>
              <a:rPr lang="hu-HU" sz="2000" spc="50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fizetnie,</a:t>
            </a:r>
            <a:r>
              <a:rPr lang="hu-HU" sz="2000" spc="50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</a:t>
            </a:r>
            <a:r>
              <a:rPr lang="hu-HU" sz="2000" spc="5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5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5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neki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felróható</a:t>
            </a:r>
            <a:r>
              <a:rPr lang="hu-HU" sz="2000" spc="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okból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gyakorlati</a:t>
            </a:r>
            <a:r>
              <a:rPr lang="hu-HU" sz="2000" spc="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helyszínről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szóló</a:t>
            </a:r>
            <a:r>
              <a:rPr lang="hu-HU" sz="2000" spc="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előzetes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értesítését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követően</a:t>
            </a:r>
            <a:r>
              <a:rPr lang="hu-HU" sz="2000" spc="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szakítja</a:t>
            </a:r>
            <a:r>
              <a:rPr lang="hu-HU" sz="2000" spc="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meg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2000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2000" spc="1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gyakorlatát,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1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1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teljesíti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azt</a:t>
            </a:r>
            <a:r>
              <a:rPr lang="hu-HU" sz="2000" spc="1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1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adott félévben.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2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igazolt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egészségügyi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ok</a:t>
            </a:r>
            <a:r>
              <a:rPr lang="hu-HU" sz="2000" spc="2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miatt</a:t>
            </a:r>
            <a:r>
              <a:rPr lang="hu-HU" sz="2000" spc="2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tudja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megkezdeni</a:t>
            </a:r>
            <a:r>
              <a:rPr lang="hu-HU" sz="2000" spc="22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gyakorlatát</a:t>
            </a:r>
            <a:r>
              <a:rPr lang="hu-HU" sz="2000" spc="22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vagy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befejezni</a:t>
            </a:r>
            <a:r>
              <a:rPr lang="hu-HU" sz="2000" spc="3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4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elkezdett</a:t>
            </a:r>
            <a:r>
              <a:rPr lang="hu-HU" sz="2000" spc="3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gyakorlatot,</a:t>
            </a:r>
            <a:r>
              <a:rPr lang="hu-HU" sz="2000" spc="3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akkor</a:t>
            </a:r>
            <a:r>
              <a:rPr lang="hu-HU" sz="2000" spc="3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4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díjfizetési</a:t>
            </a:r>
            <a:r>
              <a:rPr lang="hu-HU" sz="2000" spc="3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kötelezettség</a:t>
            </a:r>
            <a:r>
              <a:rPr lang="hu-HU" sz="2000" spc="3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alól</a:t>
            </a:r>
            <a:r>
              <a:rPr lang="hu-HU" sz="2000" spc="3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mentesül,</a:t>
            </a:r>
            <a:r>
              <a:rPr lang="hu-HU" sz="2000" spc="3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és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kérelmezheti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félbehagyott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kurzusának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törlését.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térítési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díj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kerül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kiírásra,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befizetés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határideje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minden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esetben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30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nap.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60591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1BAB1F0-39D8-3A72-9ED1-8C3C2A3364A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Szakzárás, portfólió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38E04DF-7149-E403-525A-196E5F087C8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1837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lang="hu-HU" sz="2800" dirty="0">
              <a:latin typeface="Arial"/>
              <a:cs typeface="Arial"/>
            </a:endParaRPr>
          </a:p>
          <a:p>
            <a:pPr marL="354965" indent="-342265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Tájékoztató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honlapon: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https://tkk.elte.hu/szakzaras_rtak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Kapcsolat: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szakzaras@tkk.elte.hu</a:t>
            </a:r>
            <a:endParaRPr lang="hu-HU" sz="20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Online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tájékoztató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a tudnivalókról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záróvizsga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félévében.</a:t>
            </a: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9106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8598EB7C-7F6B-8F26-0441-4D6B8C579B1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Szerződéskötés a külső tanárokkal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3078AF6-C7CD-5A92-959A-EAFD73A0BF3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44487"/>
            <a:ext cx="10515600" cy="4200939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szerződéskötést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TKK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intézi,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ezzel</a:t>
            </a:r>
            <a:r>
              <a:rPr lang="hu-HU" sz="18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nincs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feladatuk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hallgatóknak.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tankerülettel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keretszerződés.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intézménnyel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partneriskolai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szerződés.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pedagógussal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megbízási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szerződés.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adatok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egyeztetése.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szerződés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kiküldése,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hitelesítése</a:t>
            </a:r>
            <a:r>
              <a:rPr lang="hu-HU" sz="18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Ügyfélkapun</a:t>
            </a:r>
            <a:r>
              <a:rPr lang="hu-HU" sz="18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keresztül.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szerződés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aláíratása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ELTE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munkatársaival.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teljesítés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igazolása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TKK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részéről: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értékelések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beérkezése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feldolgozása,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jegyek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rögzítése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után.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díjak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átutalása: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teljesítésigazolást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követően.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Minden</a:t>
            </a:r>
            <a:r>
              <a:rPr lang="hu-HU" sz="1600" spc="-4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változásról</a:t>
            </a:r>
            <a:r>
              <a:rPr lang="hu-HU" sz="1600" spc="-1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azonnal</a:t>
            </a:r>
            <a:r>
              <a:rPr lang="hu-HU" sz="1600" spc="-4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kérjük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értesíteni</a:t>
            </a:r>
            <a:r>
              <a:rPr lang="hu-HU" sz="1600" spc="-2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TKK-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hu-HU" sz="1600" spc="-4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e-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mailben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rtak.gyak@tkk.elte.hu</a:t>
            </a:r>
            <a:r>
              <a:rPr lang="hu-HU" sz="1600" spc="-15" dirty="0">
                <a:solidFill>
                  <a:srgbClr val="0462C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címen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1600" b="1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változásbejelentő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kitöltésével.</a:t>
            </a:r>
            <a:r>
              <a:rPr lang="hu-HU" sz="1600" spc="-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Csak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1600" spc="-4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vezetése</a:t>
            </a:r>
            <a:r>
              <a:rPr lang="hu-HU" sz="1600" spc="-1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1600" spc="-3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kapcsolattartó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töltheti</a:t>
            </a:r>
            <a:r>
              <a:rPr lang="hu-HU" sz="1600" spc="-1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ki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változásbejelentőt! Letölthető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7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honlapról: https://tkk.elte.hu/osszefuggo_egyeni_iskolai_gyakorlat_rtak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3858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73BC9D5-C21A-CC95-CB12-734D93B97E98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partneriskolák lehetőségei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0050D68-096F-DB49-516F-8AEB18B01677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316285"/>
          </a:xfrm>
        </p:spPr>
        <p:txBody>
          <a:bodyPr/>
          <a:lstStyle/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Bekapcsolódás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partneriskolai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hálózatba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lehetősége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projektekben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Partneriskolai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részvétele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programokon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kapcsolatok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oktatókkal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Online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műhelyek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Mentorképzések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Új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kutatási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eredmények,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új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módszertanok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Partneriskolai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tábla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intézmény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épületére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Díjak,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oklevelek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partneriskolák,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mentorok,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vezetőtanárok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számára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tantestület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bővítése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fiatal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tanárokkal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99648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724250E8-20B2-6FA2-EF90-8E536BC9C75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Hallgatói segítségkérés a gyakorlatokkal kapcsolatban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A357F48-7EA8-C798-957A-136DB18DA26B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921565"/>
            <a:ext cx="10515600" cy="3684105"/>
          </a:xfrm>
        </p:spPr>
        <p:txBody>
          <a:bodyPr/>
          <a:lstStyle/>
          <a:p>
            <a:pPr marL="583565" indent="-5708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mentornál,</a:t>
            </a:r>
            <a:r>
              <a:rPr lang="hu-HU" sz="2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-10" dirty="0">
                <a:ea typeface="Open Sans" panose="020B0606030504020204" pitchFamily="34" charset="0"/>
                <a:cs typeface="Open Sans" panose="020B0606030504020204" pitchFamily="34" charset="0"/>
              </a:rPr>
              <a:t>vezetőtanárnál</a:t>
            </a:r>
            <a:endParaRPr lang="hu-HU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400" spc="-25" dirty="0">
                <a:ea typeface="Open Sans" panose="020B0606030504020204" pitchFamily="34" charset="0"/>
                <a:cs typeface="Open Sans" panose="020B0606030504020204" pitchFamily="34" charset="0"/>
              </a:rPr>
              <a:t> érintett </a:t>
            </a:r>
            <a:r>
              <a:rPr lang="hu-HU" sz="24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 szakmai vezetőjénél</a:t>
            </a:r>
            <a:endParaRPr lang="hu-HU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4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-10" dirty="0">
                <a:ea typeface="Open Sans" panose="020B0606030504020204" pitchFamily="34" charset="0"/>
                <a:cs typeface="Open Sans" panose="020B0606030504020204" pitchFamily="34" charset="0"/>
              </a:rPr>
              <a:t>szakmódszertanos</a:t>
            </a:r>
            <a:r>
              <a:rPr lang="hu-HU" sz="24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-10" dirty="0">
                <a:ea typeface="Open Sans" panose="020B0606030504020204" pitchFamily="34" charset="0"/>
                <a:cs typeface="Open Sans" panose="020B0606030504020204" pitchFamily="34" charset="0"/>
              </a:rPr>
              <a:t>oktatónál</a:t>
            </a:r>
            <a:endParaRPr lang="hu-HU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4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-40" dirty="0">
                <a:ea typeface="Open Sans" panose="020B0606030504020204" pitchFamily="34" charset="0"/>
                <a:cs typeface="Open Sans" panose="020B0606030504020204" pitchFamily="34" charset="0"/>
              </a:rPr>
              <a:t>Tanárképző</a:t>
            </a:r>
            <a:r>
              <a:rPr lang="hu-HU" sz="24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Központban:</a:t>
            </a:r>
            <a:r>
              <a:rPr lang="hu-HU" sz="24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rtak.gyak@tkk.elte.hu</a:t>
            </a:r>
            <a:endParaRPr lang="hu-HU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96798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2BDA005D-280A-D3EE-144E-A7F02AA8D73D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AZ ELTE TANÁRKÉPZŐ KÖZPONTJA (TKK)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909441B-B5C6-8841-FD19-85F3F35A4CA3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90998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400" dirty="0">
                <a:latin typeface="Calibri"/>
                <a:cs typeface="Calibri"/>
              </a:rPr>
              <a:t>Honlap:</a:t>
            </a:r>
            <a:r>
              <a:rPr lang="hu-HU" sz="2400" spc="-20" dirty="0">
                <a:latin typeface="Calibri"/>
                <a:cs typeface="Calibri"/>
              </a:rPr>
              <a:t> </a:t>
            </a:r>
            <a:r>
              <a:rPr lang="hu-HU"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http://tkk.elte.hu/</a:t>
            </a:r>
            <a:endParaRPr lang="hu-HU" sz="24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400" dirty="0">
                <a:latin typeface="Calibri"/>
                <a:cs typeface="Calibri"/>
              </a:rPr>
              <a:t>Cím:</a:t>
            </a:r>
            <a:r>
              <a:rPr lang="hu-HU" sz="2400" spc="-25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1118</a:t>
            </a:r>
            <a:r>
              <a:rPr lang="hu-HU" sz="2400" spc="-20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Budapest,</a:t>
            </a:r>
            <a:r>
              <a:rPr lang="hu-HU" sz="2400" spc="-15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Ménesi</a:t>
            </a:r>
            <a:r>
              <a:rPr lang="hu-HU" sz="2400" spc="-45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út</a:t>
            </a:r>
            <a:r>
              <a:rPr lang="hu-HU" sz="2400" spc="-30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11–13., fszt.</a:t>
            </a:r>
            <a:r>
              <a:rPr lang="hu-HU" sz="2400" spc="-35" dirty="0">
                <a:latin typeface="Calibri"/>
                <a:cs typeface="Calibri"/>
              </a:rPr>
              <a:t> </a:t>
            </a:r>
            <a:r>
              <a:rPr lang="hu-HU" sz="2400" spc="-10" dirty="0">
                <a:latin typeface="Calibri"/>
                <a:cs typeface="Calibri"/>
              </a:rPr>
              <a:t>22–24.</a:t>
            </a: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400" spc="-10" dirty="0">
                <a:latin typeface="Calibri"/>
                <a:cs typeface="Calibri"/>
              </a:rPr>
              <a:t>Munkatársak</a:t>
            </a:r>
            <a:r>
              <a:rPr lang="hu-HU" sz="2400" spc="-60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és</a:t>
            </a:r>
            <a:r>
              <a:rPr lang="hu-HU" sz="2400" spc="-85" dirty="0">
                <a:latin typeface="Calibri"/>
                <a:cs typeface="Calibri"/>
              </a:rPr>
              <a:t> </a:t>
            </a:r>
            <a:r>
              <a:rPr lang="hu-HU" sz="2400" spc="-10" dirty="0">
                <a:latin typeface="Calibri"/>
                <a:cs typeface="Calibri"/>
              </a:rPr>
              <a:t>elérhetőségek: </a:t>
            </a:r>
            <a:r>
              <a:rPr lang="hu-HU" sz="2400" spc="-10" dirty="0">
                <a:latin typeface="Calibri"/>
                <a:cs typeface="Calibri"/>
                <a:hlinkClick r:id="rId3"/>
              </a:rPr>
              <a:t>https://tkk.elte.hu/munkatarsak</a:t>
            </a:r>
            <a:endParaRPr lang="hu-HU" sz="2400" spc="-1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400" dirty="0">
                <a:latin typeface="Calibri"/>
                <a:cs typeface="Calibri"/>
              </a:rPr>
              <a:t>E-mail:</a:t>
            </a:r>
            <a:r>
              <a:rPr lang="hu-HU" sz="2400" spc="-15" dirty="0">
                <a:latin typeface="Calibri"/>
                <a:cs typeface="Calibri"/>
              </a:rPr>
              <a:t> </a:t>
            </a:r>
            <a:r>
              <a:rPr lang="hu-HU"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rtak.gyak@tkk.elte.hu</a:t>
            </a:r>
            <a:r>
              <a:rPr lang="hu-HU"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endParaRPr lang="hu-HU" sz="2400" dirty="0">
              <a:latin typeface="Calibri"/>
              <a:cs typeface="Calibri"/>
            </a:endParaRPr>
          </a:p>
          <a:p>
            <a:endParaRPr lang="hu-HU" dirty="0"/>
          </a:p>
          <a:p>
            <a:r>
              <a:rPr lang="hu-HU" dirty="0"/>
              <a:t>A Tanárképző Központ alapvetően elektronikusan, e-mailben kommunikál a hallgatókkal, személyes ügyfélfogadásra előzetes bejelentkezés alapján van csak mód.</a:t>
            </a:r>
          </a:p>
        </p:txBody>
      </p:sp>
    </p:spTree>
    <p:extLst>
      <p:ext uri="{BB962C8B-B14F-4D97-AF65-F5344CB8AC3E}">
        <p14:creationId xmlns:p14="http://schemas.microsoft.com/office/powerpoint/2010/main" val="2127474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C35F0F95-3F0C-F8CC-AADA-9F9C9F132B8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23900" y="2729948"/>
            <a:ext cx="10744200" cy="1815548"/>
          </a:xfrm>
        </p:spPr>
        <p:txBody>
          <a:bodyPr/>
          <a:lstStyle/>
          <a:p>
            <a:pPr algn="ctr"/>
            <a:r>
              <a:rPr lang="hu-HU" dirty="0"/>
              <a:t>Köszönjük a figyelmet!</a:t>
            </a:r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73E9ECB0-0B9D-AEEC-E1B7-8B4D42A12643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rtak.gyak@tkk.elte.hu</a:t>
            </a:r>
          </a:p>
        </p:txBody>
      </p:sp>
    </p:spTree>
    <p:extLst>
      <p:ext uri="{BB962C8B-B14F-4D97-AF65-F5344CB8AC3E}">
        <p14:creationId xmlns:p14="http://schemas.microsoft.com/office/powerpoint/2010/main" val="2812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BA78024-3AD5-8C03-D394-F0B96DB07FB2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51692"/>
            <a:ext cx="10515600" cy="1255745"/>
          </a:xfrm>
        </p:spPr>
        <p:txBody>
          <a:bodyPr/>
          <a:lstStyle/>
          <a:p>
            <a:r>
              <a:rPr lang="hu-HU" dirty="0"/>
              <a:t>A szaktárgyi tanítási gyakorlat tartalma – </a:t>
            </a:r>
            <a:r>
              <a:rPr lang="hu-HU" i="1" dirty="0"/>
              <a:t>pedagógiai gyakorlattal rendelkező hallgatóknak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078B8D4F-F106-A00B-F860-6D7E62FBC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090" y="1607437"/>
            <a:ext cx="10717820" cy="420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63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A5A9B75E-10BB-C99C-DDC3-D7F5AC9CC5BE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93895"/>
            <a:ext cx="10515600" cy="858824"/>
          </a:xfrm>
        </p:spPr>
        <p:txBody>
          <a:bodyPr/>
          <a:lstStyle/>
          <a:p>
            <a:r>
              <a:rPr lang="hu-HU" dirty="0"/>
              <a:t>A szaktárgyi tanítási gyakorlat tartalma – </a:t>
            </a:r>
            <a:r>
              <a:rPr lang="hu-HU" i="1" dirty="0"/>
              <a:t>pedagógiai gyakorlattal nem rendelkező hallgatóknak</a:t>
            </a:r>
          </a:p>
          <a:p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4623E44A-36EA-6F50-264F-7D0C7A16F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65" y="2124222"/>
            <a:ext cx="11029670" cy="312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0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7831975-C20D-F41A-B692-E65FD9C5634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84313"/>
            <a:ext cx="10515600" cy="1086678"/>
          </a:xfrm>
        </p:spPr>
        <p:txBody>
          <a:bodyPr/>
          <a:lstStyle/>
          <a:p>
            <a:r>
              <a:rPr lang="hu-HU" dirty="0"/>
              <a:t>A hallgatói kontaktórák javasolt felosztása a szaktárgyi tanítási gyakorlatnál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DD75381-550E-FB37-09B3-3016DCCE19CA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908313"/>
            <a:ext cx="10515600" cy="3816626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pc="-10" dirty="0">
                <a:ea typeface="Open Sans" panose="020B0606030504020204" pitchFamily="34" charset="0"/>
                <a:cs typeface="Open Sans" panose="020B0606030504020204" pitchFamily="34" charset="0"/>
              </a:rPr>
              <a:t>Ismerkedés a gyakorlóhellyel, a szaktárgyi munka jellemzőivel, a szakmai munkaközösség munkájával, a szaktárgyi munkával kapcsolatos infrastruktúrával </a:t>
            </a:r>
            <a:br>
              <a:rPr lang="hu-HU" spc="-10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pc="-10" dirty="0">
                <a:ea typeface="Open Sans" panose="020B0606030504020204" pitchFamily="34" charset="0"/>
                <a:cs typeface="Open Sans" panose="020B0606030504020204" pitchFamily="34" charset="0"/>
              </a:rPr>
              <a:t>(1 óra)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endParaRPr lang="hu-HU" sz="2000" spc="-1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Szaktárgyi hospitálás és óramegbeszélés (a kontaktórák számától függően 1-4 óra)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Tanítási órák egészének önálló megtartása egy vagy több tanulócsoportban </a:t>
            </a:r>
            <a:b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(a képzés típusának megfelelően 5-7 óra)</a:t>
            </a: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Reflektív óramegbeszélés a tanítási órák/foglalkozások után, a következő tanóra/foglalkozás előkészítése, valamint a gyakorlatot lezáró megbeszélés </a:t>
            </a:r>
            <a:b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(az önállóan tartott órákkal arányosan 3-7 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057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F90CBEDD-8EDE-5B56-7F5E-E871207FAC86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702365"/>
            <a:ext cx="10515600" cy="905072"/>
          </a:xfrm>
        </p:spPr>
        <p:txBody>
          <a:bodyPr/>
          <a:lstStyle/>
          <a:p>
            <a:r>
              <a:rPr lang="hu-HU" dirty="0"/>
              <a:t>A MOOC felületre feltöltendő dokumentumok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31CE809-EB43-E38A-DE6F-FE4180621AA0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17983"/>
            <a:ext cx="10515600" cy="4638260"/>
          </a:xfrm>
        </p:spPr>
        <p:txBody>
          <a:bodyPr/>
          <a:lstStyle/>
          <a:p>
            <a:pPr marL="12700">
              <a:lnSpc>
                <a:spcPts val="2850"/>
              </a:lnSpc>
              <a:spcBef>
                <a:spcPts val="100"/>
              </a:spcBef>
            </a:pPr>
            <a:r>
              <a:rPr lang="hu-HU" sz="18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b="1" spc="-1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</a:t>
            </a:r>
            <a:r>
              <a:rPr lang="hu-HU" sz="1800" b="1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TÖLTIK</a:t>
            </a:r>
            <a:r>
              <a:rPr lang="hu-HU" sz="1800" b="1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b="1" dirty="0">
                <a:ea typeface="Open Sans" panose="020B0606030504020204" pitchFamily="34" charset="0"/>
                <a:cs typeface="Open Sans" panose="020B0606030504020204" pitchFamily="34" charset="0"/>
              </a:rPr>
              <a:t>FEL</a:t>
            </a:r>
            <a:r>
              <a:rPr lang="hu-HU" sz="1800" b="1" spc="-105" dirty="0">
                <a:ea typeface="Open Sans" panose="020B0606030504020204" pitchFamily="34" charset="0"/>
                <a:cs typeface="Open Sans" panose="020B0606030504020204" pitchFamily="34" charset="0"/>
              </a:rPr>
              <a:t> A MOOC FELÜLETRE.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ts val="2250"/>
              </a:lnSpc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Csak</a:t>
            </a:r>
            <a:r>
              <a:rPr lang="hu-HU" sz="18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digitálisan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(az</a:t>
            </a:r>
            <a:r>
              <a:rPr lang="hu-HU" sz="18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Ügyfélkapun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hitelesítve, vagy a vezetőtanár aláírásával ellátva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0" dirty="0" err="1">
                <a:ea typeface="Open Sans" panose="020B0606030504020204" pitchFamily="34" charset="0"/>
                <a:cs typeface="Open Sans" panose="020B0606030504020204" pitchFamily="34" charset="0"/>
              </a:rPr>
              <a:t>pdf-</a:t>
            </a:r>
            <a:r>
              <a:rPr lang="hu-HU" sz="1800" dirty="0" err="1">
                <a:ea typeface="Open Sans" panose="020B0606030504020204" pitchFamily="34" charset="0"/>
                <a:cs typeface="Open Sans" panose="020B0606030504020204" pitchFamily="34" charset="0"/>
              </a:rPr>
              <a:t>ben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kérjük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feltölteni.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ts val="2130"/>
              </a:lnSpc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 szaktárgyi tanítási gyakorlat dokumentumai megtalálhatók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TKK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honlapján: </a:t>
            </a:r>
          </a:p>
          <a:p>
            <a:pPr marL="12700">
              <a:lnSpc>
                <a:spcPct val="100000"/>
              </a:lnSpc>
              <a:tabLst>
                <a:tab pos="469265" algn="l"/>
                <a:tab pos="469900" algn="l"/>
              </a:tabLst>
            </a:pPr>
            <a:r>
              <a:rPr lang="hu-HU" sz="1800" spc="-1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https://tkk.elte.hu/szaktargyi_tanitasi_gyakorlat_rtak</a:t>
            </a:r>
            <a:endParaRPr lang="hu-HU" sz="1800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endParaRPr lang="hu-HU" sz="1800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1800" b="1" spc="-10" dirty="0"/>
              <a:t>Ütemterv: </a:t>
            </a:r>
            <a:r>
              <a:rPr lang="hu-HU" sz="1800" spc="-10" dirty="0"/>
              <a:t>az első hospitálástól számított 5 munkanapon belül (a hallgató hitelesítésével)</a:t>
            </a:r>
          </a:p>
          <a:p>
            <a:pPr marL="469265" marR="89471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1800" b="1" spc="-10" dirty="0"/>
              <a:t>Igazolólap: </a:t>
            </a:r>
            <a:r>
              <a:rPr lang="hu-HU" sz="1800" spc="-10" dirty="0"/>
              <a:t>2024. december 4-ig (a vezetőtanár hitelesítésével). A feltöltést követő feladatok igazolása előzetesen történik az igazolólapon, külön oszlopban csillaggal megjelölve őket.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1800" b="1" spc="-10" dirty="0"/>
              <a:t>Értékelőlap: </a:t>
            </a:r>
            <a:r>
              <a:rPr lang="hu-HU" sz="1800" spc="-10" dirty="0"/>
              <a:t>2024. december 4-ig (a vezetőtanár hitelesítésével).</a:t>
            </a:r>
          </a:p>
          <a:p>
            <a:pPr marL="12700" algn="ctr">
              <a:lnSpc>
                <a:spcPct val="100000"/>
              </a:lnSpc>
              <a:tabLst>
                <a:tab pos="469265" algn="l"/>
                <a:tab pos="469900" algn="l"/>
              </a:tabLst>
            </a:pPr>
            <a:r>
              <a:rPr lang="hu-HU" sz="1800" b="1" spc="-10" dirty="0"/>
              <a:t>Maradjon saját példány!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6355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EFA0242-D723-6470-ED12-8DBCB2C85456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787791"/>
            <a:ext cx="10515600" cy="464928"/>
          </a:xfrm>
        </p:spPr>
        <p:txBody>
          <a:bodyPr/>
          <a:lstStyle/>
          <a:p>
            <a:r>
              <a:rPr lang="hu-HU" dirty="0"/>
              <a:t>Az intézmény feladatai a szaktárgyi tanítási gyakorlatnál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7E9DD31-56E1-4138-CFF8-2140EFB782F6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941342"/>
            <a:ext cx="10515600" cy="3910818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Nyitott,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támogató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környezet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biztosítása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különféle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tevékenységekben</a:t>
            </a: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kezdeményezéseinek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lehetőség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szerint</a:t>
            </a: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Ösztönzés,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pedagógusszakma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iránti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elkötelezettség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megerősítése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1668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FB612C6F-0531-221D-BA38-092C604E586F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hallgató feladatai a szaktárgyi tanítási gyakorlatnál</a:t>
            </a:r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4453A50-A528-B858-1C81-E51F77140D6D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132181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Jelentkezés a gyakorlatra (</a:t>
            </a:r>
            <a:r>
              <a:rPr lang="hu-HU" sz="1800" spc="-10" dirty="0" err="1">
                <a:ea typeface="Open Sans" panose="020B0606030504020204" pitchFamily="34" charset="0"/>
                <a:cs typeface="Open Sans" panose="020B0606030504020204" pitchFamily="34" charset="0"/>
              </a:rPr>
              <a:t>Neptun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 kérvény) egy félévvel korábban</a:t>
            </a: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 gyakorlati tantárgy felvétele a </a:t>
            </a:r>
            <a:r>
              <a:rPr lang="hu-HU" sz="18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 abban a félévben, amikor teljesíti a gyakorlatot</a:t>
            </a: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 szereplő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elérhetőségeinek az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ellenőrzése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Ismerkedés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iskolával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tanulócsoportokkal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saját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kompetenciák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elemzése,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fejlődés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megtervezése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követése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hospitálások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elemzések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8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órák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foglalkozások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megtervezése,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megtartása</a:t>
            </a:r>
            <a:r>
              <a:rPr lang="hu-HU" sz="18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reflektív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elemzése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18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vezetőtanárral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szakszerű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dokumentálása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ütemterv,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értékelés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igazolólap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feltöltése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5287417"/>
      </p:ext>
    </p:extLst>
  </p:cSld>
  <p:clrMapOvr>
    <a:masterClrMapping/>
  </p:clrMapOvr>
</p:sld>
</file>

<file path=ppt/theme/theme1.xml><?xml version="1.0" encoding="utf-8"?>
<a:theme xmlns:a="http://schemas.openxmlformats.org/drawingml/2006/main" name="cím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2662</Words>
  <Application>Microsoft Office PowerPoint</Application>
  <PresentationFormat>Szélesvásznú</PresentationFormat>
  <Paragraphs>288</Paragraphs>
  <Slides>37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37</vt:i4>
      </vt:variant>
    </vt:vector>
  </HeadingPairs>
  <TitlesOfParts>
    <vt:vector size="42" baseType="lpstr">
      <vt:lpstr>Arial</vt:lpstr>
      <vt:lpstr>Calibri</vt:lpstr>
      <vt:lpstr>Open Sans</vt:lpstr>
      <vt:lpstr>Symbol</vt:lpstr>
      <vt:lpstr>címdia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dr. Csapodi Csaba</cp:lastModifiedBy>
  <cp:revision>100</cp:revision>
  <dcterms:created xsi:type="dcterms:W3CDTF">2021-07-01T15:39:11Z</dcterms:created>
  <dcterms:modified xsi:type="dcterms:W3CDTF">2024-08-27T18:13:54Z</dcterms:modified>
</cp:coreProperties>
</file>