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264" r:id="rId4"/>
    <p:sldId id="294" r:id="rId5"/>
    <p:sldId id="303" r:id="rId6"/>
    <p:sldId id="298" r:id="rId7"/>
    <p:sldId id="300" r:id="rId8"/>
    <p:sldId id="305" r:id="rId9"/>
    <p:sldId id="311" r:id="rId10"/>
    <p:sldId id="312" r:id="rId11"/>
    <p:sldId id="309" r:id="rId12"/>
    <p:sldId id="307" r:id="rId13"/>
    <p:sldId id="293" r:id="rId1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22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63E9C-E5E9-4F15-AB07-B8386E7A5E74}" type="datetimeFigureOut">
              <a:rPr lang="hu-HU" smtClean="0"/>
              <a:t>2024. 09. 05.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3876-E9CC-4366-B2D2-61BE34F891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3664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63E9C-E5E9-4F15-AB07-B8386E7A5E74}" type="datetimeFigureOut">
              <a:rPr lang="hu-HU" smtClean="0"/>
              <a:t>2024. 09. 05.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3876-E9CC-4366-B2D2-61BE34F891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2015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63E9C-E5E9-4F15-AB07-B8386E7A5E74}" type="datetimeFigureOut">
              <a:rPr lang="hu-HU" smtClean="0"/>
              <a:t>2024. 09. 05.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3876-E9CC-4366-B2D2-61BE34F891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70492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63E9C-E5E9-4F15-AB07-B8386E7A5E74}" type="datetimeFigureOut">
              <a:rPr lang="hu-HU" smtClean="0"/>
              <a:t>2024. 09. 05.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3876-E9CC-4366-B2D2-61BE34F891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1553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63E9C-E5E9-4F15-AB07-B8386E7A5E74}" type="datetimeFigureOut">
              <a:rPr lang="hu-HU" smtClean="0"/>
              <a:t>2024. 09. 05.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3876-E9CC-4366-B2D2-61BE34F891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8839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63E9C-E5E9-4F15-AB07-B8386E7A5E74}" type="datetimeFigureOut">
              <a:rPr lang="hu-HU" smtClean="0"/>
              <a:t>2024. 09. 05.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3876-E9CC-4366-B2D2-61BE34F891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6612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63E9C-E5E9-4F15-AB07-B8386E7A5E74}" type="datetimeFigureOut">
              <a:rPr lang="hu-HU" smtClean="0"/>
              <a:t>2024. 09. 05.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3876-E9CC-4366-B2D2-61BE34F891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75907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63E9C-E5E9-4F15-AB07-B8386E7A5E74}" type="datetimeFigureOut">
              <a:rPr lang="hu-HU" smtClean="0"/>
              <a:t>2024. 09. 05.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3876-E9CC-4366-B2D2-61BE34F891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3109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63E9C-E5E9-4F15-AB07-B8386E7A5E74}" type="datetimeFigureOut">
              <a:rPr lang="hu-HU" smtClean="0"/>
              <a:t>2024. 09. 05.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3876-E9CC-4366-B2D2-61BE34F891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7958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63E9C-E5E9-4F15-AB07-B8386E7A5E74}" type="datetimeFigureOut">
              <a:rPr lang="hu-HU" smtClean="0"/>
              <a:t>2024. 09. 05.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3876-E9CC-4366-B2D2-61BE34F891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11048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63E9C-E5E9-4F15-AB07-B8386E7A5E74}" type="datetimeFigureOut">
              <a:rPr lang="hu-HU" smtClean="0"/>
              <a:t>2024. 09. 05.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B3876-E9CC-4366-B2D2-61BE34F891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245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63E9C-E5E9-4F15-AB07-B8386E7A5E74}" type="datetimeFigureOut">
              <a:rPr lang="hu-HU" smtClean="0"/>
              <a:t>2024. 09. 05.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B3876-E9CC-4366-B2D2-61BE34F891F4}" type="slidenum">
              <a:rPr lang="hu-HU" smtClean="0"/>
              <a:t>‹#›</a:t>
            </a:fld>
            <a:endParaRPr lang="hu-HU"/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221DE488-90C2-47ED-89C1-7385ABEDD14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960000" y="0"/>
            <a:ext cx="2232000" cy="1152000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97" b="19746"/>
          <a:stretch/>
        </p:blipFill>
        <p:spPr>
          <a:xfrm>
            <a:off x="-249029" y="0"/>
            <a:ext cx="2174458" cy="11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612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kapcsolat@tanitsunk.hu" TargetMode="External"/><Relationship Id="rId2" Type="http://schemas.openxmlformats.org/officeDocument/2006/relationships/hyperlink" Target="https://tanitsunk.hu/hu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anitsunk.hu/" TargetMode="External"/><Relationship Id="rId2" Type="http://schemas.openxmlformats.org/officeDocument/2006/relationships/hyperlink" Target="https://tkk.elte.hu/tm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nstagram.com/elte_tkk_tmo/" TargetMode="External"/><Relationship Id="rId5" Type="http://schemas.openxmlformats.org/officeDocument/2006/relationships/hyperlink" Target="https://www.facebook.com/elte.tkk.tmo/" TargetMode="External"/><Relationship Id="rId4" Type="http://schemas.openxmlformats.org/officeDocument/2006/relationships/hyperlink" Target="mailto:tmo.hallgato@tkk.elte.hu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tanitsunk.hu/hu/page/dokumentumo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tanitsunk.hu/medias/29/altalanos_tajekoztato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29" r="25786"/>
          <a:stretch/>
        </p:blipFill>
        <p:spPr>
          <a:xfrm>
            <a:off x="2695301" y="0"/>
            <a:ext cx="6801396" cy="6832513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706937"/>
          </a:xfrm>
        </p:spPr>
        <p:txBody>
          <a:bodyPr>
            <a:normAutofit/>
          </a:bodyPr>
          <a:lstStyle/>
          <a:p>
            <a:r>
              <a:rPr lang="hu-HU" b="1" i="1" dirty="0"/>
              <a:t>Tanítsunk Magyarországért! </a:t>
            </a:r>
            <a:r>
              <a:rPr lang="hu-HU" sz="4800" b="1" dirty="0"/>
              <a:t>Információk a mentorok számára a 2024. őszi félévről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959604"/>
            <a:ext cx="9144000" cy="700206"/>
          </a:xfrm>
        </p:spPr>
        <p:txBody>
          <a:bodyPr>
            <a:normAutofit/>
          </a:bodyPr>
          <a:lstStyle/>
          <a:p>
            <a:endParaRPr lang="hu-HU" sz="3600" dirty="0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221DE488-90C2-47ED-89C1-7385ABEDD1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8694" y="4790114"/>
            <a:ext cx="3374611" cy="174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992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81200" y="365125"/>
            <a:ext cx="9372600" cy="1325563"/>
          </a:xfrm>
        </p:spPr>
        <p:txBody>
          <a:bodyPr>
            <a:normAutofit/>
          </a:bodyPr>
          <a:lstStyle/>
          <a:p>
            <a:r>
              <a:rPr lang="hu-HU" b="1" dirty="0">
                <a:solidFill>
                  <a:srgbClr val="A50021"/>
                </a:solidFill>
              </a:rPr>
              <a:t>Kötelező feladatok, programok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93240"/>
            <a:ext cx="10896600" cy="4999635"/>
          </a:xfrm>
        </p:spPr>
        <p:txBody>
          <a:bodyPr>
            <a:noAutofit/>
          </a:bodyPr>
          <a:lstStyle/>
          <a:p>
            <a:pPr lvl="0"/>
            <a:r>
              <a:rPr lang="hu-HU" sz="2600" dirty="0"/>
              <a:t>Tanulásban támogatás</a:t>
            </a:r>
          </a:p>
          <a:p>
            <a:pPr lvl="0"/>
            <a:r>
              <a:rPr lang="hu-HU" sz="2600" dirty="0"/>
              <a:t>Szabadidő hasznos eltöltésében támogatás</a:t>
            </a:r>
          </a:p>
          <a:p>
            <a:pPr lvl="0"/>
            <a:r>
              <a:rPr lang="hu-HU" sz="2600" dirty="0"/>
              <a:t>Pályaorientációs gyakorlatok</a:t>
            </a:r>
          </a:p>
          <a:p>
            <a:pPr lvl="0"/>
            <a:r>
              <a:rPr lang="hu-HU" sz="2600" dirty="0"/>
              <a:t>Iskola- és kollégiumlátogatás</a:t>
            </a:r>
          </a:p>
          <a:p>
            <a:pPr lvl="0"/>
            <a:r>
              <a:rPr lang="hu-HU" sz="2600" dirty="0"/>
              <a:t>Vállalatlátogatás a Tanítsunk Magyarországért Alapítvány által megadott helyeken és időpontokban, de lehet saját szervezésben is, a TKK-</a:t>
            </a:r>
            <a:r>
              <a:rPr lang="hu-HU" sz="2600" dirty="0" err="1"/>
              <a:t>nak</a:t>
            </a:r>
            <a:r>
              <a:rPr lang="hu-HU" sz="2600" dirty="0"/>
              <a:t> is dokumentálva (tanitsunk.hu oldalon: Vállalatlátogatás)</a:t>
            </a:r>
          </a:p>
          <a:p>
            <a:pPr lvl="0"/>
            <a:r>
              <a:rPr lang="hu-HU" sz="2600" dirty="0"/>
              <a:t>Nyílt (mentorálási) nap az iskolában a TM1-es hallgatók részvételével</a:t>
            </a:r>
          </a:p>
          <a:p>
            <a:pPr lvl="0"/>
            <a:r>
              <a:rPr lang="hu-HU" sz="2600" dirty="0"/>
              <a:t>Részvétel a </a:t>
            </a:r>
            <a:r>
              <a:rPr lang="hu-HU" sz="2600" dirty="0" err="1"/>
              <a:t>rekrutációban</a:t>
            </a:r>
            <a:endParaRPr lang="hu-HU" sz="2600" dirty="0"/>
          </a:p>
          <a:p>
            <a:pPr marL="0" lvl="0" indent="0">
              <a:buNone/>
            </a:pPr>
            <a:endParaRPr lang="hu-HU" sz="2600" dirty="0"/>
          </a:p>
          <a:p>
            <a:pPr marL="0" lvl="0" indent="0">
              <a:buNone/>
            </a:pPr>
            <a:r>
              <a:rPr lang="hu-HU" sz="2600" dirty="0"/>
              <a:t>Az élménynapot, az iskolalátogatást, a pályaorientációs napot, a </a:t>
            </a:r>
            <a:r>
              <a:rPr lang="hu-HU" sz="2600" dirty="0" err="1"/>
              <a:t>rekrutációs</a:t>
            </a:r>
            <a:r>
              <a:rPr lang="hu-HU" sz="2600" dirty="0"/>
              <a:t> programokat  dokumentálni kell fotóval, rövid beszámolóval, jelenléti ívvel.</a:t>
            </a:r>
          </a:p>
        </p:txBody>
      </p:sp>
    </p:spTree>
    <p:extLst>
      <p:ext uri="{BB962C8B-B14F-4D97-AF65-F5344CB8AC3E}">
        <p14:creationId xmlns:p14="http://schemas.microsoft.com/office/powerpoint/2010/main" val="2278391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81200" y="365125"/>
            <a:ext cx="9372600" cy="1325563"/>
          </a:xfrm>
        </p:spPr>
        <p:txBody>
          <a:bodyPr>
            <a:normAutofit/>
          </a:bodyPr>
          <a:lstStyle/>
          <a:p>
            <a:r>
              <a:rPr lang="hu-HU" b="1" dirty="0">
                <a:solidFill>
                  <a:srgbClr val="A50021"/>
                </a:solidFill>
              </a:rPr>
              <a:t>A TM2/TM20 kurzus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14331"/>
            <a:ext cx="10896600" cy="521364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hu-HU" sz="3000" dirty="0"/>
              <a:t>Részben jelenléti, részben online kurzusok.</a:t>
            </a:r>
          </a:p>
          <a:p>
            <a:pPr lvl="0"/>
            <a:r>
              <a:rPr lang="hu-HU" sz="3000" dirty="0"/>
              <a:t>15 fős kurzusok.</a:t>
            </a:r>
          </a:p>
          <a:p>
            <a:pPr lvl="0"/>
            <a:r>
              <a:rPr lang="hu-HU" sz="3000" dirty="0"/>
              <a:t>Vannak településfelelős oktatók, de a mentorok bármelyik kurzusra jelentkezhetnek. Ajánljuk az egy településre beosztott régi és új mentoroknak az egymással való előzetes egyeztetést a települési </a:t>
            </a:r>
            <a:r>
              <a:rPr lang="hu-HU" sz="3000" dirty="0" err="1"/>
              <a:t>Teamsben</a:t>
            </a:r>
            <a:r>
              <a:rPr lang="hu-HU" sz="3000" dirty="0"/>
              <a:t> és a kiscsoportos közös jelentkezést egy-egy kurzusra.</a:t>
            </a:r>
          </a:p>
          <a:p>
            <a:pPr lvl="0"/>
            <a:r>
              <a:rPr lang="hu-HU" sz="3000" dirty="0"/>
              <a:t>Lesznek kötelező egyéni konzultációk is.</a:t>
            </a:r>
          </a:p>
          <a:p>
            <a:pPr lvl="0"/>
            <a:r>
              <a:rPr lang="hu-HU" sz="3000" dirty="0"/>
              <a:t>Választható tematikus foglalkozások.</a:t>
            </a:r>
          </a:p>
          <a:p>
            <a:pPr lvl="0"/>
            <a:r>
              <a:rPr lang="hu-HU" sz="3000" dirty="0"/>
              <a:t>Akkor állítjuk le az ösztöndíjkifizetést, vagy akkor kérjük az ösztöndíj visszafizetését, ha nem történik meg a rendszeres mentorálás és a heti rendszeres adminisztráció, vagy a mentor nem vesz részt aktívan a kurzuson.</a:t>
            </a:r>
          </a:p>
          <a:p>
            <a:r>
              <a:rPr lang="hu-HU" sz="3000" dirty="0"/>
              <a:t>A gyakorlati jegy feltétele: a kurzuskövetelmények teljesítése, legalább 72 óra mentorálás és ennek rendszeres adminisztrálása.</a:t>
            </a:r>
          </a:p>
        </p:txBody>
      </p:sp>
    </p:spTree>
    <p:extLst>
      <p:ext uri="{BB962C8B-B14F-4D97-AF65-F5344CB8AC3E}">
        <p14:creationId xmlns:p14="http://schemas.microsoft.com/office/powerpoint/2010/main" val="3676575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81200" y="365125"/>
            <a:ext cx="9372600" cy="1325563"/>
          </a:xfrm>
        </p:spPr>
        <p:txBody>
          <a:bodyPr>
            <a:normAutofit/>
          </a:bodyPr>
          <a:lstStyle/>
          <a:p>
            <a:r>
              <a:rPr lang="hu-HU" b="1" dirty="0">
                <a:solidFill>
                  <a:srgbClr val="A50021"/>
                </a:solidFill>
              </a:rPr>
              <a:t>A mentorálás adminisztrációja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79133"/>
            <a:ext cx="10896600" cy="4613741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hu-HU" sz="3000" dirty="0"/>
              <a:t>Az adminisztrációt kötelező hetente vezetni az NTK honlapján: </a:t>
            </a:r>
            <a:r>
              <a:rPr lang="hu-HU" sz="3000" dirty="0">
                <a:hlinkClick r:id="rId2"/>
              </a:rPr>
              <a:t>https://tanitsunk.hu/hu</a:t>
            </a:r>
            <a:endParaRPr lang="hu-HU" sz="3000" dirty="0"/>
          </a:p>
          <a:p>
            <a:pPr lvl="0"/>
            <a:r>
              <a:rPr lang="hu-HU" sz="3000" dirty="0"/>
              <a:t>A honlappal kapcsolatos hibák jelzése, kérések megfogalmazása: </a:t>
            </a:r>
            <a:r>
              <a:rPr lang="hu-HU" sz="3000" dirty="0">
                <a:hlinkClick r:id="rId3"/>
              </a:rPr>
              <a:t>kapcsolat@tanitsunk.hu</a:t>
            </a:r>
            <a:endParaRPr lang="hu-HU" sz="3000" dirty="0"/>
          </a:p>
          <a:p>
            <a:pPr lvl="0"/>
            <a:r>
              <a:rPr lang="hu-HU" sz="3000" dirty="0"/>
              <a:t>A heti mentorálási tevékenység rövid leírása, az abban részt vevő tanulók megnevezése, a program rövid értékelése.</a:t>
            </a:r>
          </a:p>
          <a:p>
            <a:pPr lvl="0"/>
            <a:r>
              <a:rPr lang="hu-HU" sz="3000" dirty="0"/>
              <a:t>A gyerekek havi 10 000</a:t>
            </a:r>
            <a:r>
              <a:rPr lang="hu-HU" sz="3200" dirty="0"/>
              <a:t>–15 000 </a:t>
            </a:r>
            <a:r>
              <a:rPr lang="hu-HU" sz="3000" dirty="0"/>
              <a:t>Ft-os keretének a rendszeres dokumentálása (üdvözlő ajándék, készségfejlesztő játék, karácsonyi ajándék, belépőjegy, közös </a:t>
            </a:r>
            <a:r>
              <a:rPr lang="hu-HU" sz="3000" dirty="0" err="1"/>
              <a:t>fagyizás</a:t>
            </a:r>
            <a:r>
              <a:rPr lang="hu-HU" sz="3000" dirty="0"/>
              <a:t>, közös pizzázás, a program gyerekekkel kapcsolatos dologi költségei). Nem szabad a költéssel a félév végéig várni!</a:t>
            </a:r>
          </a:p>
          <a:p>
            <a:pPr lvl="0"/>
            <a:r>
              <a:rPr lang="hu-HU" sz="3000" dirty="0"/>
              <a:t>Az iskolai koordinátorok, az oktatók, az NTK és a TKK követi az adminisztrálást.</a:t>
            </a:r>
          </a:p>
          <a:p>
            <a:pPr lvl="0"/>
            <a:r>
              <a:rPr lang="hu-HU" sz="3000" dirty="0"/>
              <a:t>Az iskolai koordinátoroknak és az oktatóknak el kell fogadniuk a mentori beszámolókat: hagyni kell erre időt!</a:t>
            </a:r>
          </a:p>
        </p:txBody>
      </p:sp>
    </p:spTree>
    <p:extLst>
      <p:ext uri="{BB962C8B-B14F-4D97-AF65-F5344CB8AC3E}">
        <p14:creationId xmlns:p14="http://schemas.microsoft.com/office/powerpoint/2010/main" val="4196424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81200" y="365125"/>
            <a:ext cx="9372600" cy="1325563"/>
          </a:xfrm>
        </p:spPr>
        <p:txBody>
          <a:bodyPr>
            <a:normAutofit/>
          </a:bodyPr>
          <a:lstStyle/>
          <a:p>
            <a:r>
              <a:rPr lang="hu-HU" b="1" dirty="0">
                <a:solidFill>
                  <a:srgbClr val="A50021"/>
                </a:solidFill>
              </a:rPr>
              <a:t>Mit ad a program?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45283" y="2114025"/>
            <a:ext cx="10808517" cy="45498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4000" dirty="0"/>
              <a:t>„Nagyon megszerettem a gyerekeket, és szívesen kísérném őket minél tovább. Ez a munka nagyon inspiráló számomra, és szakmai tapasztalatnak is nagyon jó.”</a:t>
            </a:r>
          </a:p>
          <a:p>
            <a:pPr marL="0" indent="0">
              <a:buNone/>
            </a:pPr>
            <a:r>
              <a:rPr lang="hu-HU" sz="4000" dirty="0"/>
              <a:t>„Hálás szívvel köszönöm, hogy részese lehetek ennek a csodának, nagyon várom már a következő mentorálási félévet! :)”</a:t>
            </a:r>
          </a:p>
        </p:txBody>
      </p:sp>
    </p:spTree>
    <p:extLst>
      <p:ext uri="{BB962C8B-B14F-4D97-AF65-F5344CB8AC3E}">
        <p14:creationId xmlns:p14="http://schemas.microsoft.com/office/powerpoint/2010/main" val="31392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81200" y="365125"/>
            <a:ext cx="9372600" cy="1325563"/>
          </a:xfrm>
        </p:spPr>
        <p:txBody>
          <a:bodyPr>
            <a:normAutofit/>
          </a:bodyPr>
          <a:lstStyle/>
          <a:p>
            <a:r>
              <a:rPr lang="hu-HU" b="1" dirty="0">
                <a:solidFill>
                  <a:srgbClr val="A50021"/>
                </a:solidFill>
              </a:rPr>
              <a:t>A tájékoztató témái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20263" y="1690688"/>
            <a:ext cx="10833538" cy="4973158"/>
          </a:xfrm>
        </p:spPr>
        <p:txBody>
          <a:bodyPr>
            <a:normAutofit/>
          </a:bodyPr>
          <a:lstStyle/>
          <a:p>
            <a:r>
              <a:rPr lang="hu-HU" sz="3600" dirty="0"/>
              <a:t>A program szervezői</a:t>
            </a:r>
          </a:p>
          <a:p>
            <a:r>
              <a:rPr lang="hu-HU" sz="3600" dirty="0"/>
              <a:t>A mentor feladatai</a:t>
            </a:r>
          </a:p>
          <a:p>
            <a:r>
              <a:rPr lang="hu-HU" sz="3600" dirty="0"/>
              <a:t>Felkészülés a mentorálásra</a:t>
            </a:r>
          </a:p>
          <a:p>
            <a:r>
              <a:rPr lang="hu-HU" sz="3600" dirty="0"/>
              <a:t>Az élménynapok és az üdvözlőnapok</a:t>
            </a:r>
          </a:p>
          <a:p>
            <a:r>
              <a:rPr lang="hu-HU" sz="3600" dirty="0"/>
              <a:t>A program lehetőségei</a:t>
            </a:r>
          </a:p>
          <a:p>
            <a:r>
              <a:rPr lang="hu-HU" sz="3600" dirty="0"/>
              <a:t>A TM2 és TM20 kurzusok</a:t>
            </a:r>
          </a:p>
          <a:p>
            <a:r>
              <a:rPr lang="hu-HU" sz="3600" dirty="0"/>
              <a:t>Az adminisztráció</a:t>
            </a:r>
          </a:p>
        </p:txBody>
      </p:sp>
    </p:spTree>
    <p:extLst>
      <p:ext uri="{BB962C8B-B14F-4D97-AF65-F5344CB8AC3E}">
        <p14:creationId xmlns:p14="http://schemas.microsoft.com/office/powerpoint/2010/main" val="1234986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81200" y="365125"/>
            <a:ext cx="9372600" cy="1325563"/>
          </a:xfrm>
        </p:spPr>
        <p:txBody>
          <a:bodyPr>
            <a:normAutofit/>
          </a:bodyPr>
          <a:lstStyle/>
          <a:p>
            <a:r>
              <a:rPr lang="hu-HU" b="1" dirty="0">
                <a:solidFill>
                  <a:srgbClr val="A50021"/>
                </a:solidFill>
              </a:rPr>
              <a:t>A program szervezői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57612"/>
            <a:ext cx="10896600" cy="5247988"/>
          </a:xfrm>
        </p:spPr>
        <p:txBody>
          <a:bodyPr>
            <a:normAutofit fontScale="92500" lnSpcReduction="10000"/>
          </a:bodyPr>
          <a:lstStyle/>
          <a:p>
            <a:r>
              <a:rPr lang="hu-HU" sz="3200" dirty="0"/>
              <a:t>A program indulása az ELTE-n: 2020. január</a:t>
            </a:r>
          </a:p>
          <a:p>
            <a:r>
              <a:rPr lang="hu-HU" sz="3200" dirty="0"/>
              <a:t>A központi programszervező intézmény: Nemzeti Tehetség Központ</a:t>
            </a:r>
          </a:p>
          <a:p>
            <a:r>
              <a:rPr lang="hu-HU" sz="3200" dirty="0"/>
              <a:t>Az ELTE-n a koordináló szervezeti egység: 			Tanárképző Központ (= TKK)</a:t>
            </a:r>
          </a:p>
          <a:p>
            <a:pPr marL="457200" lvl="1" indent="0">
              <a:buNone/>
            </a:pPr>
            <a:r>
              <a:rPr lang="hu-HU" sz="2800" dirty="0">
                <a:hlinkClick r:id="rId2"/>
              </a:rPr>
              <a:t>https://tkk.elte.hu/tmo</a:t>
            </a:r>
            <a:r>
              <a:rPr lang="hu-HU" sz="2800" dirty="0"/>
              <a:t> </a:t>
            </a:r>
          </a:p>
          <a:p>
            <a:pPr marL="457200" lvl="1" indent="0">
              <a:buNone/>
            </a:pPr>
            <a:r>
              <a:rPr lang="hu-HU" sz="2800" dirty="0">
                <a:hlinkClick r:id="rId3"/>
              </a:rPr>
              <a:t>https://tanitsunk.hu</a:t>
            </a:r>
            <a:endParaRPr lang="hu-HU" sz="2800" dirty="0"/>
          </a:p>
          <a:p>
            <a:pPr marL="457200" lvl="1" indent="0">
              <a:buNone/>
            </a:pPr>
            <a:r>
              <a:rPr lang="hu-HU" sz="2800" dirty="0">
                <a:hlinkClick r:id="rId4"/>
              </a:rPr>
              <a:t>tmo.hallgato@tkk.elte.hu</a:t>
            </a:r>
            <a:endParaRPr lang="hu-HU" sz="2800" dirty="0"/>
          </a:p>
          <a:p>
            <a:pPr rtl="0"/>
            <a:r>
              <a:rPr lang="hu-HU" sz="2800" dirty="0"/>
              <a:t>Tanárképző Központ TMO-s Facebook-oldala: 	</a:t>
            </a:r>
            <a:r>
              <a:rPr lang="hu-HU" sz="3500" dirty="0"/>
              <a:t>	</a:t>
            </a:r>
            <a:r>
              <a:rPr lang="hu-HU" sz="3500" dirty="0">
                <a:hlinkClick r:id="rId5" tooltip="https://www.facebook.com/elte.tkk.tmo/"/>
              </a:rPr>
              <a:t>https://www.facebook.com/elte.tkk.tmo/</a:t>
            </a:r>
            <a:endParaRPr lang="hu-HU" sz="3500" dirty="0"/>
          </a:p>
          <a:p>
            <a:pPr marL="914400" lvl="2" indent="0">
              <a:buNone/>
            </a:pPr>
            <a:r>
              <a:rPr lang="hu-HU" sz="3500" dirty="0">
                <a:hlinkClick r:id="rId6" tooltip="https://www.instagram.com/elte_tkk_tmo/?fbclid=iwy2xjawfgtj9lehrua2flbqixmaabhqvdk_rnmic-pmy0gb743dx8e2pzt5ngoogwd7niuwql8ghhcw2vvnprsa_aem_xodpwawatqfnemfity_pzq"/>
              </a:rPr>
              <a:t>https://www.instagram.com/elte_tkk_tmo/</a:t>
            </a:r>
            <a:endParaRPr lang="hu-HU" sz="3500" dirty="0"/>
          </a:p>
          <a:p>
            <a:pPr marL="457200" lvl="1" indent="0">
              <a:buNone/>
            </a:pPr>
            <a:endParaRPr lang="hu-HU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228600" lvl="1">
              <a:lnSpc>
                <a:spcPct val="100000"/>
              </a:lnSpc>
              <a:spcBef>
                <a:spcPts val="1000"/>
              </a:spcBef>
            </a:pPr>
            <a:r>
              <a:rPr lang="hu-HU" sz="3200" dirty="0"/>
              <a:t>Személyes konzultáció a </a:t>
            </a:r>
            <a:r>
              <a:rPr lang="hu-HU" sz="3200" dirty="0" err="1"/>
              <a:t>Teamsben</a:t>
            </a:r>
            <a:r>
              <a:rPr lang="hu-HU" sz="3200" dirty="0"/>
              <a:t>: Kiss Edina, Kalmár Barbara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205213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68741" y="365125"/>
            <a:ext cx="9785059" cy="1325563"/>
          </a:xfrm>
        </p:spPr>
        <p:txBody>
          <a:bodyPr>
            <a:normAutofit/>
          </a:bodyPr>
          <a:lstStyle/>
          <a:p>
            <a:r>
              <a:rPr lang="hu-HU" b="1" dirty="0">
                <a:solidFill>
                  <a:srgbClr val="A50021"/>
                </a:solidFill>
              </a:rPr>
              <a:t>A mentor feladatai és ütemterv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1" y="1540126"/>
            <a:ext cx="10896600" cy="5178726"/>
          </a:xfrm>
        </p:spPr>
        <p:txBody>
          <a:bodyPr>
            <a:noAutofit/>
          </a:bodyPr>
          <a:lstStyle/>
          <a:p>
            <a:pPr lvl="0"/>
            <a:r>
              <a:rPr lang="hu-HU" sz="1800" dirty="0"/>
              <a:t>Részvétel az </a:t>
            </a:r>
            <a:r>
              <a:rPr lang="hu-HU" sz="1800" b="1" dirty="0"/>
              <a:t>élménynapok/üdvözlőnapok </a:t>
            </a:r>
            <a:r>
              <a:rPr lang="hu-HU" sz="1800" dirty="0"/>
              <a:t>előkészítésében és lebonyolításában</a:t>
            </a:r>
          </a:p>
          <a:p>
            <a:pPr lvl="0"/>
            <a:r>
              <a:rPr lang="hu-HU" sz="1800" b="1" dirty="0"/>
              <a:t>72 óra, </a:t>
            </a:r>
            <a:r>
              <a:rPr lang="hu-HU" sz="1800" dirty="0"/>
              <a:t>heti 6 óra (- utazási kedvezmény) egyéni (néha csoportos) jelenléti </a:t>
            </a:r>
            <a:r>
              <a:rPr lang="hu-HU" sz="1800" b="1" dirty="0"/>
              <a:t>mentorálás </a:t>
            </a:r>
            <a:r>
              <a:rPr lang="hu-HU" sz="1800" dirty="0"/>
              <a:t>az egyik partneriskolában: szeptember 2-től december 17-ig. A megadott pótidőszakban (szeptember 2–15. és december 9–17.) pótolható az igazolt hiányzás. Az élménynap is beleszámít a 72 órába.</a:t>
            </a:r>
          </a:p>
          <a:p>
            <a:pPr lvl="0"/>
            <a:r>
              <a:rPr lang="hu-HU" sz="1800" dirty="0"/>
              <a:t>A gyerekekre és a programokra fordítandó </a:t>
            </a:r>
            <a:r>
              <a:rPr lang="hu-HU" sz="1800" b="1" dirty="0"/>
              <a:t>keret</a:t>
            </a:r>
            <a:r>
              <a:rPr lang="hu-HU" sz="1800" dirty="0"/>
              <a:t> időarányos </a:t>
            </a:r>
            <a:r>
              <a:rPr lang="hu-HU" sz="1800" b="1" dirty="0"/>
              <a:t>maradéktalan felhasználása </a:t>
            </a:r>
            <a:r>
              <a:rPr lang="hu-HU" sz="1800" dirty="0"/>
              <a:t>és dokumentálása december 17-ig. Nem lehet semmit sem átvinni a következő félévre!</a:t>
            </a:r>
          </a:p>
          <a:p>
            <a:pPr lvl="0"/>
            <a:r>
              <a:rPr lang="hu-HU" sz="1800" dirty="0"/>
              <a:t>Heti rendszerességgel </a:t>
            </a:r>
            <a:r>
              <a:rPr lang="hu-HU" sz="1800" b="1" dirty="0"/>
              <a:t>adminisztrálás </a:t>
            </a:r>
            <a:r>
              <a:rPr lang="hu-HU" sz="1800" dirty="0"/>
              <a:t>az NTK honlapján: a mentorálás tevékenységei, résztvevői, óraszáma + maradéktalanul a gyerekekre/programokra fordított keret dokumentálása. Az adminisztrálás zárása: december 9., pótidőpont: december 17.</a:t>
            </a:r>
          </a:p>
          <a:p>
            <a:pPr lvl="0"/>
            <a:r>
              <a:rPr lang="hu-HU" sz="1800" b="1" dirty="0"/>
              <a:t>Együttműködés </a:t>
            </a:r>
            <a:r>
              <a:rPr lang="hu-HU" sz="1800" dirty="0"/>
              <a:t>a szervezőkkel, a mentortársakkal, az iskolai koordinátorral, az oktatókkal (kurzusoktatóval + a településfelelős oktatóval)</a:t>
            </a:r>
          </a:p>
          <a:p>
            <a:pPr lvl="0"/>
            <a:r>
              <a:rPr lang="hu-HU" sz="1800" dirty="0"/>
              <a:t>A TM2 vagy a TM20 mentoráláskísérő </a:t>
            </a:r>
            <a:r>
              <a:rPr lang="hu-HU" sz="1800" b="1" dirty="0"/>
              <a:t>kurzusok </a:t>
            </a:r>
            <a:r>
              <a:rPr lang="hu-HU" sz="1800" dirty="0"/>
              <a:t>felvétele a </a:t>
            </a:r>
            <a:r>
              <a:rPr lang="hu-HU" sz="1800" dirty="0" err="1"/>
              <a:t>Neptunban</a:t>
            </a:r>
            <a:r>
              <a:rPr lang="hu-HU" sz="1800" dirty="0"/>
              <a:t> és teljesítésük, a kurzusok indulása: </a:t>
            </a:r>
            <a:r>
              <a:rPr lang="hu-HU" sz="1800" b="1" dirty="0"/>
              <a:t>szeptember 9</a:t>
            </a:r>
            <a:r>
              <a:rPr lang="hu-HU" sz="1800" dirty="0"/>
              <a:t>-ei héten</a:t>
            </a:r>
          </a:p>
          <a:p>
            <a:pPr lvl="0"/>
            <a:r>
              <a:rPr lang="hu-HU" sz="1800" dirty="0"/>
              <a:t>A program </a:t>
            </a:r>
            <a:r>
              <a:rPr lang="hu-HU" sz="1800" b="1" dirty="0"/>
              <a:t>népszerűsítés</a:t>
            </a:r>
            <a:r>
              <a:rPr lang="hu-HU" sz="1800" dirty="0"/>
              <a:t>e szeptember 13-ig + folyamatosan (részvétel </a:t>
            </a:r>
            <a:r>
              <a:rPr lang="hu-HU" sz="1800" dirty="0" err="1"/>
              <a:t>félévente</a:t>
            </a:r>
            <a:r>
              <a:rPr lang="hu-HU" sz="1800" dirty="0"/>
              <a:t> legalább egy, a Tanárképző Központ által szervezett vagy saját szervezésű, a TKK-</a:t>
            </a:r>
            <a:r>
              <a:rPr lang="hu-HU" sz="1800" dirty="0" err="1"/>
              <a:t>nak</a:t>
            </a:r>
            <a:r>
              <a:rPr lang="hu-HU" sz="1800" dirty="0"/>
              <a:t> is dokumentált </a:t>
            </a:r>
            <a:r>
              <a:rPr lang="hu-HU" sz="1800" dirty="0" err="1"/>
              <a:t>rekrutációs</a:t>
            </a:r>
            <a:r>
              <a:rPr lang="hu-HU" sz="1800" dirty="0"/>
              <a:t> eseményen)</a:t>
            </a:r>
          </a:p>
        </p:txBody>
      </p:sp>
    </p:spTree>
    <p:extLst>
      <p:ext uri="{BB962C8B-B14F-4D97-AF65-F5344CB8AC3E}">
        <p14:creationId xmlns:p14="http://schemas.microsoft.com/office/powerpoint/2010/main" val="1200425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11782" y="569550"/>
            <a:ext cx="9175497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>
                <a:solidFill>
                  <a:srgbClr val="A50021"/>
                </a:solidFill>
              </a:rPr>
              <a:t>A mentorálási idő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8808" y="1645875"/>
            <a:ext cx="10896600" cy="48698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3200" dirty="0"/>
              <a:t>Heti 6 órát szükséges csoportosan és/vagy egyénileg </a:t>
            </a:r>
            <a:r>
              <a:rPr lang="hu-HU" sz="3200" dirty="0" err="1"/>
              <a:t>mentorálni</a:t>
            </a:r>
            <a:r>
              <a:rPr lang="hu-HU" sz="3200" dirty="0"/>
              <a:t>.</a:t>
            </a:r>
          </a:p>
          <a:p>
            <a:pPr marL="0" indent="0">
              <a:buNone/>
            </a:pPr>
            <a:r>
              <a:rPr lang="hu-HU" sz="3200" dirty="0" err="1"/>
              <a:t>Mentorálási</a:t>
            </a:r>
            <a:r>
              <a:rPr lang="hu-HU" sz="3200" dirty="0"/>
              <a:t> idő az utazási idő alapján:</a:t>
            </a:r>
          </a:p>
        </p:txBody>
      </p:sp>
      <p:grpSp>
        <p:nvGrpSpPr>
          <p:cNvPr id="7" name="Csoportba foglalás 6"/>
          <p:cNvGrpSpPr/>
          <p:nvPr/>
        </p:nvGrpSpPr>
        <p:grpSpPr>
          <a:xfrm>
            <a:off x="277544" y="2726262"/>
            <a:ext cx="11849474" cy="3562188"/>
            <a:chOff x="277544" y="2726262"/>
            <a:chExt cx="11849474" cy="3562188"/>
          </a:xfrm>
        </p:grpSpPr>
        <p:pic>
          <p:nvPicPr>
            <p:cNvPr id="6" name="Kép 5">
              <a:extLst>
                <a:ext uri="{FF2B5EF4-FFF2-40B4-BE49-F238E27FC236}">
                  <a16:creationId xmlns:a16="http://schemas.microsoft.com/office/drawing/2014/main" id="{DA7B6A2A-D1FF-40A8-9346-6975AF8465C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7544" y="2726262"/>
              <a:ext cx="11849474" cy="3562188"/>
            </a:xfrm>
            <a:prstGeom prst="rect">
              <a:avLst/>
            </a:prstGeom>
          </p:spPr>
        </p:pic>
        <p:sp>
          <p:nvSpPr>
            <p:cNvPr id="5" name="Téglalap 4"/>
            <p:cNvSpPr/>
            <p:nvPr/>
          </p:nvSpPr>
          <p:spPr>
            <a:xfrm>
              <a:off x="2063931" y="5068388"/>
              <a:ext cx="661852" cy="2177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1442940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81200" y="365125"/>
            <a:ext cx="9372600" cy="1325563"/>
          </a:xfrm>
        </p:spPr>
        <p:txBody>
          <a:bodyPr>
            <a:normAutofit/>
          </a:bodyPr>
          <a:lstStyle/>
          <a:p>
            <a:r>
              <a:rPr lang="hu-HU" b="1" dirty="0">
                <a:solidFill>
                  <a:srgbClr val="A50021"/>
                </a:solidFill>
              </a:rPr>
              <a:t>Felkészülés a mentorálásra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14330"/>
            <a:ext cx="10896600" cy="5097415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hu-HU" sz="3000" dirty="0"/>
              <a:t>A települési </a:t>
            </a:r>
            <a:r>
              <a:rPr lang="hu-HU" sz="3000" b="1" dirty="0" err="1"/>
              <a:t>Teamsekben</a:t>
            </a:r>
            <a:r>
              <a:rPr lang="hu-HU" sz="3000" b="1" dirty="0"/>
              <a:t> csoportos beszélgetés</a:t>
            </a:r>
            <a:r>
              <a:rPr lang="hu-HU" sz="3000" dirty="0"/>
              <a:t>t szerveznek a településfelelős oktatók:</a:t>
            </a:r>
          </a:p>
          <a:p>
            <a:pPr lvl="1"/>
            <a:r>
              <a:rPr lang="hu-HU" sz="2600" dirty="0"/>
              <a:t>ismerkedés;</a:t>
            </a:r>
          </a:p>
          <a:p>
            <a:pPr lvl="1"/>
            <a:r>
              <a:rPr lang="hu-HU" sz="2600" dirty="0"/>
              <a:t>csapatépítés;</a:t>
            </a:r>
          </a:p>
          <a:p>
            <a:pPr lvl="1"/>
            <a:r>
              <a:rPr lang="hu-HU" sz="2600" dirty="0"/>
              <a:t>egyeztetés arról, hogy mely TM2 kurzusra jelentkeznek kiscsoportban egy településről;</a:t>
            </a:r>
          </a:p>
          <a:p>
            <a:pPr lvl="1"/>
            <a:r>
              <a:rPr lang="hu-HU" sz="2600" dirty="0"/>
              <a:t>az élménynapok és az üdvözlőnapok előkészítése, a program megtervezése;</a:t>
            </a:r>
          </a:p>
          <a:p>
            <a:pPr lvl="1"/>
            <a:r>
              <a:rPr lang="hu-HU" sz="2600" dirty="0"/>
              <a:t>információk megosztása stb.</a:t>
            </a:r>
          </a:p>
          <a:p>
            <a:pPr lvl="0"/>
            <a:r>
              <a:rPr lang="hu-HU" sz="3000" b="1" dirty="0"/>
              <a:t>Ismerkedés</a:t>
            </a:r>
            <a:r>
              <a:rPr lang="hu-HU" sz="3000" dirty="0"/>
              <a:t> az iskolával, az osztályokkal az iskolai koordinátor segítségével (iskola, nevek megismerése stb.)</a:t>
            </a:r>
          </a:p>
          <a:p>
            <a:pPr lvl="0"/>
            <a:r>
              <a:rPr lang="hu-HU" sz="3000" dirty="0"/>
              <a:t>Tapasztalatcsere a régi mentorokkal a </a:t>
            </a:r>
            <a:r>
              <a:rPr lang="hu-HU" sz="3000" dirty="0" err="1"/>
              <a:t>Teamsben</a:t>
            </a:r>
            <a:r>
              <a:rPr lang="hu-HU" sz="3000" dirty="0"/>
              <a:t>, kapcsolatépítés a mentortársakkal.</a:t>
            </a:r>
          </a:p>
          <a:p>
            <a:pPr lvl="0"/>
            <a:r>
              <a:rPr lang="hu-HU" sz="3000" dirty="0"/>
              <a:t>A </a:t>
            </a:r>
            <a:r>
              <a:rPr lang="hu-HU" sz="3000" b="1" dirty="0"/>
              <a:t>TM-kártyák</a:t>
            </a:r>
            <a:r>
              <a:rPr lang="hu-HU" sz="3000" dirty="0"/>
              <a:t> és matricák átvétele a levelezős mentorok számára a Tanárképző Központban: szeptemberben</a:t>
            </a:r>
          </a:p>
          <a:p>
            <a:pPr lvl="0"/>
            <a:r>
              <a:rPr lang="hu-HU" sz="3000" b="1" dirty="0"/>
              <a:t>Ismerkedés</a:t>
            </a:r>
            <a:r>
              <a:rPr lang="hu-HU" sz="3000" dirty="0"/>
              <a:t> a központi </a:t>
            </a:r>
            <a:r>
              <a:rPr lang="hu-HU" sz="3000" b="1" dirty="0"/>
              <a:t>adminisztrációs honlappal</a:t>
            </a:r>
            <a:r>
              <a:rPr lang="hu-HU" sz="3000" dirty="0"/>
              <a:t>: </a:t>
            </a:r>
            <a:r>
              <a:rPr lang="hu-HU" sz="3000" dirty="0">
                <a:hlinkClick r:id="rId2"/>
              </a:rPr>
              <a:t>https://tanitsunk.hu/hu/page/dokumentumok</a:t>
            </a:r>
            <a:endParaRPr lang="hu-HU" sz="3000" dirty="0"/>
          </a:p>
          <a:p>
            <a:pPr lvl="0"/>
            <a:r>
              <a:rPr lang="hu-HU" sz="3000" dirty="0"/>
              <a:t>A TM2 vagy a TM20 </a:t>
            </a:r>
            <a:r>
              <a:rPr lang="hu-HU" sz="3000" b="1" dirty="0"/>
              <a:t>kurzus felvétele</a:t>
            </a:r>
            <a:r>
              <a:rPr lang="hu-HU" sz="3000" dirty="0"/>
              <a:t>.</a:t>
            </a:r>
          </a:p>
          <a:p>
            <a:pPr lvl="0"/>
            <a:r>
              <a:rPr lang="hu-HU" sz="3000" b="1" dirty="0"/>
              <a:t>Regisztrálás</a:t>
            </a:r>
            <a:r>
              <a:rPr lang="hu-HU" sz="3000" dirty="0"/>
              <a:t> és/vagy a félév aktiválása a központi honlapon: szeptember 30-ig</a:t>
            </a:r>
          </a:p>
          <a:p>
            <a:pPr lvl="0"/>
            <a:r>
              <a:rPr lang="hu-HU" sz="3000" b="1" dirty="0"/>
              <a:t>Bejelentkezés</a:t>
            </a:r>
            <a:r>
              <a:rPr lang="hu-HU" sz="3000" dirty="0"/>
              <a:t> az NTK-s és TKK-s Facebook-csoportba</a:t>
            </a:r>
          </a:p>
          <a:p>
            <a:pPr lvl="0"/>
            <a:endParaRPr lang="hu-HU" sz="3000" dirty="0"/>
          </a:p>
        </p:txBody>
      </p:sp>
    </p:spTree>
    <p:extLst>
      <p:ext uri="{BB962C8B-B14F-4D97-AF65-F5344CB8AC3E}">
        <p14:creationId xmlns:p14="http://schemas.microsoft.com/office/powerpoint/2010/main" val="4260919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11782" y="569550"/>
            <a:ext cx="9175497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>
                <a:solidFill>
                  <a:srgbClr val="A50021"/>
                </a:solidFill>
              </a:rPr>
              <a:t>Az élménynapról és az üdvözlőnapról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47700" y="1769314"/>
            <a:ext cx="10896600" cy="4856963"/>
          </a:xfrm>
        </p:spPr>
        <p:txBody>
          <a:bodyPr>
            <a:noAutofit/>
          </a:bodyPr>
          <a:lstStyle/>
          <a:p>
            <a:r>
              <a:rPr lang="hu-HU" sz="2200" b="1" dirty="0"/>
              <a:t>Élménynap: </a:t>
            </a:r>
            <a:r>
              <a:rPr lang="hu-HU" sz="2200" dirty="0"/>
              <a:t>azokban az osztályokban, ahol új mentorok vannak (a Tanítsunk Magyarországért! </a:t>
            </a:r>
            <a:r>
              <a:rPr lang="hu-HU" sz="2200" dirty="0" err="1"/>
              <a:t>Teamsben</a:t>
            </a:r>
            <a:r>
              <a:rPr lang="hu-HU" sz="2200" dirty="0"/>
              <a:t> a beosztás)</a:t>
            </a:r>
          </a:p>
          <a:p>
            <a:r>
              <a:rPr lang="hu-HU" sz="2200" b="1" dirty="0"/>
              <a:t>Üdvözlőnap:</a:t>
            </a:r>
            <a:r>
              <a:rPr lang="hu-HU" sz="2200" dirty="0"/>
              <a:t> minden egyéb helyszínen</a:t>
            </a:r>
          </a:p>
          <a:p>
            <a:r>
              <a:rPr lang="hu-HU" sz="2200" dirty="0"/>
              <a:t>A mentorcsoportok a beosztás szerint településenként készülnek az oktató és az iskolai koordinátor támogatásával</a:t>
            </a:r>
          </a:p>
          <a:p>
            <a:r>
              <a:rPr lang="hu-HU" sz="2200" b="1" dirty="0"/>
              <a:t>Program: </a:t>
            </a:r>
            <a:r>
              <a:rPr lang="hu-HU" sz="2200" dirty="0"/>
              <a:t>kb. 3 órás ismerkedő program az iskolában (ELTE-s központi hidegcsomag, papír, zsírkréta, színesek, a mentorok és az oktatók által előkészített program)</a:t>
            </a:r>
          </a:p>
          <a:p>
            <a:r>
              <a:rPr lang="hu-HU" sz="2200" dirty="0"/>
              <a:t>A forgatókönyvnek és a játékokhoz beosztott mentorok nevének a feltöltése a települési </a:t>
            </a:r>
            <a:r>
              <a:rPr lang="hu-HU" sz="2200" dirty="0" err="1"/>
              <a:t>Teamsbe</a:t>
            </a:r>
            <a:r>
              <a:rPr lang="hu-HU" sz="2200" dirty="0"/>
              <a:t>. Felelősök: oktatók</a:t>
            </a:r>
          </a:p>
          <a:p>
            <a:r>
              <a:rPr lang="hu-HU" sz="2200" dirty="0"/>
              <a:t>Korábbi jó gyakorlatok a </a:t>
            </a:r>
            <a:r>
              <a:rPr lang="hu-HU" sz="2200" dirty="0" err="1"/>
              <a:t>Teamsben</a:t>
            </a:r>
            <a:r>
              <a:rPr lang="hu-HU" sz="2200" dirty="0"/>
              <a:t>.</a:t>
            </a:r>
          </a:p>
          <a:p>
            <a:r>
              <a:rPr lang="hu-HU" sz="2200" dirty="0"/>
              <a:t>Az élménynap után osztják be az iskolai koordinátorok a gyerekeket az új mentorokhoz</a:t>
            </a:r>
          </a:p>
        </p:txBody>
      </p:sp>
    </p:spTree>
    <p:extLst>
      <p:ext uri="{BB962C8B-B14F-4D97-AF65-F5344CB8AC3E}">
        <p14:creationId xmlns:p14="http://schemas.microsoft.com/office/powerpoint/2010/main" val="2209247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81200" y="365125"/>
            <a:ext cx="9372600" cy="1325563"/>
          </a:xfrm>
        </p:spPr>
        <p:txBody>
          <a:bodyPr>
            <a:normAutofit/>
          </a:bodyPr>
          <a:lstStyle/>
          <a:p>
            <a:r>
              <a:rPr lang="hu-HU" b="1" dirty="0">
                <a:solidFill>
                  <a:srgbClr val="A50021"/>
                </a:solidFill>
              </a:rPr>
              <a:t>A program lehetőségei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33203"/>
            <a:ext cx="10896600" cy="485967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hu-HU" sz="3000" dirty="0"/>
              <a:t>A gyermekek szeretete</a:t>
            </a:r>
          </a:p>
          <a:p>
            <a:pPr lvl="0"/>
            <a:r>
              <a:rPr lang="hu-HU" sz="3000" dirty="0"/>
              <a:t>Oktatók (településfelelős oktató + kurzusoktató), iskolai koordinátorok támogatása</a:t>
            </a:r>
          </a:p>
          <a:p>
            <a:r>
              <a:rPr lang="hu-HU" sz="3000" dirty="0"/>
              <a:t>Országbérlet és TM-kártya bővülő Volán-lehetőséggel: </a:t>
            </a:r>
            <a:r>
              <a:rPr lang="hu-HU" sz="3000" dirty="0">
                <a:hlinkClick r:id="rId2"/>
              </a:rPr>
              <a:t>https://tanitsunk.hu/hu/page/dokumentumok</a:t>
            </a:r>
          </a:p>
          <a:p>
            <a:pPr lvl="0"/>
            <a:r>
              <a:rPr lang="hu-HU" sz="3000" dirty="0"/>
              <a:t>4 havi ösztöndíj</a:t>
            </a:r>
          </a:p>
          <a:p>
            <a:pPr lvl="0"/>
            <a:r>
              <a:rPr lang="hu-HU" sz="3000" dirty="0"/>
              <a:t>Prémiumösztöndíj a legalább két féléve </a:t>
            </a:r>
            <a:r>
              <a:rPr lang="hu-HU" sz="3000" dirty="0" err="1"/>
              <a:t>mentoráló</a:t>
            </a:r>
            <a:r>
              <a:rPr lang="hu-HU" sz="3000" dirty="0"/>
              <a:t> hallgatóknak</a:t>
            </a:r>
          </a:p>
          <a:p>
            <a:pPr lvl="0"/>
            <a:r>
              <a:rPr lang="hu-HU" sz="3000" dirty="0"/>
              <a:t>Tematikus foglalkozások</a:t>
            </a:r>
          </a:p>
          <a:p>
            <a:pPr lvl="0"/>
            <a:r>
              <a:rPr lang="hu-HU" sz="3000" dirty="0"/>
              <a:t>Szenior mentori pályázat</a:t>
            </a:r>
          </a:p>
          <a:p>
            <a:pPr lvl="0"/>
            <a:r>
              <a:rPr lang="hu-HU" sz="3000" dirty="0"/>
              <a:t>Mentornagyköveti pályázat</a:t>
            </a:r>
          </a:p>
          <a:p>
            <a:pPr lvl="0"/>
            <a:r>
              <a:rPr lang="hu-HU" sz="3000" dirty="0"/>
              <a:t>Összefüggő egyéni iskolai gyakorlatba beszámítási lehetőség </a:t>
            </a:r>
          </a:p>
          <a:p>
            <a:pPr lvl="0"/>
            <a:r>
              <a:rPr lang="hu-HU" sz="3000" dirty="0"/>
              <a:t>Egyéb szakmai programok</a:t>
            </a:r>
          </a:p>
        </p:txBody>
      </p:sp>
    </p:spTree>
    <p:extLst>
      <p:ext uri="{BB962C8B-B14F-4D97-AF65-F5344CB8AC3E}">
        <p14:creationId xmlns:p14="http://schemas.microsoft.com/office/powerpoint/2010/main" val="4052966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981200" y="365125"/>
            <a:ext cx="9372600" cy="1325563"/>
          </a:xfrm>
        </p:spPr>
        <p:txBody>
          <a:bodyPr>
            <a:normAutofit/>
          </a:bodyPr>
          <a:lstStyle/>
          <a:p>
            <a:r>
              <a:rPr lang="hu-HU" b="1" dirty="0">
                <a:solidFill>
                  <a:srgbClr val="A50021"/>
                </a:solidFill>
              </a:rPr>
              <a:t>Ösztöndíjak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33203"/>
            <a:ext cx="10896600" cy="4859672"/>
          </a:xfrm>
        </p:spPr>
        <p:txBody>
          <a:bodyPr>
            <a:noAutofit/>
          </a:bodyPr>
          <a:lstStyle/>
          <a:p>
            <a:pPr lvl="0"/>
            <a:r>
              <a:rPr lang="hu-HU" sz="2600" b="1" dirty="0"/>
              <a:t>Mentori ösztöndíj: </a:t>
            </a:r>
            <a:r>
              <a:rPr lang="hu-HU" sz="2600" dirty="0"/>
              <a:t>havi 35 000 Ft + 2 000 Ft (országbérlet)</a:t>
            </a:r>
          </a:p>
          <a:p>
            <a:r>
              <a:rPr lang="hu-HU" sz="2600" b="1" dirty="0"/>
              <a:t>Gyerekek, programok kerete:  </a:t>
            </a:r>
            <a:r>
              <a:rPr lang="hu-HU" sz="2600" dirty="0"/>
              <a:t>havi 10 000 Ft (1–4 mentorált), havi 15 000 Ft (5–9 mentorált)</a:t>
            </a:r>
          </a:p>
          <a:p>
            <a:pPr lvl="0"/>
            <a:r>
              <a:rPr lang="hu-HU" sz="2600" b="1" dirty="0"/>
              <a:t>Szenior mentori ösztöndíj</a:t>
            </a:r>
            <a:r>
              <a:rPr lang="hu-HU" sz="2600" dirty="0"/>
              <a:t> (min. 1 félév mentorálás után): egyszeri 65 000 Ft (7 településen lehet) </a:t>
            </a:r>
            <a:r>
              <a:rPr lang="hu-HU" sz="2600" dirty="0">
                <a:cs typeface="Calibri" panose="020F0502020204030204" pitchFamily="34" charset="0"/>
              </a:rPr>
              <a:t>→ </a:t>
            </a:r>
            <a:r>
              <a:rPr lang="hu-HU" sz="2600" dirty="0"/>
              <a:t>közösségépítés, programszervezés, részvétel a </a:t>
            </a:r>
            <a:r>
              <a:rPr lang="hu-HU" sz="2600" dirty="0" err="1"/>
              <a:t>rekrutációban</a:t>
            </a:r>
            <a:r>
              <a:rPr lang="hu-HU" sz="2600" dirty="0"/>
              <a:t> </a:t>
            </a:r>
          </a:p>
          <a:p>
            <a:pPr lvl="0"/>
            <a:r>
              <a:rPr lang="hu-HU" sz="2600" b="1" dirty="0"/>
              <a:t>Mentornagyköveti ösztöndíj: </a:t>
            </a:r>
            <a:r>
              <a:rPr lang="hu-HU" sz="2600" dirty="0"/>
              <a:t>egyszeri 65 000 Ft (3 főből NTK választ 1 főt, nem lehet kettőnél többször pályázni) </a:t>
            </a:r>
            <a:r>
              <a:rPr lang="hu-HU" sz="2600" dirty="0">
                <a:cs typeface="Calibri" panose="020F0502020204030204" pitchFamily="34" charset="0"/>
              </a:rPr>
              <a:t>→ </a:t>
            </a:r>
            <a:r>
              <a:rPr lang="hu-HU" sz="2600" dirty="0"/>
              <a:t>közösségépítés, részvétel a központi és a helyi </a:t>
            </a:r>
            <a:r>
              <a:rPr lang="hu-HU" sz="2600" dirty="0" err="1"/>
              <a:t>rekrutációban</a:t>
            </a:r>
            <a:r>
              <a:rPr lang="hu-HU" sz="2600" dirty="0"/>
              <a:t>, programokon</a:t>
            </a:r>
          </a:p>
          <a:p>
            <a:r>
              <a:rPr lang="hu-HU" sz="2600" b="1" dirty="0"/>
              <a:t>Prémiumösztöndíj</a:t>
            </a:r>
            <a:r>
              <a:rPr lang="hu-HU" sz="2600" dirty="0"/>
              <a:t> (min. 1 félév mentorálás után): egyszeri 35 000 / 70 000 Ft (</a:t>
            </a:r>
            <a:r>
              <a:rPr lang="hu-HU" sz="2600" dirty="0" err="1"/>
              <a:t>max</a:t>
            </a:r>
            <a:r>
              <a:rPr lang="hu-HU" sz="2600" dirty="0"/>
              <a:t>. az aktív mentorok 70%-a kaphat), minden feladat maradéktalan teljesítése szükséges</a:t>
            </a:r>
          </a:p>
        </p:txBody>
      </p:sp>
    </p:spTree>
    <p:extLst>
      <p:ext uri="{BB962C8B-B14F-4D97-AF65-F5344CB8AC3E}">
        <p14:creationId xmlns:p14="http://schemas.microsoft.com/office/powerpoint/2010/main" val="3925863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6287</TotalTime>
  <Words>1163</Words>
  <Application>Microsoft Office PowerPoint</Application>
  <PresentationFormat>Szélesvásznú</PresentationFormat>
  <Paragraphs>98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Office-téma</vt:lpstr>
      <vt:lpstr>Tanítsunk Magyarországért! Információk a mentorok számára a 2024. őszi félévről</vt:lpstr>
      <vt:lpstr>A tájékoztató témái</vt:lpstr>
      <vt:lpstr>A program szervezői</vt:lpstr>
      <vt:lpstr>A mentor feladatai és ütemterv</vt:lpstr>
      <vt:lpstr>A mentorálási idő</vt:lpstr>
      <vt:lpstr>Felkészülés a mentorálásra</vt:lpstr>
      <vt:lpstr>Az élménynapról és az üdvözlőnapról</vt:lpstr>
      <vt:lpstr>A program lehetőségei</vt:lpstr>
      <vt:lpstr>Ösztöndíjak</vt:lpstr>
      <vt:lpstr>Kötelező feladatok, programok</vt:lpstr>
      <vt:lpstr>A TM2/TM20 kurzus </vt:lpstr>
      <vt:lpstr>A mentorálás adminisztrációja</vt:lpstr>
      <vt:lpstr>Mit ad a program?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TKK</dc:creator>
  <cp:lastModifiedBy>Dr. Kiss Edina</cp:lastModifiedBy>
  <cp:revision>209</cp:revision>
  <cp:lastPrinted>2024-09-05T13:47:22Z</cp:lastPrinted>
  <dcterms:created xsi:type="dcterms:W3CDTF">2018-08-31T10:56:03Z</dcterms:created>
  <dcterms:modified xsi:type="dcterms:W3CDTF">2024-09-05T16:53:54Z</dcterms:modified>
</cp:coreProperties>
</file>