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4" r:id="rId4"/>
    <p:sldId id="294" r:id="rId5"/>
    <p:sldId id="303" r:id="rId6"/>
    <p:sldId id="295" r:id="rId7"/>
    <p:sldId id="323" r:id="rId8"/>
    <p:sldId id="324" r:id="rId9"/>
    <p:sldId id="291" r:id="rId10"/>
    <p:sldId id="298" r:id="rId11"/>
    <p:sldId id="300" r:id="rId12"/>
    <p:sldId id="305" r:id="rId13"/>
    <p:sldId id="311" r:id="rId14"/>
    <p:sldId id="312" r:id="rId15"/>
    <p:sldId id="309" r:id="rId16"/>
    <p:sldId id="307" r:id="rId17"/>
    <p:sldId id="29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66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0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4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5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83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61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9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10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9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104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4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3E9C-E5E9-4F15-AB07-B8386E7A5E74}" type="datetimeFigureOut">
              <a:rPr lang="hu-HU" smtClean="0"/>
              <a:t>2025. 02. 03.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B3876-E9CC-4366-B2D2-61BE34F891F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21DE488-90C2-47ED-89C1-7385ABEDD1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0000" y="0"/>
            <a:ext cx="2232000" cy="1152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7" b="19746"/>
          <a:stretch/>
        </p:blipFill>
        <p:spPr>
          <a:xfrm>
            <a:off x="-249029" y="0"/>
            <a:ext cx="2174458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anitsunk.hu/hu/page/dokumentumo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anitsunk.hu/medias/29/altalanos_tajekoztato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pcsolat@tanitsunk.hu" TargetMode="External"/><Relationship Id="rId2" Type="http://schemas.openxmlformats.org/officeDocument/2006/relationships/hyperlink" Target="https://tanitsunk.hu/h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anitsunk.hu/" TargetMode="External"/><Relationship Id="rId2" Type="http://schemas.openxmlformats.org/officeDocument/2006/relationships/hyperlink" Target="https://tkk.elte.hu/t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elte_tkk_tmo/" TargetMode="External"/><Relationship Id="rId5" Type="http://schemas.openxmlformats.org/officeDocument/2006/relationships/hyperlink" Target="https://www.facebook.com/elte.tkk.tmo/" TargetMode="External"/><Relationship Id="rId4" Type="http://schemas.openxmlformats.org/officeDocument/2006/relationships/hyperlink" Target="mailto:tmo.hallgato@tkk.elte.h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r="25786"/>
          <a:stretch/>
        </p:blipFill>
        <p:spPr>
          <a:xfrm>
            <a:off x="2695301" y="0"/>
            <a:ext cx="6801396" cy="68325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06937"/>
          </a:xfrm>
        </p:spPr>
        <p:txBody>
          <a:bodyPr>
            <a:normAutofit/>
          </a:bodyPr>
          <a:lstStyle/>
          <a:p>
            <a:r>
              <a:rPr lang="hu-HU" b="1" i="1" dirty="0"/>
              <a:t>Tanítsunk Magyarországért! </a:t>
            </a:r>
            <a:r>
              <a:rPr lang="hu-HU" sz="4800" b="1" dirty="0"/>
              <a:t>Információk a mentorok számára a 2025. tavaszi félévről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959604"/>
            <a:ext cx="9144000" cy="700206"/>
          </a:xfrm>
        </p:spPr>
        <p:txBody>
          <a:bodyPr>
            <a:normAutofit/>
          </a:bodyPr>
          <a:lstStyle/>
          <a:p>
            <a:endParaRPr lang="hu-HU" sz="3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21DE488-90C2-47ED-89C1-7385ABED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694" y="4790114"/>
            <a:ext cx="3374611" cy="174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2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Felkészülés a mentorálásra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14330"/>
            <a:ext cx="10896600" cy="509741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u-HU" sz="3000" dirty="0"/>
              <a:t>A települési </a:t>
            </a:r>
            <a:r>
              <a:rPr lang="hu-HU" sz="3000" b="1" dirty="0" err="1"/>
              <a:t>Teamsekben</a:t>
            </a:r>
            <a:r>
              <a:rPr lang="hu-HU" sz="3000" b="1" dirty="0"/>
              <a:t> csoportos beszélgetés</a:t>
            </a:r>
            <a:r>
              <a:rPr lang="hu-HU" sz="3000" dirty="0"/>
              <a:t>t szerveznek a településfelelős oktatók:</a:t>
            </a:r>
          </a:p>
          <a:p>
            <a:pPr lvl="1"/>
            <a:r>
              <a:rPr lang="hu-HU" sz="2600" dirty="0"/>
              <a:t>ismerkedés;</a:t>
            </a:r>
          </a:p>
          <a:p>
            <a:pPr lvl="1"/>
            <a:r>
              <a:rPr lang="hu-HU" sz="2600" dirty="0"/>
              <a:t>csapatépítés;</a:t>
            </a:r>
          </a:p>
          <a:p>
            <a:pPr lvl="1"/>
            <a:r>
              <a:rPr lang="hu-HU" sz="2600" dirty="0"/>
              <a:t>egyeztetés arról, hogy mely TM2 kurzusra jelentkeznek kiscsoportban egy településről;</a:t>
            </a:r>
          </a:p>
          <a:p>
            <a:pPr lvl="1"/>
            <a:r>
              <a:rPr lang="hu-HU" sz="2600" dirty="0"/>
              <a:t>az élménynapok és az üdvözlőnapok előkészítése, a program megtervezése;</a:t>
            </a:r>
          </a:p>
          <a:p>
            <a:pPr lvl="1"/>
            <a:r>
              <a:rPr lang="hu-HU" sz="2600" dirty="0"/>
              <a:t>információk megosztása stb.</a:t>
            </a:r>
          </a:p>
          <a:p>
            <a:pPr lvl="0"/>
            <a:r>
              <a:rPr lang="hu-HU" sz="3000" b="1" dirty="0"/>
              <a:t>Ismerkedés</a:t>
            </a:r>
            <a:r>
              <a:rPr lang="hu-HU" sz="3000" dirty="0"/>
              <a:t> az iskolával, az osztályokkal az iskolai koordinátor segítségével (iskola, nevek megismerése stb.)</a:t>
            </a:r>
          </a:p>
          <a:p>
            <a:pPr lvl="0"/>
            <a:r>
              <a:rPr lang="hu-HU" sz="3000" dirty="0"/>
              <a:t>Tapasztalatcsere a régi mentorokkal a </a:t>
            </a:r>
            <a:r>
              <a:rPr lang="hu-HU" sz="3000" dirty="0" err="1"/>
              <a:t>Teamsben</a:t>
            </a:r>
            <a:r>
              <a:rPr lang="hu-HU" sz="3000" dirty="0"/>
              <a:t>, kapcsolatépítés a mentortársakkal.</a:t>
            </a:r>
          </a:p>
          <a:p>
            <a:pPr lvl="0"/>
            <a:r>
              <a:rPr lang="hu-HU" sz="3000" dirty="0"/>
              <a:t>A </a:t>
            </a:r>
            <a:r>
              <a:rPr lang="hu-HU" sz="3000" b="1" dirty="0"/>
              <a:t>TM-kártyák</a:t>
            </a:r>
            <a:r>
              <a:rPr lang="hu-HU" sz="3000" dirty="0"/>
              <a:t> és matricák átvétele a levelezős mentorok számára a Tanárképző Központban: márciusban</a:t>
            </a:r>
          </a:p>
          <a:p>
            <a:pPr lvl="0"/>
            <a:r>
              <a:rPr lang="hu-HU" sz="3000" b="1" dirty="0"/>
              <a:t>Ismerkedés</a:t>
            </a:r>
            <a:r>
              <a:rPr lang="hu-HU" sz="3000" dirty="0"/>
              <a:t> a központi </a:t>
            </a:r>
            <a:r>
              <a:rPr lang="hu-HU" sz="3000" b="1" dirty="0"/>
              <a:t>adminisztrációs honlappal</a:t>
            </a:r>
            <a:r>
              <a:rPr lang="hu-HU" sz="3000" dirty="0"/>
              <a:t>: </a:t>
            </a:r>
            <a:r>
              <a:rPr lang="hu-HU" sz="3000" dirty="0">
                <a:hlinkClick r:id="rId2"/>
              </a:rPr>
              <a:t>https://tanitsunk.hu/hu/page/dokumentumok</a:t>
            </a:r>
            <a:r>
              <a:rPr lang="hu-HU" sz="3000" dirty="0"/>
              <a:t> (</a:t>
            </a:r>
            <a:r>
              <a:rPr lang="hu-HU" sz="3000" dirty="0" err="1"/>
              <a:t>Mentorikum</a:t>
            </a:r>
            <a:r>
              <a:rPr lang="hu-HU" sz="3000" dirty="0"/>
              <a:t>)</a:t>
            </a:r>
          </a:p>
          <a:p>
            <a:pPr lvl="0"/>
            <a:r>
              <a:rPr lang="hu-HU" sz="3000" dirty="0"/>
              <a:t>A TM2 vagy a TM20 </a:t>
            </a:r>
            <a:r>
              <a:rPr lang="hu-HU" sz="3000" b="1" dirty="0"/>
              <a:t>kurzus felvétele</a:t>
            </a:r>
            <a:r>
              <a:rPr lang="hu-HU" sz="3000" dirty="0"/>
              <a:t>.</a:t>
            </a:r>
          </a:p>
          <a:p>
            <a:pPr lvl="0"/>
            <a:r>
              <a:rPr lang="hu-HU" sz="3000" b="1" dirty="0"/>
              <a:t>Regisztrálás</a:t>
            </a:r>
            <a:r>
              <a:rPr lang="hu-HU" sz="3000" dirty="0"/>
              <a:t> és/vagy a </a:t>
            </a:r>
            <a:r>
              <a:rPr lang="hu-HU" sz="3000" b="1" dirty="0"/>
              <a:t>félév aktiválása </a:t>
            </a:r>
            <a:r>
              <a:rPr lang="hu-HU" sz="3000" dirty="0"/>
              <a:t>a központi honlapon: február 28-ig</a:t>
            </a:r>
          </a:p>
          <a:p>
            <a:pPr lvl="0"/>
            <a:r>
              <a:rPr lang="hu-HU" sz="3000" b="1" dirty="0"/>
              <a:t>Bejelentkezés</a:t>
            </a:r>
            <a:r>
              <a:rPr lang="hu-HU" sz="3000" dirty="0"/>
              <a:t> az NTK-s és TKK-s Facebook-csoportokba, Instagram oldalra</a:t>
            </a:r>
          </a:p>
          <a:p>
            <a:pPr lvl="0"/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426091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Az élménynapról és az üdvözlőnapról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7700" y="1769314"/>
            <a:ext cx="10896600" cy="4856963"/>
          </a:xfrm>
        </p:spPr>
        <p:txBody>
          <a:bodyPr>
            <a:noAutofit/>
          </a:bodyPr>
          <a:lstStyle/>
          <a:p>
            <a:r>
              <a:rPr lang="hu-HU" sz="2200" b="1" dirty="0"/>
              <a:t>Élménynap: </a:t>
            </a:r>
            <a:r>
              <a:rPr lang="hu-HU" sz="2200" dirty="0"/>
              <a:t>azokban az osztályokban, ahol új mentorok vannak (a Tanítsunk Magyarországért! </a:t>
            </a:r>
            <a:r>
              <a:rPr lang="hu-HU" sz="2200" dirty="0" err="1"/>
              <a:t>Teamsben</a:t>
            </a:r>
            <a:r>
              <a:rPr lang="hu-HU" sz="2200" dirty="0"/>
              <a:t> a beosztás)</a:t>
            </a:r>
          </a:p>
          <a:p>
            <a:r>
              <a:rPr lang="hu-HU" sz="2200" b="1" dirty="0"/>
              <a:t>Üdvözlőnap:</a:t>
            </a:r>
            <a:r>
              <a:rPr lang="hu-HU" sz="2200" dirty="0"/>
              <a:t> minden egyéb helyszínen</a:t>
            </a:r>
          </a:p>
          <a:p>
            <a:r>
              <a:rPr lang="hu-HU" sz="2200" dirty="0"/>
              <a:t>A mentorcsoportok a beosztás szerint településenként készülnek az oktató és az iskolai koordinátor támogatásával</a:t>
            </a:r>
          </a:p>
          <a:p>
            <a:r>
              <a:rPr lang="hu-HU" sz="2200" b="1" dirty="0"/>
              <a:t>Program: </a:t>
            </a:r>
            <a:r>
              <a:rPr lang="hu-HU" sz="2200" dirty="0"/>
              <a:t>kb. 3 órás ismerkedő program az iskolában (ELTE-s központi hidegcsomag, papír, zsírkréta, színesek, a mentorok és az oktatók által előkészített program)</a:t>
            </a:r>
          </a:p>
          <a:p>
            <a:r>
              <a:rPr lang="hu-HU" sz="2200" dirty="0"/>
              <a:t>A forgatókönyvnek és a játékokhoz beosztott mentorok nevének a feltöltése a települési </a:t>
            </a:r>
            <a:r>
              <a:rPr lang="hu-HU" sz="2200" dirty="0" err="1"/>
              <a:t>Teamsbe</a:t>
            </a:r>
            <a:r>
              <a:rPr lang="hu-HU" sz="2200" dirty="0"/>
              <a:t>. Felelősök: oktatók</a:t>
            </a:r>
          </a:p>
          <a:p>
            <a:r>
              <a:rPr lang="hu-HU" sz="2200" dirty="0"/>
              <a:t>Korábbi jó gyakorlatok a </a:t>
            </a:r>
            <a:r>
              <a:rPr lang="hu-HU" sz="2200" dirty="0" err="1"/>
              <a:t>Teamsben</a:t>
            </a:r>
            <a:r>
              <a:rPr lang="hu-HU" sz="2200" dirty="0"/>
              <a:t>.</a:t>
            </a:r>
          </a:p>
          <a:p>
            <a:r>
              <a:rPr lang="hu-HU" sz="2200" dirty="0"/>
              <a:t>Az élménynap után osztják be az iskolai koordinátorok a gyerekeket az új mentorokhoz</a:t>
            </a:r>
          </a:p>
        </p:txBody>
      </p:sp>
    </p:spTree>
    <p:extLst>
      <p:ext uri="{BB962C8B-B14F-4D97-AF65-F5344CB8AC3E}">
        <p14:creationId xmlns:p14="http://schemas.microsoft.com/office/powerpoint/2010/main" val="2209247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lehetőségei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3203"/>
            <a:ext cx="10896600" cy="50269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3000" dirty="0"/>
              <a:t>A gyermekek szeretete irányunkban</a:t>
            </a:r>
          </a:p>
          <a:p>
            <a:pPr lvl="0"/>
            <a:r>
              <a:rPr lang="hu-HU" sz="3000" dirty="0"/>
              <a:t>Oktatók (településfelelős oktató + kurzusoktató), iskolai koordinátorok, mentortársak támogatása</a:t>
            </a:r>
          </a:p>
          <a:p>
            <a:r>
              <a:rPr lang="hu-HU" sz="3000" dirty="0"/>
              <a:t>Országbérlet és TM-kártya bővülő Volán-lehetőséggel: </a:t>
            </a:r>
            <a:r>
              <a:rPr lang="hu-HU" sz="3000" dirty="0">
                <a:hlinkClick r:id="rId2"/>
              </a:rPr>
              <a:t>https://tanitsunk.hu/hu/page/dokumentumok</a:t>
            </a:r>
          </a:p>
          <a:p>
            <a:pPr lvl="0"/>
            <a:r>
              <a:rPr lang="hu-HU" sz="3000" dirty="0"/>
              <a:t>4 havi ösztöndíj</a:t>
            </a:r>
          </a:p>
          <a:p>
            <a:pPr lvl="0"/>
            <a:r>
              <a:rPr lang="hu-HU" sz="3000" dirty="0"/>
              <a:t>Prémiumösztöndíj a legalább két féléve </a:t>
            </a:r>
            <a:r>
              <a:rPr lang="hu-HU" sz="3000" dirty="0" err="1"/>
              <a:t>mentoráló</a:t>
            </a:r>
            <a:r>
              <a:rPr lang="hu-HU" sz="3000" dirty="0"/>
              <a:t> hallgatóknak (differenciált)</a:t>
            </a:r>
          </a:p>
          <a:p>
            <a:pPr lvl="0"/>
            <a:r>
              <a:rPr lang="hu-HU" sz="3000" dirty="0"/>
              <a:t>Tematikus foglalkozások</a:t>
            </a:r>
          </a:p>
          <a:p>
            <a:pPr lvl="0"/>
            <a:r>
              <a:rPr lang="hu-HU" sz="3000" dirty="0"/>
              <a:t>Szenior mentori pályázat</a:t>
            </a:r>
          </a:p>
          <a:p>
            <a:pPr lvl="0"/>
            <a:r>
              <a:rPr lang="hu-HU" sz="3000" dirty="0"/>
              <a:t>Mentornagyköveti pályázat</a:t>
            </a:r>
          </a:p>
          <a:p>
            <a:pPr lvl="0"/>
            <a:r>
              <a:rPr lang="hu-HU" sz="3000" dirty="0"/>
              <a:t>Összefüggő egyéni iskolai gyakorlatba beszámítási lehetőség </a:t>
            </a:r>
          </a:p>
          <a:p>
            <a:pPr lvl="0"/>
            <a:r>
              <a:rPr lang="hu-HU" sz="3000" dirty="0"/>
              <a:t>Egyéb szakmai programok</a:t>
            </a:r>
          </a:p>
        </p:txBody>
      </p:sp>
    </p:spTree>
    <p:extLst>
      <p:ext uri="{BB962C8B-B14F-4D97-AF65-F5344CB8AC3E}">
        <p14:creationId xmlns:p14="http://schemas.microsoft.com/office/powerpoint/2010/main" val="405296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Ösztöndíjak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3203"/>
            <a:ext cx="10896600" cy="4859672"/>
          </a:xfrm>
        </p:spPr>
        <p:txBody>
          <a:bodyPr>
            <a:noAutofit/>
          </a:bodyPr>
          <a:lstStyle/>
          <a:p>
            <a:pPr lvl="0"/>
            <a:r>
              <a:rPr lang="hu-HU" sz="2600" b="1" dirty="0"/>
              <a:t>Mentori ösztöndíj: </a:t>
            </a:r>
            <a:r>
              <a:rPr lang="hu-HU" sz="2600" dirty="0"/>
              <a:t>havi 50 000 Ft + 2 000 Ft (országbérlet) (aktuális </a:t>
            </a:r>
            <a:r>
              <a:rPr lang="hu-HU" sz="2600" dirty="0" err="1"/>
              <a:t>inf</a:t>
            </a:r>
            <a:r>
              <a:rPr lang="hu-HU" sz="2600" dirty="0"/>
              <a:t>.)</a:t>
            </a:r>
          </a:p>
          <a:p>
            <a:r>
              <a:rPr lang="hu-HU" sz="2600" b="1" dirty="0"/>
              <a:t>Gyerekek, programok kerete:  </a:t>
            </a:r>
            <a:r>
              <a:rPr lang="hu-HU" sz="2600" dirty="0"/>
              <a:t>havi 10 000 Ft (1–4 mentorált), havi 15 000 Ft (5–9 mentorált)</a:t>
            </a:r>
          </a:p>
          <a:p>
            <a:pPr lvl="0"/>
            <a:r>
              <a:rPr lang="hu-HU" sz="2600" b="1" dirty="0"/>
              <a:t>Szenior mentori ösztöndíj</a:t>
            </a:r>
            <a:r>
              <a:rPr lang="hu-HU" sz="2600" dirty="0"/>
              <a:t> (min. 1 félév mentorálás után): egyszeri 65 000 Ft (10 fő mentoronként 1 fő) </a:t>
            </a:r>
            <a:r>
              <a:rPr lang="hu-HU" sz="2600" dirty="0">
                <a:cs typeface="Calibri" panose="020F0502020204030204" pitchFamily="34" charset="0"/>
              </a:rPr>
              <a:t>→ </a:t>
            </a:r>
            <a:r>
              <a:rPr lang="hu-HU" sz="2600" dirty="0"/>
              <a:t>közösségépítés, programszervezés, részvétel a </a:t>
            </a:r>
            <a:r>
              <a:rPr lang="hu-HU" sz="2600" dirty="0" err="1"/>
              <a:t>rekrutációban</a:t>
            </a:r>
            <a:r>
              <a:rPr lang="hu-HU" sz="2600" dirty="0"/>
              <a:t> </a:t>
            </a:r>
          </a:p>
          <a:p>
            <a:pPr lvl="0"/>
            <a:r>
              <a:rPr lang="hu-HU" sz="2600" b="1" dirty="0"/>
              <a:t>Mentornagyköveti ösztöndíj: </a:t>
            </a:r>
            <a:r>
              <a:rPr lang="hu-HU" sz="2600" dirty="0"/>
              <a:t>egyszeri 65 000 Ft (3 főből NTK választ 1 főt, nem lehet kettőnél többször pályázni) </a:t>
            </a:r>
            <a:r>
              <a:rPr lang="hu-HU" sz="2600" dirty="0">
                <a:cs typeface="Calibri" panose="020F0502020204030204" pitchFamily="34" charset="0"/>
              </a:rPr>
              <a:t>→ </a:t>
            </a:r>
            <a:r>
              <a:rPr lang="hu-HU" sz="2600" dirty="0"/>
              <a:t>közösségépítés, részvétel a központi és a helyi </a:t>
            </a:r>
            <a:r>
              <a:rPr lang="hu-HU" sz="2600" dirty="0" err="1"/>
              <a:t>rekrutációban</a:t>
            </a:r>
            <a:r>
              <a:rPr lang="hu-HU" sz="2600" dirty="0"/>
              <a:t>, programokon</a:t>
            </a:r>
          </a:p>
          <a:p>
            <a:r>
              <a:rPr lang="hu-HU" sz="2600" b="1" dirty="0"/>
              <a:t>Prémiumösztöndíj</a:t>
            </a:r>
            <a:r>
              <a:rPr lang="hu-HU" sz="2600" dirty="0"/>
              <a:t> (min. 1 félév mentorálás után): egyszeri 35 000 / 70 000 Ft (</a:t>
            </a:r>
            <a:r>
              <a:rPr lang="hu-HU" sz="2600" dirty="0" err="1"/>
              <a:t>max</a:t>
            </a:r>
            <a:r>
              <a:rPr lang="hu-HU" sz="2600" dirty="0"/>
              <a:t>. az aktív mentorok 70%-a kaphat), minden feladat maradéktalan teljesítése szükséges</a:t>
            </a:r>
          </a:p>
        </p:txBody>
      </p:sp>
    </p:spTree>
    <p:extLst>
      <p:ext uri="{BB962C8B-B14F-4D97-AF65-F5344CB8AC3E}">
        <p14:creationId xmlns:p14="http://schemas.microsoft.com/office/powerpoint/2010/main" val="392586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Kötelező feladatok, programok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7481"/>
            <a:ext cx="10896600" cy="5520519"/>
          </a:xfrm>
        </p:spPr>
        <p:txBody>
          <a:bodyPr>
            <a:noAutofit/>
          </a:bodyPr>
          <a:lstStyle/>
          <a:p>
            <a:pPr lvl="0"/>
            <a:r>
              <a:rPr lang="hu-HU" sz="2600" dirty="0"/>
              <a:t>Tanulásban támogatás</a:t>
            </a:r>
          </a:p>
          <a:p>
            <a:pPr lvl="0"/>
            <a:r>
              <a:rPr lang="hu-HU" sz="2600" dirty="0"/>
              <a:t>Szabadidő hasznos eltöltésének támogatása</a:t>
            </a:r>
          </a:p>
          <a:p>
            <a:pPr lvl="0"/>
            <a:r>
              <a:rPr lang="hu-HU" sz="2600" dirty="0"/>
              <a:t>Pályaorientációs események, gyakorlatok</a:t>
            </a:r>
          </a:p>
          <a:p>
            <a:pPr lvl="0"/>
            <a:r>
              <a:rPr lang="hu-HU" sz="2600" dirty="0"/>
              <a:t>Iskola- és kollégiumlátogatás</a:t>
            </a:r>
          </a:p>
          <a:p>
            <a:pPr lvl="0"/>
            <a:r>
              <a:rPr lang="hu-HU" sz="2600" dirty="0"/>
              <a:t>Vállalatlátogatás a Tanítsunk Magyarországért Alapítvány által megadott helyeken és időpontokban, de lehet saját szervezésben is, a TKK-</a:t>
            </a:r>
            <a:r>
              <a:rPr lang="hu-HU" sz="2600" dirty="0" err="1"/>
              <a:t>nak</a:t>
            </a:r>
            <a:r>
              <a:rPr lang="hu-HU" sz="2600" dirty="0"/>
              <a:t> is dokumentálva</a:t>
            </a:r>
          </a:p>
          <a:p>
            <a:pPr lvl="0"/>
            <a:r>
              <a:rPr lang="hu-HU" sz="2600" dirty="0"/>
              <a:t>Nyílt (mentorálási) nap az iskolában a TM1-es hallgatók részvételével</a:t>
            </a:r>
          </a:p>
          <a:p>
            <a:pPr lvl="0"/>
            <a:r>
              <a:rPr lang="hu-HU" sz="2600" dirty="0"/>
              <a:t>Részvétel a </a:t>
            </a:r>
            <a:r>
              <a:rPr lang="hu-HU" sz="2600" dirty="0" err="1"/>
              <a:t>rekrutációban</a:t>
            </a:r>
            <a:endParaRPr lang="hu-HU" sz="2600" dirty="0"/>
          </a:p>
          <a:p>
            <a:pPr marL="0" lvl="0" indent="0">
              <a:buNone/>
            </a:pPr>
            <a:r>
              <a:rPr lang="hu-HU" sz="2600" dirty="0">
                <a:solidFill>
                  <a:srgbClr val="FF0000"/>
                </a:solidFill>
              </a:rPr>
              <a:t>Az élménynapot, az iskolalátogatást, a pályaorientációs napot, a </a:t>
            </a:r>
            <a:r>
              <a:rPr lang="hu-HU" sz="2600" dirty="0" err="1">
                <a:solidFill>
                  <a:srgbClr val="FF0000"/>
                </a:solidFill>
              </a:rPr>
              <a:t>rekrutációs</a:t>
            </a:r>
            <a:r>
              <a:rPr lang="hu-HU" sz="2600" dirty="0">
                <a:solidFill>
                  <a:srgbClr val="FF0000"/>
                </a:solidFill>
              </a:rPr>
              <a:t> programokat  dokumentálni kell fotóval, rövid beszámolóval, jelenléti ívvel!</a:t>
            </a:r>
          </a:p>
          <a:p>
            <a:pPr marL="0" lvl="0" indent="0">
              <a:buNone/>
            </a:pPr>
            <a:r>
              <a:rPr lang="hu-HU" sz="2600" dirty="0">
                <a:solidFill>
                  <a:srgbClr val="FF0000"/>
                </a:solidFill>
              </a:rPr>
              <a:t>Mindezeket feltölteni a települési </a:t>
            </a:r>
            <a:r>
              <a:rPr lang="hu-HU" sz="2600" dirty="0" err="1">
                <a:solidFill>
                  <a:srgbClr val="FF0000"/>
                </a:solidFill>
              </a:rPr>
              <a:t>Teams</a:t>
            </a:r>
            <a:r>
              <a:rPr lang="hu-HU" sz="2600" dirty="0">
                <a:solidFill>
                  <a:srgbClr val="FF0000"/>
                </a:solidFill>
              </a:rPr>
              <a:t> csoportba, illetve a tanitsunk.hu-</a:t>
            </a:r>
            <a:r>
              <a:rPr lang="hu-HU" sz="2600" dirty="0" err="1">
                <a:solidFill>
                  <a:srgbClr val="FF0000"/>
                </a:solidFill>
              </a:rPr>
              <a:t>ra</a:t>
            </a:r>
            <a:r>
              <a:rPr lang="hu-HU" sz="2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839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TM2/TM20 kurzus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14331"/>
            <a:ext cx="10896600" cy="52136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u-HU" sz="3000" dirty="0"/>
              <a:t>Részben jelenléti, részben online kurzusok.</a:t>
            </a:r>
          </a:p>
          <a:p>
            <a:pPr lvl="0"/>
            <a:r>
              <a:rPr lang="hu-HU" sz="3000" dirty="0"/>
              <a:t>Maximális létszám: 15 fő.</a:t>
            </a:r>
          </a:p>
          <a:p>
            <a:pPr lvl="0"/>
            <a:r>
              <a:rPr lang="hu-HU" sz="3000" dirty="0"/>
              <a:t>Vannak településfelelős oktatók, de a mentorok bármelyik kurzusra jelentkezhetnek. Ajánljuk az egy településre beosztott régi és új mentoroknak az egymással való előzetes egyeztetést a települési </a:t>
            </a:r>
            <a:r>
              <a:rPr lang="hu-HU" sz="3000" dirty="0" err="1"/>
              <a:t>Teamsben</a:t>
            </a:r>
            <a:r>
              <a:rPr lang="hu-HU" sz="3000" dirty="0"/>
              <a:t> és a kiscsoportos közös jelentkezést egy-egy kurzusra.</a:t>
            </a:r>
          </a:p>
          <a:p>
            <a:pPr lvl="0"/>
            <a:r>
              <a:rPr lang="hu-HU" sz="3000" dirty="0"/>
              <a:t>Lesznek kötelező egyéni konzultációk is.</a:t>
            </a:r>
          </a:p>
          <a:p>
            <a:pPr lvl="0"/>
            <a:r>
              <a:rPr lang="hu-HU" sz="3000" dirty="0"/>
              <a:t>Választható tematikus foglalkozások.</a:t>
            </a:r>
          </a:p>
          <a:p>
            <a:r>
              <a:rPr lang="hu-HU" sz="3000" dirty="0"/>
              <a:t>A gyakorlati jegy feltétele: a kurzuskövetelmények teljesítése, legalább 84 óra mentorálás és ennek rendszeres adminisztrálása.</a:t>
            </a:r>
          </a:p>
          <a:p>
            <a:pPr lvl="0"/>
            <a:r>
              <a:rPr lang="hu-HU" sz="3000" dirty="0"/>
              <a:t>Akkor állítjuk le az ösztöndíjkifizetést, vagy akkor kérjük az ösztöndíj visszafizetését, ha nem történik meg a rendszeres mentorálás és a heti rendszeres adminisztráció, vagy a mentor nem vesz részt aktívan a kurzuson.</a:t>
            </a:r>
          </a:p>
        </p:txBody>
      </p:sp>
    </p:spTree>
    <p:extLst>
      <p:ext uri="{BB962C8B-B14F-4D97-AF65-F5344CB8AC3E}">
        <p14:creationId xmlns:p14="http://schemas.microsoft.com/office/powerpoint/2010/main" val="367657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mentorálás adminisztrációja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79133"/>
            <a:ext cx="10896600" cy="461374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sz="3000" dirty="0"/>
              <a:t>Az adminisztrációt kötelező hetente vezetni az NTK honlapján: </a:t>
            </a:r>
            <a:r>
              <a:rPr lang="hu-HU" sz="3000" dirty="0">
                <a:hlinkClick r:id="rId2"/>
              </a:rPr>
              <a:t>https://tanitsunk.hu/hu</a:t>
            </a:r>
            <a:endParaRPr lang="hu-HU" sz="3000" dirty="0"/>
          </a:p>
          <a:p>
            <a:pPr lvl="0"/>
            <a:r>
              <a:rPr lang="hu-HU" sz="3000" dirty="0"/>
              <a:t>A honlappal kapcsolatos hibák jelzése, kérések megfogalmazása (TKK cc-</a:t>
            </a:r>
            <a:r>
              <a:rPr lang="hu-HU" sz="3000" dirty="0" err="1"/>
              <a:t>zve</a:t>
            </a:r>
            <a:r>
              <a:rPr lang="hu-HU" sz="3000" dirty="0"/>
              <a:t>): </a:t>
            </a:r>
            <a:r>
              <a:rPr lang="hu-HU" sz="3000" dirty="0">
                <a:hlinkClick r:id="rId3"/>
              </a:rPr>
              <a:t>kapcsolat@tanitsunk.hu</a:t>
            </a:r>
            <a:endParaRPr lang="hu-HU" sz="3000" dirty="0"/>
          </a:p>
          <a:p>
            <a:pPr lvl="0"/>
            <a:r>
              <a:rPr lang="hu-HU" sz="3000" dirty="0"/>
              <a:t>A heti mentorálási tevékenység rövid leírása, az abban részt vevő tanulók megnevezése, a program rövid értékelése.</a:t>
            </a:r>
          </a:p>
          <a:p>
            <a:pPr lvl="0"/>
            <a:r>
              <a:rPr lang="hu-HU" sz="3000" dirty="0"/>
              <a:t>A gyerekek havi 10 000</a:t>
            </a:r>
            <a:r>
              <a:rPr lang="hu-HU" sz="3200" dirty="0"/>
              <a:t>–15 000 </a:t>
            </a:r>
            <a:r>
              <a:rPr lang="hu-HU" sz="3000" dirty="0"/>
              <a:t>Ft-os keretének a rendszeres dokumentálása (üdvözlő ajándék, készségfejlesztő játék, húsvéti/ballagási ajándék, belépőjegy, közös </a:t>
            </a:r>
            <a:r>
              <a:rPr lang="hu-HU" sz="3000" dirty="0" err="1"/>
              <a:t>fagyizás</a:t>
            </a:r>
            <a:r>
              <a:rPr lang="hu-HU" sz="3000" dirty="0"/>
              <a:t>, közös pizzázás, a program gyerekekkel kapcsolatos dologi költségei). Nem szabad a költéssel a félév végéig várni!</a:t>
            </a:r>
          </a:p>
          <a:p>
            <a:pPr lvl="0"/>
            <a:r>
              <a:rPr lang="hu-HU" sz="3000" dirty="0"/>
              <a:t>Az iskolai koordinátorok, az oktatók, az NTK és a TKK követi az adminisztrálást.</a:t>
            </a:r>
          </a:p>
          <a:p>
            <a:pPr lvl="0"/>
            <a:r>
              <a:rPr lang="hu-HU" sz="3000" dirty="0"/>
              <a:t>Az iskolai koordinátoroknak és az oktatóknak el kell fogadniuk a mentori beszámolókat: hagyni kell erre időt!</a:t>
            </a:r>
          </a:p>
        </p:txBody>
      </p:sp>
    </p:spTree>
    <p:extLst>
      <p:ext uri="{BB962C8B-B14F-4D97-AF65-F5344CB8AC3E}">
        <p14:creationId xmlns:p14="http://schemas.microsoft.com/office/powerpoint/2010/main" val="419642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Mit ad a program?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283" y="2114025"/>
            <a:ext cx="10808517" cy="4549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/>
              <a:t>„Nagyon megszerettem a gyerekeket, és szívesen kísérném őket minél tovább. Ez a munka nagyon inspiráló számomra, és szakmai tapasztalatnak is nagyon jó.”</a:t>
            </a:r>
          </a:p>
          <a:p>
            <a:pPr marL="0" indent="0">
              <a:buNone/>
            </a:pPr>
            <a:r>
              <a:rPr lang="hu-HU" sz="4000" dirty="0"/>
              <a:t>„Hálás szívvel köszönöm, hogy részese lehetek ennek a csodának, nagyon várom már a következő mentorálási félévet! :)”</a:t>
            </a:r>
          </a:p>
        </p:txBody>
      </p:sp>
    </p:spTree>
    <p:extLst>
      <p:ext uri="{BB962C8B-B14F-4D97-AF65-F5344CB8AC3E}">
        <p14:creationId xmlns:p14="http://schemas.microsoft.com/office/powerpoint/2010/main" val="3139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tájékoztató témái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0263" y="1690688"/>
            <a:ext cx="10833538" cy="4973158"/>
          </a:xfrm>
        </p:spPr>
        <p:txBody>
          <a:bodyPr>
            <a:normAutofit/>
          </a:bodyPr>
          <a:lstStyle/>
          <a:p>
            <a:r>
              <a:rPr lang="hu-HU" sz="3600" dirty="0"/>
              <a:t>A program szervezői</a:t>
            </a:r>
          </a:p>
          <a:p>
            <a:r>
              <a:rPr lang="hu-HU" sz="3600" dirty="0"/>
              <a:t>A mentor feladatai</a:t>
            </a:r>
          </a:p>
          <a:p>
            <a:r>
              <a:rPr lang="hu-HU" sz="3600" dirty="0"/>
              <a:t>Felkészülés a mentorálásra</a:t>
            </a:r>
          </a:p>
          <a:p>
            <a:r>
              <a:rPr lang="hu-HU" sz="3600" dirty="0"/>
              <a:t>Az élménynapok és az üdvözlőnapok</a:t>
            </a:r>
          </a:p>
          <a:p>
            <a:r>
              <a:rPr lang="hu-HU" sz="3600" dirty="0"/>
              <a:t>A program lehetőségei</a:t>
            </a:r>
          </a:p>
          <a:p>
            <a:r>
              <a:rPr lang="hu-HU" sz="3600" dirty="0"/>
              <a:t>A TM2 és TM20 kurzusok</a:t>
            </a:r>
          </a:p>
          <a:p>
            <a:r>
              <a:rPr lang="hu-HU" sz="3600" dirty="0"/>
              <a:t>Az adminisztráció</a:t>
            </a:r>
          </a:p>
        </p:txBody>
      </p:sp>
    </p:spTree>
    <p:extLst>
      <p:ext uri="{BB962C8B-B14F-4D97-AF65-F5344CB8AC3E}">
        <p14:creationId xmlns:p14="http://schemas.microsoft.com/office/powerpoint/2010/main" val="123498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program szervezői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57612"/>
            <a:ext cx="10896600" cy="5247988"/>
          </a:xfrm>
        </p:spPr>
        <p:txBody>
          <a:bodyPr>
            <a:normAutofit fontScale="92500" lnSpcReduction="10000"/>
          </a:bodyPr>
          <a:lstStyle/>
          <a:p>
            <a:r>
              <a:rPr lang="hu-HU" sz="3200" dirty="0"/>
              <a:t>A program indulása az ELTE-n: 2020. január</a:t>
            </a:r>
          </a:p>
          <a:p>
            <a:r>
              <a:rPr lang="hu-HU" sz="3200" dirty="0"/>
              <a:t>A központi programszervező intézmény: Nemzeti Tehetség Központ</a:t>
            </a:r>
          </a:p>
          <a:p>
            <a:r>
              <a:rPr lang="hu-HU" sz="3200" dirty="0"/>
              <a:t>Az ELTE-n a koordináló szervezeti egység: 			Tanárképző Központ (= TKK)</a:t>
            </a:r>
          </a:p>
          <a:p>
            <a:pPr marL="457200" lvl="1" indent="0">
              <a:buNone/>
            </a:pPr>
            <a:r>
              <a:rPr lang="hu-HU" sz="2800" dirty="0">
                <a:hlinkClick r:id="rId2"/>
              </a:rPr>
              <a:t>https://tkk.elte.hu/tmo</a:t>
            </a:r>
            <a:r>
              <a:rPr lang="hu-HU" sz="2800" dirty="0"/>
              <a:t> </a:t>
            </a:r>
          </a:p>
          <a:p>
            <a:pPr marL="457200" lvl="1" indent="0">
              <a:buNone/>
            </a:pPr>
            <a:r>
              <a:rPr lang="hu-HU" sz="2800" dirty="0">
                <a:hlinkClick r:id="rId3"/>
              </a:rPr>
              <a:t>https://tanitsunk.hu</a:t>
            </a:r>
            <a:endParaRPr lang="hu-HU" sz="2800" dirty="0"/>
          </a:p>
          <a:p>
            <a:pPr marL="457200" lvl="1" indent="0">
              <a:buNone/>
            </a:pPr>
            <a:r>
              <a:rPr lang="hu-HU" sz="2800" dirty="0">
                <a:hlinkClick r:id="rId4"/>
              </a:rPr>
              <a:t>tmo.hallgato@tkk.elte.hu</a:t>
            </a:r>
            <a:endParaRPr lang="hu-HU" sz="2800" dirty="0"/>
          </a:p>
          <a:p>
            <a:pPr rtl="0"/>
            <a:r>
              <a:rPr lang="hu-HU" sz="2800" dirty="0"/>
              <a:t>Tanárképző Központ TMO-s oldalai: 	</a:t>
            </a:r>
            <a:r>
              <a:rPr lang="hu-HU" sz="3500" dirty="0"/>
              <a:t>	</a:t>
            </a:r>
            <a:r>
              <a:rPr lang="hu-HU" sz="3500" dirty="0">
                <a:hlinkClick r:id="rId5" tooltip="https://www.facebook.com/elte.tkk.tmo/"/>
              </a:rPr>
              <a:t>https://www.facebook.com/elte.tkk.tmo/</a:t>
            </a:r>
            <a:endParaRPr lang="hu-HU" sz="3500" dirty="0"/>
          </a:p>
          <a:p>
            <a:pPr marL="914400" lvl="2" indent="0">
              <a:buNone/>
            </a:pPr>
            <a:r>
              <a:rPr lang="hu-HU" sz="3500" dirty="0">
                <a:hlinkClick r:id="rId6" tooltip="https://www.instagram.com/elte_tkk_tmo/?fbclid=iwy2xjawfgtj9lehrua2flbqixmaabhqvdk_rnmic-pmy0gb743dx8e2pzt5ngoogwd7niuwql8ghhcw2vvnprsa_aem_xodpwawatqfnemfity_pzq"/>
              </a:rPr>
              <a:t>https://www.instagram.com/elte_tkk_tmo/</a:t>
            </a:r>
            <a:endParaRPr lang="hu-HU" sz="3500" dirty="0"/>
          </a:p>
          <a:p>
            <a:pPr marL="457200" lvl="1" indent="0">
              <a:buNone/>
            </a:pP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u-HU" sz="3200" dirty="0"/>
              <a:t>Személyes konzultáció a </a:t>
            </a:r>
            <a:r>
              <a:rPr lang="hu-HU" sz="3200" dirty="0" err="1"/>
              <a:t>Teamsben</a:t>
            </a:r>
            <a:r>
              <a:rPr lang="hu-HU" sz="3200" dirty="0"/>
              <a:t>: Kiss Edina, Kalmár Barbara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521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8741" y="365125"/>
            <a:ext cx="9785059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A mentor feladatai és ütemterv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1" y="1540126"/>
            <a:ext cx="10896600" cy="5178726"/>
          </a:xfrm>
        </p:spPr>
        <p:txBody>
          <a:bodyPr>
            <a:noAutofit/>
          </a:bodyPr>
          <a:lstStyle/>
          <a:p>
            <a:pPr lvl="0"/>
            <a:r>
              <a:rPr lang="hu-HU" sz="1800" dirty="0"/>
              <a:t>Részvétel az </a:t>
            </a:r>
            <a:r>
              <a:rPr lang="hu-HU" sz="1800" b="1" dirty="0"/>
              <a:t>élménynapok/üdvözlőnapok </a:t>
            </a:r>
            <a:r>
              <a:rPr lang="hu-HU" sz="1800" dirty="0"/>
              <a:t>előkészítésében és lebonyolításában.</a:t>
            </a:r>
          </a:p>
          <a:p>
            <a:pPr lvl="0"/>
            <a:r>
              <a:rPr lang="hu-HU" sz="1800" b="1" dirty="0"/>
              <a:t>84 óra, </a:t>
            </a:r>
            <a:r>
              <a:rPr lang="hu-HU" sz="1800" dirty="0"/>
              <a:t>heti 6 óra (- utazási kedvezmény) egyéni (páros, néha csoportos) jelenléti </a:t>
            </a:r>
            <a:r>
              <a:rPr lang="hu-HU" sz="1800" b="1" dirty="0"/>
              <a:t>mentorálás </a:t>
            </a:r>
            <a:r>
              <a:rPr lang="hu-HU" sz="1800" dirty="0"/>
              <a:t>az egyik partneriskolában: március 1-től június 30-ig. (Ebből pótidőszak az utolsó hét várható.) Az élménynap is beleszámít a 84 órába.</a:t>
            </a:r>
          </a:p>
          <a:p>
            <a:pPr lvl="0"/>
            <a:r>
              <a:rPr lang="hu-HU" sz="1800" dirty="0"/>
              <a:t>A gyerekekre és a programokra fordítandó </a:t>
            </a:r>
            <a:r>
              <a:rPr lang="hu-HU" sz="1800" b="1" dirty="0"/>
              <a:t>keret</a:t>
            </a:r>
            <a:r>
              <a:rPr lang="hu-HU" sz="1800" dirty="0"/>
              <a:t> </a:t>
            </a:r>
            <a:r>
              <a:rPr lang="hu-HU" sz="1800" b="1" dirty="0"/>
              <a:t>maradéktalan felhasználása </a:t>
            </a:r>
            <a:r>
              <a:rPr lang="hu-HU" sz="1800" dirty="0"/>
              <a:t>és dokumentálása az NTK által megszabott határidőig. </a:t>
            </a:r>
            <a:r>
              <a:rPr lang="hu-HU" sz="1800" b="1" dirty="0"/>
              <a:t>Nem lehet semmit sem átvinni a következő félévre!</a:t>
            </a:r>
          </a:p>
          <a:p>
            <a:pPr lvl="0"/>
            <a:r>
              <a:rPr lang="hu-HU" sz="1800" dirty="0"/>
              <a:t>Heti rendszerességgel </a:t>
            </a:r>
            <a:r>
              <a:rPr lang="hu-HU" sz="1800" b="1" dirty="0"/>
              <a:t>adminisztrálás </a:t>
            </a:r>
            <a:r>
              <a:rPr lang="hu-HU" sz="1800" dirty="0"/>
              <a:t>az NTK honlapján: a mentorálás tevékenységei, résztvevői, óraszáma + maradéktalanul a gyerekekre/programokra fordított keret dokumentálása. Az adminisztrálás zárása: az NTK által  megszabott határidőig (pontos dátum később).</a:t>
            </a:r>
          </a:p>
          <a:p>
            <a:pPr lvl="0"/>
            <a:r>
              <a:rPr lang="hu-HU" sz="1800" b="1" dirty="0"/>
              <a:t>Együttműködés </a:t>
            </a:r>
            <a:r>
              <a:rPr lang="hu-HU" sz="1800" dirty="0"/>
              <a:t>a szervezőkkel, a mentortársakkal, az iskolai koordinátorral, az oktatókkal (kurzusoktatóval + a településfelelős oktatóval).</a:t>
            </a:r>
          </a:p>
          <a:p>
            <a:pPr lvl="0"/>
            <a:r>
              <a:rPr lang="hu-HU" sz="1800" dirty="0"/>
              <a:t>A TM2 vagy a TM20 mentoráláskísérő </a:t>
            </a:r>
            <a:r>
              <a:rPr lang="hu-HU" sz="1800" b="1" dirty="0"/>
              <a:t>kurzusok </a:t>
            </a:r>
            <a:r>
              <a:rPr lang="hu-HU" sz="1800" dirty="0"/>
              <a:t>felvétele a </a:t>
            </a:r>
            <a:r>
              <a:rPr lang="hu-HU" sz="1800" dirty="0" err="1"/>
              <a:t>Neptunban</a:t>
            </a:r>
            <a:r>
              <a:rPr lang="hu-HU" sz="1800" dirty="0"/>
              <a:t> és teljesítésük, a kurzusok indulása: </a:t>
            </a:r>
            <a:r>
              <a:rPr lang="hu-HU" sz="1800" b="1" dirty="0"/>
              <a:t>február 10</a:t>
            </a:r>
            <a:r>
              <a:rPr lang="hu-HU" sz="1800" dirty="0"/>
              <a:t>-ei héten.</a:t>
            </a:r>
          </a:p>
          <a:p>
            <a:pPr lvl="0"/>
            <a:r>
              <a:rPr lang="hu-HU" sz="1800" dirty="0"/>
              <a:t>A program </a:t>
            </a:r>
            <a:r>
              <a:rPr lang="hu-HU" sz="1800" b="1" dirty="0"/>
              <a:t>népszerűsítés</a:t>
            </a:r>
            <a:r>
              <a:rPr lang="hu-HU" sz="1800" dirty="0"/>
              <a:t>e február 14-ig + folyamatosan (részvétel </a:t>
            </a:r>
            <a:r>
              <a:rPr lang="hu-HU" sz="1800" dirty="0" err="1"/>
              <a:t>félévente</a:t>
            </a:r>
            <a:r>
              <a:rPr lang="hu-HU" sz="1800" dirty="0"/>
              <a:t> legalább egy, a Tanárképző Központ által szervezett vagy saját szervezésű, a TKK-</a:t>
            </a:r>
            <a:r>
              <a:rPr lang="hu-HU" sz="1800" dirty="0" err="1"/>
              <a:t>nak</a:t>
            </a:r>
            <a:r>
              <a:rPr lang="hu-HU" sz="1800" dirty="0"/>
              <a:t> is dokumentált </a:t>
            </a:r>
            <a:r>
              <a:rPr lang="hu-HU" sz="1800" dirty="0" err="1"/>
              <a:t>rekrutációs</a:t>
            </a:r>
            <a:r>
              <a:rPr lang="hu-HU" sz="1800" dirty="0"/>
              <a:t> eseményen)</a:t>
            </a:r>
          </a:p>
        </p:txBody>
      </p:sp>
    </p:spTree>
    <p:extLst>
      <p:ext uri="{BB962C8B-B14F-4D97-AF65-F5344CB8AC3E}">
        <p14:creationId xmlns:p14="http://schemas.microsoft.com/office/powerpoint/2010/main" val="120042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 mentorálási idő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8808" y="1645875"/>
            <a:ext cx="10896600" cy="4869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/>
              <a:t>Heti 6 órát szükséges csoportosan és/vagy egyénileg/párosan </a:t>
            </a:r>
            <a:r>
              <a:rPr lang="hu-HU" sz="3200" dirty="0" err="1"/>
              <a:t>mentorálni</a:t>
            </a:r>
            <a:r>
              <a:rPr lang="hu-HU" sz="3200" dirty="0"/>
              <a:t>.</a:t>
            </a:r>
          </a:p>
          <a:p>
            <a:pPr marL="0" indent="0">
              <a:buNone/>
            </a:pPr>
            <a:r>
              <a:rPr lang="hu-HU" sz="3200" dirty="0" err="1"/>
              <a:t>Mentorálási</a:t>
            </a:r>
            <a:r>
              <a:rPr lang="hu-HU" sz="3200" dirty="0"/>
              <a:t> idő az utazási idő alapján: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277544" y="2726262"/>
            <a:ext cx="11849474" cy="3562188"/>
            <a:chOff x="277544" y="2726262"/>
            <a:chExt cx="11849474" cy="3562188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DA7B6A2A-D1FF-40A8-9346-6975AF846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544" y="2726262"/>
              <a:ext cx="11849474" cy="3562188"/>
            </a:xfrm>
            <a:prstGeom prst="rect">
              <a:avLst/>
            </a:prstGeom>
          </p:spPr>
        </p:pic>
        <p:sp>
          <p:nvSpPr>
            <p:cNvPr id="5" name="Téglalap 4"/>
            <p:cNvSpPr/>
            <p:nvPr/>
          </p:nvSpPr>
          <p:spPr>
            <a:xfrm>
              <a:off x="2063931" y="5068388"/>
              <a:ext cx="661852" cy="2177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429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Nógrád vármegyei partneriskolák</a:t>
            </a:r>
          </a:p>
        </p:txBody>
      </p:sp>
      <p:pic>
        <p:nvPicPr>
          <p:cNvPr id="6" name="Kép 3" descr="Nograd megye_telepulesekkel.jpg">
            <a:extLst>
              <a:ext uri="{FF2B5EF4-FFF2-40B4-BE49-F238E27FC236}">
                <a16:creationId xmlns:a16="http://schemas.microsoft.com/office/drawing/2014/main" id="{23DBFBCB-F7A9-49BA-8BDB-FA05DE703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56" y="1481345"/>
            <a:ext cx="8438363" cy="537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88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Pest vármegyei partneriskolák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91706436-0694-BB78-6163-234D0B0D4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298" y="1403441"/>
            <a:ext cx="6687403" cy="54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1782" y="569550"/>
            <a:ext cx="9175497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A50021"/>
                </a:solidFill>
              </a:rPr>
              <a:t>Az iskolaválasztásról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1839" y="2483892"/>
            <a:ext cx="10896600" cy="3508345"/>
          </a:xfrm>
        </p:spPr>
        <p:txBody>
          <a:bodyPr>
            <a:normAutofit/>
          </a:bodyPr>
          <a:lstStyle/>
          <a:p>
            <a:r>
              <a:rPr lang="hu-HU" sz="3200" b="1" dirty="0"/>
              <a:t>Megadhatnak 3 iskolát </a:t>
            </a:r>
            <a:r>
              <a:rPr lang="hu-HU" sz="3200" dirty="0"/>
              <a:t>sorrendben.</a:t>
            </a:r>
          </a:p>
          <a:p>
            <a:r>
              <a:rPr lang="hu-HU" sz="3200" dirty="0"/>
              <a:t>Megnevezhetnek további településeket.</a:t>
            </a:r>
          </a:p>
          <a:p>
            <a:r>
              <a:rPr lang="hu-HU" sz="3200" dirty="0"/>
              <a:t>Megadhatják: kivel </a:t>
            </a:r>
            <a:r>
              <a:rPr lang="hu-HU" sz="3200" b="1" dirty="0"/>
              <a:t>együtt </a:t>
            </a:r>
            <a:r>
              <a:rPr lang="hu-HU" sz="3200" dirty="0"/>
              <a:t>szeretnének </a:t>
            </a:r>
            <a:r>
              <a:rPr lang="hu-HU" sz="3200" b="1" dirty="0" err="1"/>
              <a:t>mentorálni</a:t>
            </a:r>
            <a:r>
              <a:rPr lang="hu-HU" sz="3200" dirty="0"/>
              <a:t>.</a:t>
            </a:r>
          </a:p>
          <a:p>
            <a:r>
              <a:rPr lang="hu-HU" sz="3200" dirty="0"/>
              <a:t>Figyelembe vesszük a mentor </a:t>
            </a:r>
            <a:r>
              <a:rPr lang="hu-HU" sz="3200" b="1" dirty="0"/>
              <a:t>tartózkodási helyét</a:t>
            </a:r>
            <a:r>
              <a:rPr lang="hu-HU" sz="3200" dirty="0"/>
              <a:t>.</a:t>
            </a:r>
          </a:p>
          <a:p>
            <a:r>
              <a:rPr lang="hu-HU" sz="3200" dirty="0"/>
              <a:t>Mindenkivel egyeztetünk.</a:t>
            </a:r>
          </a:p>
          <a:p>
            <a:r>
              <a:rPr lang="hu-HU" sz="3200" dirty="0"/>
              <a:t>A gyerekeket az iskolák osztják be a mentorokhoz.</a:t>
            </a:r>
          </a:p>
        </p:txBody>
      </p:sp>
    </p:spTree>
    <p:extLst>
      <p:ext uri="{BB962C8B-B14F-4D97-AF65-F5344CB8AC3E}">
        <p14:creationId xmlns:p14="http://schemas.microsoft.com/office/powerpoint/2010/main" val="106665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A50021"/>
                </a:solidFill>
              </a:rPr>
              <a:t>Támogató oktatók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6029" y="2279176"/>
            <a:ext cx="10682431" cy="43846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hu-HU" altLang="hu-HU" b="1" dirty="0">
                <a:sym typeface="Twentieth Century" charset="0"/>
              </a:rPr>
              <a:t>TM1 kurzusok oktatói 2025. tavasszal: </a:t>
            </a:r>
            <a:r>
              <a:rPr lang="hu-HU" altLang="hu-HU" dirty="0">
                <a:sym typeface="Twentieth Century" charset="0"/>
              </a:rPr>
              <a:t>Angyal Zsuzsanna (TTK), </a:t>
            </a:r>
            <a:r>
              <a:rPr lang="hu-HU" dirty="0"/>
              <a:t>Bereczkiné </a:t>
            </a:r>
            <a:r>
              <a:rPr lang="hu-HU" dirty="0" err="1"/>
              <a:t>Záluszki</a:t>
            </a:r>
            <a:r>
              <a:rPr lang="hu-HU" dirty="0"/>
              <a:t> Anna (TÓK), </a:t>
            </a:r>
            <a:r>
              <a:rPr lang="hu-HU" altLang="hu-HU" dirty="0">
                <a:sym typeface="Twentieth Century" charset="0"/>
              </a:rPr>
              <a:t>Farkasné </a:t>
            </a:r>
            <a:r>
              <a:rPr lang="hu-HU" altLang="hu-HU" dirty="0" err="1">
                <a:sym typeface="Twentieth Century" charset="0"/>
              </a:rPr>
              <a:t>Gönczi</a:t>
            </a:r>
            <a:r>
              <a:rPr lang="hu-HU" altLang="hu-HU" dirty="0">
                <a:sym typeface="Twentieth Century" charset="0"/>
              </a:rPr>
              <a:t> Rita (</a:t>
            </a:r>
            <a:r>
              <a:rPr lang="hu-HU" altLang="hu-HU" dirty="0" err="1">
                <a:sym typeface="Twentieth Century" charset="0"/>
              </a:rPr>
              <a:t>BGGyK</a:t>
            </a:r>
            <a:r>
              <a:rPr lang="hu-HU" altLang="hu-HU" dirty="0">
                <a:sym typeface="Twentieth Century" charset="0"/>
              </a:rPr>
              <a:t>)</a:t>
            </a:r>
          </a:p>
          <a:p>
            <a:pPr>
              <a:lnSpc>
                <a:spcPct val="110000"/>
              </a:lnSpc>
              <a:buClr>
                <a:srgbClr val="000000"/>
              </a:buClr>
            </a:pPr>
            <a:endParaRPr lang="hu-HU" dirty="0"/>
          </a:p>
          <a:p>
            <a:pPr>
              <a:lnSpc>
                <a:spcPct val="110000"/>
              </a:lnSpc>
              <a:buClr>
                <a:srgbClr val="000000"/>
              </a:buClr>
            </a:pPr>
            <a:r>
              <a:rPr lang="hu-HU" altLang="hu-HU" b="1" dirty="0">
                <a:sym typeface="Twentieth Century" charset="0"/>
              </a:rPr>
              <a:t>TM2 kurzusok oktatói 2024. tavasszal: </a:t>
            </a:r>
            <a:r>
              <a:rPr lang="hu-HU" altLang="hu-HU" dirty="0" err="1">
                <a:sym typeface="Twentieth Century" charset="0"/>
              </a:rPr>
              <a:t>Baditzné</a:t>
            </a:r>
            <a:r>
              <a:rPr lang="hu-HU" altLang="hu-HU" dirty="0">
                <a:sym typeface="Twentieth Century" charset="0"/>
              </a:rPr>
              <a:t> Pálvölgyi Kata (BTK), </a:t>
            </a:r>
            <a:r>
              <a:rPr lang="hu-HU" dirty="0"/>
              <a:t>Koósné Sinkó Judit (TÓK), Lehmann Miklós (TÓK), Szabó Éva (BTK), </a:t>
            </a:r>
            <a:r>
              <a:rPr lang="hu-HU" dirty="0" err="1"/>
              <a:t>Tókos</a:t>
            </a:r>
            <a:r>
              <a:rPr lang="hu-HU" dirty="0"/>
              <a:t> Katalin (PPK), </a:t>
            </a:r>
            <a:endParaRPr lang="hu-HU" altLang="hu-HU" dirty="0">
              <a:sym typeface="Twentieth Centu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1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1300</Words>
  <Application>Microsoft Office PowerPoint</Application>
  <PresentationFormat>Szélesvásznú</PresentationFormat>
  <Paragraphs>111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Twentieth Century</vt:lpstr>
      <vt:lpstr>Office-téma</vt:lpstr>
      <vt:lpstr>Tanítsunk Magyarországért! Információk a mentorok számára a 2025. tavaszi félévről</vt:lpstr>
      <vt:lpstr>A tájékoztató témái</vt:lpstr>
      <vt:lpstr>A program szervezői</vt:lpstr>
      <vt:lpstr>A mentor feladatai és ütemterv</vt:lpstr>
      <vt:lpstr>A mentorálási idő</vt:lpstr>
      <vt:lpstr>Nógrád vármegyei partneriskolák</vt:lpstr>
      <vt:lpstr>Pest vármegyei partneriskolák</vt:lpstr>
      <vt:lpstr>Az iskolaválasztásról</vt:lpstr>
      <vt:lpstr>Támogató oktatók</vt:lpstr>
      <vt:lpstr>Felkészülés a mentorálásra</vt:lpstr>
      <vt:lpstr>Az élménynapról és az üdvözlőnapról</vt:lpstr>
      <vt:lpstr>A program lehetőségei</vt:lpstr>
      <vt:lpstr>Ösztöndíjak</vt:lpstr>
      <vt:lpstr>Kötelező feladatok, programok</vt:lpstr>
      <vt:lpstr>A TM2/TM20 kurzus </vt:lpstr>
      <vt:lpstr>A mentorálás adminisztrációja</vt:lpstr>
      <vt:lpstr>Mit ad a program?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TKK</dc:creator>
  <cp:lastModifiedBy>Dr. Kiss Edina</cp:lastModifiedBy>
  <cp:revision>210</cp:revision>
  <dcterms:created xsi:type="dcterms:W3CDTF">2018-08-31T10:56:03Z</dcterms:created>
  <dcterms:modified xsi:type="dcterms:W3CDTF">2025-02-03T11:26:55Z</dcterms:modified>
</cp:coreProperties>
</file>