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13" r:id="rId4"/>
    <p:sldId id="308" r:id="rId5"/>
    <p:sldId id="309" r:id="rId6"/>
    <p:sldId id="310" r:id="rId7"/>
    <p:sldId id="320" r:id="rId8"/>
    <p:sldId id="312" r:id="rId9"/>
    <p:sldId id="294" r:id="rId10"/>
    <p:sldId id="303" r:id="rId11"/>
    <p:sldId id="304" r:id="rId12"/>
    <p:sldId id="305" r:id="rId13"/>
    <p:sldId id="295" r:id="rId14"/>
    <p:sldId id="323" r:id="rId15"/>
    <p:sldId id="300" r:id="rId16"/>
    <p:sldId id="291" r:id="rId17"/>
    <p:sldId id="297" r:id="rId18"/>
    <p:sldId id="298" r:id="rId19"/>
    <p:sldId id="314" r:id="rId20"/>
    <p:sldId id="322" r:id="rId21"/>
    <p:sldId id="315" r:id="rId22"/>
    <p:sldId id="316" r:id="rId23"/>
    <p:sldId id="317" r:id="rId24"/>
    <p:sldId id="318" r:id="rId25"/>
    <p:sldId id="319" r:id="rId26"/>
    <p:sldId id="306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alné dr. Szabó Ágnes" initials="AdSÁ" lastIdx="1" clrIdx="0">
    <p:extLst>
      <p:ext uri="{19B8F6BF-5375-455C-9EA6-DF929625EA0E}">
        <p15:presenceInfo xmlns:p15="http://schemas.microsoft.com/office/powerpoint/2012/main" userId="S::a.szabo.agnes@btk.elte.hu::472e6892-bbfe-4647-bbcf-e82637d7ae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6T13:49:03.15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66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01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49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53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83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61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90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10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95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04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45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3E9C-E5E9-4F15-AB07-B8386E7A5E74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DE3F39C-1296-4130-9847-9E36FEEDF25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45817" y="98650"/>
            <a:ext cx="2447307" cy="126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14476" r="13182" b="14921"/>
          <a:stretch/>
        </p:blipFill>
        <p:spPr>
          <a:xfrm>
            <a:off x="95792" y="83370"/>
            <a:ext cx="157953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kk.elte.hu/dstore/document/6985/Hatranyos_helyzetu_tanulok_mentoralasa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mo.hallgato@tkk.elte.hu" TargetMode="External"/><Relationship Id="rId2" Type="http://schemas.openxmlformats.org/officeDocument/2006/relationships/hyperlink" Target="https://tkk.elte.hu/t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search/top?q=tan%C3%ADtsunk%20magyarorsz%C3%A1g%C3%A9rt%20elte%20tan%C3%A1rk%C3%A9pz%C5%91%20k%C3%B6zpont" TargetMode="External"/><Relationship Id="rId4" Type="http://schemas.openxmlformats.org/officeDocument/2006/relationships/hyperlink" Target="https://www.instagram.com/elte_tkk_tmo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mo.hallgato@tkk.elte.hu" TargetMode="External"/><Relationship Id="rId2" Type="http://schemas.openxmlformats.org/officeDocument/2006/relationships/hyperlink" Target="https://tkk.elte.hu/tm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mo.hallgato@tkk.elte.hu" TargetMode="External"/><Relationship Id="rId2" Type="http://schemas.openxmlformats.org/officeDocument/2006/relationships/hyperlink" Target="https://tkk.elte.hu/t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r="27215"/>
          <a:stretch/>
        </p:blipFill>
        <p:spPr>
          <a:xfrm>
            <a:off x="2420983" y="12743"/>
            <a:ext cx="6453052" cy="683251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38576"/>
          </a:xfrm>
        </p:spPr>
        <p:txBody>
          <a:bodyPr>
            <a:normAutofit/>
          </a:bodyPr>
          <a:lstStyle/>
          <a:p>
            <a:r>
              <a:rPr lang="hu-HU" b="1" dirty="0"/>
              <a:t>A Tanítsunk Magyarországért Program az ELTE-n</a:t>
            </a:r>
            <a:br>
              <a:rPr lang="hu-HU" dirty="0"/>
            </a:br>
            <a:r>
              <a:rPr lang="hu-HU" sz="4000" dirty="0"/>
              <a:t>Tájékoztató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56888" y="4477403"/>
            <a:ext cx="9144000" cy="700206"/>
          </a:xfrm>
        </p:spPr>
        <p:txBody>
          <a:bodyPr>
            <a:normAutofit/>
          </a:bodyPr>
          <a:lstStyle/>
          <a:p>
            <a:r>
              <a:rPr lang="hu-HU" sz="3600" dirty="0"/>
              <a:t>2025. tavasz</a:t>
            </a:r>
          </a:p>
        </p:txBody>
      </p:sp>
    </p:spTree>
    <p:extLst>
      <p:ext uri="{BB962C8B-B14F-4D97-AF65-F5344CB8AC3E}">
        <p14:creationId xmlns:p14="http://schemas.microsoft.com/office/powerpoint/2010/main" val="69299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1782" y="569550"/>
            <a:ext cx="9175497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A50021"/>
                </a:solidFill>
              </a:rPr>
              <a:t>A mentorálási idő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808" y="1645875"/>
            <a:ext cx="10896600" cy="486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Heti 6 órát szükséges csoportosan és/vagy egyénileg </a:t>
            </a:r>
            <a:r>
              <a:rPr lang="hu-HU" sz="3200" dirty="0" err="1"/>
              <a:t>mentorálni</a:t>
            </a:r>
            <a:r>
              <a:rPr lang="hu-HU" sz="3200" dirty="0"/>
              <a:t>.</a:t>
            </a:r>
          </a:p>
          <a:p>
            <a:pPr marL="0" indent="0">
              <a:buNone/>
            </a:pPr>
            <a:r>
              <a:rPr lang="hu-HU" sz="3200" dirty="0"/>
              <a:t>Mentorálási idő az utazási kedvezménnyel: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A7B6A2A-D1FF-40A8-9346-6975AF84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4" y="2726262"/>
            <a:ext cx="11849474" cy="35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program lehetőségei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3203"/>
            <a:ext cx="10896600" cy="497854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hu-HU" sz="3000" dirty="0"/>
              <a:t>TM1 felkészítő kurzus</a:t>
            </a:r>
          </a:p>
          <a:p>
            <a:pPr lvl="0"/>
            <a:r>
              <a:rPr lang="hu-HU" sz="3000" dirty="0"/>
              <a:t>A mentorált tanulók öröme</a:t>
            </a:r>
          </a:p>
          <a:p>
            <a:pPr lvl="0"/>
            <a:r>
              <a:rPr lang="hu-HU" sz="3000" dirty="0"/>
              <a:t>Támogató oktatók, kurzusok, iskolai koordinátorok, iskolák</a:t>
            </a:r>
          </a:p>
          <a:p>
            <a:pPr lvl="0"/>
            <a:r>
              <a:rPr lang="hu-HU" sz="3000" dirty="0"/>
              <a:t>TM2 mentoráláskísérő kurzusok</a:t>
            </a:r>
          </a:p>
          <a:p>
            <a:pPr lvl="0"/>
            <a:r>
              <a:rPr lang="hu-HU" sz="3000" dirty="0"/>
              <a:t>Választható szakmai foglalkozások</a:t>
            </a:r>
          </a:p>
          <a:p>
            <a:pPr lvl="0"/>
            <a:r>
              <a:rPr lang="hu-HU" sz="3000" dirty="0"/>
              <a:t>Országbérlet támogatása az ösztöndíjban</a:t>
            </a:r>
          </a:p>
          <a:p>
            <a:r>
              <a:rPr lang="hu-HU" sz="3000" dirty="0"/>
              <a:t>Havi 50 000 Ft mentori ösztöndíj (az aktuális információk alapján)</a:t>
            </a:r>
          </a:p>
          <a:p>
            <a:r>
              <a:rPr lang="hu-HU" sz="3000" dirty="0"/>
              <a:t>Havi 10 000–15 000 Ft költőpénz a gyerekekre és a programokra</a:t>
            </a:r>
          </a:p>
          <a:p>
            <a:pPr lvl="0"/>
            <a:r>
              <a:rPr lang="hu-HU" sz="3000" dirty="0"/>
              <a:t>Prémiumösztöndíj a legalább két féléve </a:t>
            </a:r>
            <a:r>
              <a:rPr lang="hu-HU" sz="3000" dirty="0" err="1"/>
              <a:t>mentoráló</a:t>
            </a:r>
            <a:r>
              <a:rPr lang="hu-HU" sz="3000" dirty="0"/>
              <a:t> hallgatóknak: egyszeri 35 000–70 000 Ft</a:t>
            </a:r>
          </a:p>
          <a:p>
            <a:pPr lvl="0"/>
            <a:r>
              <a:rPr lang="hu-HU" sz="3000" dirty="0"/>
              <a:t>Szenior mentorok ösztöndíja: egyszeri 65 000 Ft</a:t>
            </a:r>
          </a:p>
          <a:p>
            <a:pPr lvl="0"/>
            <a:r>
              <a:rPr lang="hu-HU" sz="3000" dirty="0"/>
              <a:t>Mentornagykövetek ösztöndíja: egyszeri 65 000 Ft</a:t>
            </a:r>
          </a:p>
          <a:p>
            <a:pPr lvl="0"/>
            <a:r>
              <a:rPr lang="hu-HU" sz="3000" dirty="0"/>
              <a:t>A tanárszakosoknak a mentorálás beszámítása az összefüggő egyéni iskolai gyakorlatba (</a:t>
            </a:r>
            <a:r>
              <a:rPr lang="hu-HU" sz="3000" dirty="0" err="1"/>
              <a:t>félévente</a:t>
            </a:r>
            <a:r>
              <a:rPr lang="hu-HU" sz="3000" dirty="0"/>
              <a:t> 30 óra a nem szaktárgyi tevékenységbe), és a közösségi pedagógiai gyakorlatba (még ötleteket várunk) </a:t>
            </a:r>
          </a:p>
          <a:p>
            <a:pPr lvl="0"/>
            <a:r>
              <a:rPr lang="hu-HU" sz="3000" dirty="0"/>
              <a:t>Részvételi lehetőség központi kulturális és sportprogramokon, vállalatlátogatásokon</a:t>
            </a:r>
          </a:p>
          <a:p>
            <a:r>
              <a:rPr lang="hu-HU" sz="3000" dirty="0"/>
              <a:t>Az egymásról való gondoskodás és a közösséghez tartozás élménye</a:t>
            </a:r>
          </a:p>
        </p:txBody>
      </p:sp>
    </p:spTree>
    <p:extLst>
      <p:ext uri="{BB962C8B-B14F-4D97-AF65-F5344CB8AC3E}">
        <p14:creationId xmlns:p14="http://schemas.microsoft.com/office/powerpoint/2010/main" val="426091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1688" y="365125"/>
            <a:ext cx="9592112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Mit tanulnak </a:t>
            </a:r>
            <a:br>
              <a:rPr lang="hu-HU" b="1" dirty="0">
                <a:solidFill>
                  <a:srgbClr val="A50021"/>
                </a:solidFill>
              </a:rPr>
            </a:br>
            <a:r>
              <a:rPr lang="hu-HU" b="1" dirty="0">
                <a:solidFill>
                  <a:srgbClr val="A50021"/>
                </a:solidFill>
              </a:rPr>
              <a:t>a TM1 felkészítő kurzuson?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1" y="1988191"/>
            <a:ext cx="10896600" cy="416093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Alapismeretek: hátrányos helyzet, a kisebbségek helyzete és kultúrája, a serdülőkor sajátosságai, énkép, a mentor feladatai</a:t>
            </a:r>
          </a:p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A gyakorlati eszköztár bővítése: mentorálási jó gyakorlatok és technikák</a:t>
            </a:r>
          </a:p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Ismerkedés a partneriskolákkal és a mentorokkal</a:t>
            </a:r>
          </a:p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A mentorok nyílt napjai a partneriskolákban</a:t>
            </a:r>
          </a:p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Egyéni konzultációk a kurzusoktatóval</a:t>
            </a:r>
          </a:p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TMA </a:t>
            </a:r>
            <a:r>
              <a:rPr lang="hu-HU" sz="3000" dirty="0" err="1"/>
              <a:t>self</a:t>
            </a:r>
            <a:r>
              <a:rPr lang="hu-HU" sz="3000" dirty="0"/>
              <a:t> </a:t>
            </a:r>
            <a:r>
              <a:rPr lang="hu-HU" sz="3000" dirty="0" err="1"/>
              <a:t>paced</a:t>
            </a:r>
            <a:r>
              <a:rPr lang="hu-HU" sz="3000" dirty="0"/>
              <a:t> tananyaga</a:t>
            </a:r>
          </a:p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Digitális tankönyv:</a:t>
            </a:r>
          </a:p>
          <a:p>
            <a:pPr marL="0" indent="0">
              <a:spcAft>
                <a:spcPts val="800"/>
              </a:spcAft>
              <a:buSzPct val="75000"/>
              <a:buNone/>
              <a:tabLst>
                <a:tab pos="457200" algn="l"/>
              </a:tabLst>
            </a:pPr>
            <a:r>
              <a:rPr lang="hu-HU" sz="3000" dirty="0">
                <a:hlinkClick r:id="rId2"/>
              </a:rPr>
              <a:t>https://tkk.elte.hu/dstore/document/6985/Hatranyos_helyzetu_tanulok_mentoralasa.pdf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28565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Nógrád vármegyei partneriskolák</a:t>
            </a:r>
          </a:p>
        </p:txBody>
      </p:sp>
      <p:pic>
        <p:nvPicPr>
          <p:cNvPr id="6" name="Kép 3" descr="Nograd megye_telepulesekkel.jpg">
            <a:extLst>
              <a:ext uri="{FF2B5EF4-FFF2-40B4-BE49-F238E27FC236}">
                <a16:creationId xmlns:a16="http://schemas.microsoft.com/office/drawing/2014/main" id="{23DBFBCB-F7A9-49BA-8BDB-FA05DE703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56" y="1481345"/>
            <a:ext cx="8438363" cy="53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88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Pest vármegyei partneriskolák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91706436-0694-BB78-6163-234D0B0D4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298" y="1403441"/>
            <a:ext cx="6687403" cy="54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07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1782" y="569550"/>
            <a:ext cx="9175497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A50021"/>
                </a:solidFill>
              </a:rPr>
              <a:t>Az iskolaválasztásról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1839" y="2483892"/>
            <a:ext cx="10896600" cy="3508345"/>
          </a:xfrm>
        </p:spPr>
        <p:txBody>
          <a:bodyPr>
            <a:normAutofit/>
          </a:bodyPr>
          <a:lstStyle/>
          <a:p>
            <a:r>
              <a:rPr lang="hu-HU" sz="3200" b="1" dirty="0"/>
              <a:t>Megadhatnak 3 iskolát </a:t>
            </a:r>
            <a:r>
              <a:rPr lang="hu-HU" sz="3200" dirty="0"/>
              <a:t>sorrendben.</a:t>
            </a:r>
          </a:p>
          <a:p>
            <a:r>
              <a:rPr lang="hu-HU" sz="3200" dirty="0"/>
              <a:t>Megnevezhetnek további településeket.</a:t>
            </a:r>
          </a:p>
          <a:p>
            <a:r>
              <a:rPr lang="hu-HU" sz="3200" dirty="0"/>
              <a:t>Megadhatják: kivel </a:t>
            </a:r>
            <a:r>
              <a:rPr lang="hu-HU" sz="3200" b="1" dirty="0"/>
              <a:t>együtt </a:t>
            </a:r>
            <a:r>
              <a:rPr lang="hu-HU" sz="3200" dirty="0"/>
              <a:t>szeretnének </a:t>
            </a:r>
            <a:r>
              <a:rPr lang="hu-HU" sz="3200" b="1" dirty="0" err="1"/>
              <a:t>mentorálni</a:t>
            </a:r>
            <a:r>
              <a:rPr lang="hu-HU" sz="3200" dirty="0"/>
              <a:t>.</a:t>
            </a:r>
          </a:p>
          <a:p>
            <a:r>
              <a:rPr lang="hu-HU" sz="3200" dirty="0"/>
              <a:t>Figyelembe vesszük a mentor </a:t>
            </a:r>
            <a:r>
              <a:rPr lang="hu-HU" sz="3200" b="1" dirty="0"/>
              <a:t>tartózkodási helyét</a:t>
            </a:r>
            <a:r>
              <a:rPr lang="hu-HU" sz="3200" dirty="0"/>
              <a:t>.</a:t>
            </a:r>
          </a:p>
          <a:p>
            <a:r>
              <a:rPr lang="hu-HU" sz="3200" dirty="0"/>
              <a:t>Mindenkivel egyeztetünk.</a:t>
            </a:r>
          </a:p>
          <a:p>
            <a:r>
              <a:rPr lang="hu-HU" sz="3200" dirty="0"/>
              <a:t>A gyerekeket az iskolák osztják be a mentorokhoz.</a:t>
            </a:r>
          </a:p>
        </p:txBody>
      </p:sp>
    </p:spTree>
    <p:extLst>
      <p:ext uri="{BB962C8B-B14F-4D97-AF65-F5344CB8AC3E}">
        <p14:creationId xmlns:p14="http://schemas.microsoft.com/office/powerpoint/2010/main" val="220924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Támogató oktatók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2279176"/>
            <a:ext cx="10682431" cy="43846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hu-HU" altLang="hu-HU" b="1" dirty="0">
                <a:sym typeface="Twentieth Century" charset="0"/>
              </a:rPr>
              <a:t>TM1 kurzusok oktatói 2025. tavasszal: </a:t>
            </a:r>
            <a:r>
              <a:rPr lang="hu-HU" altLang="hu-HU" dirty="0">
                <a:sym typeface="Twentieth Century" charset="0"/>
              </a:rPr>
              <a:t>Angyal Zsuzsanna (TTK), </a:t>
            </a:r>
            <a:r>
              <a:rPr lang="hu-HU" dirty="0"/>
              <a:t>Bereczkiné </a:t>
            </a:r>
            <a:r>
              <a:rPr lang="hu-HU" dirty="0" err="1"/>
              <a:t>Záluszki</a:t>
            </a:r>
            <a:r>
              <a:rPr lang="hu-HU" dirty="0"/>
              <a:t> Anna (TÓK), </a:t>
            </a:r>
            <a:r>
              <a:rPr lang="hu-HU" altLang="hu-HU" dirty="0">
                <a:sym typeface="Twentieth Century" charset="0"/>
              </a:rPr>
              <a:t>Farkasné </a:t>
            </a:r>
            <a:r>
              <a:rPr lang="hu-HU" altLang="hu-HU" dirty="0" err="1">
                <a:sym typeface="Twentieth Century" charset="0"/>
              </a:rPr>
              <a:t>Gönczi</a:t>
            </a:r>
            <a:r>
              <a:rPr lang="hu-HU" altLang="hu-HU" dirty="0">
                <a:sym typeface="Twentieth Century" charset="0"/>
              </a:rPr>
              <a:t> Rita (</a:t>
            </a:r>
            <a:r>
              <a:rPr lang="hu-HU" altLang="hu-HU" dirty="0" err="1">
                <a:sym typeface="Twentieth Century" charset="0"/>
              </a:rPr>
              <a:t>BGGyK</a:t>
            </a:r>
            <a:r>
              <a:rPr lang="hu-HU" altLang="hu-HU" dirty="0">
                <a:sym typeface="Twentieth Century" charset="0"/>
              </a:rPr>
              <a:t>)</a:t>
            </a:r>
          </a:p>
          <a:p>
            <a:pPr>
              <a:lnSpc>
                <a:spcPct val="110000"/>
              </a:lnSpc>
              <a:buClr>
                <a:srgbClr val="000000"/>
              </a:buClr>
            </a:pPr>
            <a:endParaRPr lang="hu-HU" dirty="0"/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hu-HU" altLang="hu-HU" b="1" dirty="0">
                <a:sym typeface="Twentieth Century" charset="0"/>
              </a:rPr>
              <a:t>TM2 kurzusok oktatói 2024. tavasszal: </a:t>
            </a:r>
            <a:r>
              <a:rPr lang="hu-HU" altLang="hu-HU" dirty="0" err="1">
                <a:sym typeface="Twentieth Century" charset="0"/>
              </a:rPr>
              <a:t>Baditzné</a:t>
            </a:r>
            <a:r>
              <a:rPr lang="hu-HU" altLang="hu-HU" dirty="0">
                <a:sym typeface="Twentieth Century" charset="0"/>
              </a:rPr>
              <a:t> Pálvölgyi Kata (BTK), </a:t>
            </a:r>
            <a:r>
              <a:rPr lang="hu-HU" dirty="0"/>
              <a:t>Koósné Sinkó Judit (TÓK), Lehmann Miklós (TÓK), Szabó Éva (BTK), </a:t>
            </a:r>
            <a:r>
              <a:rPr lang="hu-HU" dirty="0" err="1"/>
              <a:t>Tókos</a:t>
            </a:r>
            <a:r>
              <a:rPr lang="hu-HU" dirty="0"/>
              <a:t> Katalin (PPK), </a:t>
            </a:r>
            <a:endParaRPr lang="hu-HU" altLang="hu-HU" dirty="0">
              <a:sym typeface="Twentieth 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1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Milyen a jó mentor?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1690689"/>
            <a:ext cx="10817772" cy="497315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0000"/>
              </a:buClr>
              <a:buNone/>
            </a:pPr>
            <a:r>
              <a:rPr lang="hu-HU" altLang="hu-HU" sz="3200" b="1" dirty="0">
                <a:sym typeface="Twentieth Century" charset="0"/>
              </a:rPr>
              <a:t>A mentorok véleménye alapján: 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empatikus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figyelmes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türelmes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humoros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kreatív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jól kommunikál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társaival együttműködő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képes alkalmazkodni a különböző helyzetekhez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kitartó</a:t>
            </a:r>
          </a:p>
          <a:p>
            <a:pPr marL="0" indent="0" algn="ctr">
              <a:buNone/>
            </a:pP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333751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Mit ad a program?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283" y="2114025"/>
            <a:ext cx="10808517" cy="45498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4000" dirty="0"/>
              <a:t>„Nagyon megszerettem a gyerekeket, és szívesen kísérném őket minél tovább. Ez a munka nagyon inspiráló számomra, és szakmai tapasztalatnak is nagyon jó.”</a:t>
            </a:r>
          </a:p>
          <a:p>
            <a:pPr marL="0" indent="0">
              <a:buNone/>
            </a:pPr>
            <a:endParaRPr lang="hu-HU" sz="4000" dirty="0"/>
          </a:p>
          <a:p>
            <a:pPr marL="0" indent="0">
              <a:buNone/>
            </a:pPr>
            <a:r>
              <a:rPr lang="hu-HU" sz="4000" dirty="0"/>
              <a:t>„Jó kapcsolatot alakítottam ki a </a:t>
            </a:r>
            <a:r>
              <a:rPr lang="hu-HU" sz="4000" dirty="0" err="1"/>
              <a:t>mentoráltjaimmal</a:t>
            </a:r>
            <a:r>
              <a:rPr lang="hu-HU" sz="4000" dirty="0"/>
              <a:t>, fontosnak tartom, hogy továbbra is velem dolgozzanak tovább, hiszen kialakult a bizalom köztünk. Valószínűleg csalódás lenne nekik, ha „elhagynám” őket, nem szeretném, ha ez bármiféle törést okozna náluk. Egyébiránt „önző módon” én is szeretnék maradni a programban, mert fontosnak tartom, és úgy gondolom, ez jó fejlődési lehetőség számomra.”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156459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E2423A8-3DB0-9527-A247-C6E26709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endParaRPr lang="hu-HU" dirty="0"/>
          </a:p>
          <a:p>
            <a:r>
              <a:rPr lang="hu-HU" dirty="0"/>
              <a:t>Mennyire figyelt? Válaszoljon a kérdésekre!</a:t>
            </a:r>
            <a:br>
              <a:rPr lang="hu-HU" dirty="0"/>
            </a:br>
            <a:r>
              <a:rPr lang="hu-HU" dirty="0"/>
              <a:t>A helyes válaszokat megtalálja a diákon.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075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D1C504-E182-05F9-AE4C-438FD134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472" y="365125"/>
            <a:ext cx="9048916" cy="1325563"/>
          </a:xfrm>
        </p:spPr>
        <p:txBody>
          <a:bodyPr/>
          <a:lstStyle/>
          <a:p>
            <a:r>
              <a:rPr lang="hu-HU" dirty="0"/>
              <a:t>Ők mondták…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0B1530F-68B5-B379-D519-1D106397A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900" y="1738026"/>
            <a:ext cx="5562851" cy="46125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dirty="0"/>
              <a:t>„Minden hetem egyik fénypontja, amikor a gyerekekkel lehetek. Nem csak én adok nekik sok mindent, hanem ők is nekem.”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/>
              <a:t>„Sok jó élményt szereztem az eltelt félév során. Nagyon tetszik a program, mindenképpen szeretném folytatni. Az általam mentorált gyerekek is nagyon várják, hogy tavasszal csinálhassunk ismét közös programokat.”</a:t>
            </a:r>
          </a:p>
        </p:txBody>
      </p:sp>
      <p:pic>
        <p:nvPicPr>
          <p:cNvPr id="7" name="Tartalom helye 6" descr="A képen ruházat, fedett pályás, személy, fal látható&#10;&#10;Automatikusan generált leírás">
            <a:extLst>
              <a:ext uri="{FF2B5EF4-FFF2-40B4-BE49-F238E27FC236}">
                <a16:creationId xmlns:a16="http://schemas.microsoft.com/office/drawing/2014/main" id="{D32F6E6D-5D88-1B89-FF50-122CF8A6BD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51" y="2093119"/>
            <a:ext cx="5853525" cy="39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5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AADE0D5A-FA70-B454-1332-74571DA7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sz="3200" b="1" dirty="0"/>
              <a:t>Melyik szervezet koordinálja az ELTE-n a Tanítsunk Magyarországért Programot?</a:t>
            </a:r>
          </a:p>
          <a:p>
            <a:endParaRPr lang="hu-HU" dirty="0"/>
          </a:p>
          <a:p>
            <a:pPr lvl="0"/>
            <a:r>
              <a:rPr lang="hu-HU" dirty="0"/>
              <a:t>Gyerektámogató Központ</a:t>
            </a:r>
          </a:p>
          <a:p>
            <a:pPr lvl="0"/>
            <a:r>
              <a:rPr lang="hu-HU" dirty="0"/>
              <a:t>Hallgatótámogató Központ</a:t>
            </a:r>
          </a:p>
          <a:p>
            <a:pPr lvl="0"/>
            <a:r>
              <a:rPr lang="hu-HU" dirty="0"/>
              <a:t>Tanárképző Központ</a:t>
            </a:r>
          </a:p>
        </p:txBody>
      </p:sp>
    </p:spTree>
    <p:extLst>
      <p:ext uri="{BB962C8B-B14F-4D97-AF65-F5344CB8AC3E}">
        <p14:creationId xmlns:p14="http://schemas.microsoft.com/office/powerpoint/2010/main" val="287478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1690689"/>
            <a:ext cx="10817772" cy="4973158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hu-HU" sz="3200" b="1" dirty="0"/>
              <a:t>Miben támogatják a mentorhallgatók a 6–8. osztályos tanulókat Pest és Nógrád vármegyében?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Tanulmányaikban, a pályaválasztásban és a szabadidő hasznos eltöltésében.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Csak a sportban.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Csak a művészetekben.</a:t>
            </a:r>
          </a:p>
        </p:txBody>
      </p:sp>
    </p:spTree>
    <p:extLst>
      <p:ext uri="{BB962C8B-B14F-4D97-AF65-F5344CB8AC3E}">
        <p14:creationId xmlns:p14="http://schemas.microsoft.com/office/powerpoint/2010/main" val="180687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1690689"/>
            <a:ext cx="10817772" cy="4973158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hu-HU" sz="3200" b="1" dirty="0"/>
              <a:t>Kik lehetnek mentorok?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Csak ének-zene szakos hallgatók.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Bármilyen szakos, nappali vagy levelező tagozatos hallgatók.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Csak tanár szakos hallgatók.</a:t>
            </a:r>
          </a:p>
        </p:txBody>
      </p:sp>
    </p:spTree>
    <p:extLst>
      <p:ext uri="{BB962C8B-B14F-4D97-AF65-F5344CB8AC3E}">
        <p14:creationId xmlns:p14="http://schemas.microsoft.com/office/powerpoint/2010/main" val="2183753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1690689"/>
            <a:ext cx="10817772" cy="4973158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hu-HU" sz="3200" b="1" dirty="0"/>
              <a:t>Mi a feltétele annak, hogy egy hallgató </a:t>
            </a:r>
            <a:r>
              <a:rPr lang="hu-HU" sz="3200" b="1" dirty="0" err="1"/>
              <a:t>mentoráljon</a:t>
            </a:r>
            <a:r>
              <a:rPr lang="hu-HU" sz="3200" b="1" dirty="0"/>
              <a:t>?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Szépen tud énekelni.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Több nyelven beszél.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Elvégez egy TM1 kódú, !Tanítsunk Magyarországért! című felkészítő kurzust pénteken vagy szombaton tömbösítve.</a:t>
            </a:r>
          </a:p>
        </p:txBody>
      </p:sp>
    </p:spTree>
    <p:extLst>
      <p:ext uri="{BB962C8B-B14F-4D97-AF65-F5344CB8AC3E}">
        <p14:creationId xmlns:p14="http://schemas.microsoft.com/office/powerpoint/2010/main" val="1555338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1690689"/>
            <a:ext cx="10817772" cy="4973158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hu-HU" sz="3200" b="1" dirty="0"/>
              <a:t>Mit kapnak a hallgatók a </a:t>
            </a:r>
            <a:r>
              <a:rPr lang="hu-HU" sz="3200" b="1" dirty="0" err="1"/>
              <a:t>mentorálásért</a:t>
            </a:r>
            <a:r>
              <a:rPr lang="hu-HU" sz="3200" b="1" dirty="0"/>
              <a:t>?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Semmit.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Ösztöndíjat.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Havi 50 000 Ft ösztöndíjat, 10 000–15 000 Ft havi költőpénzt a gyerekekre és a programokra, a több féléve mentorálók prémiumösztöndíjat, szenior mentori ösztöndíjat, mentornagyköveti ösztöndíjat, a tanár szakosok beszámítást a gyakorlatba, teljeskörű ingyenes utazást a </a:t>
            </a:r>
            <a:r>
              <a:rPr lang="hu-HU" sz="3200"/>
              <a:t>MÁV járatain</a:t>
            </a:r>
            <a:r>
              <a:rPr lang="hu-H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729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8" y="1690688"/>
            <a:ext cx="10817772" cy="497315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hu-HU" sz="3200" dirty="0"/>
          </a:p>
          <a:p>
            <a:pPr marL="0" indent="0" fontAlgn="base">
              <a:buNone/>
            </a:pPr>
            <a:r>
              <a:rPr lang="hu-HU" sz="3200" dirty="0"/>
              <a:t>Információk a programról: </a:t>
            </a:r>
            <a:r>
              <a:rPr lang="hu-HU" sz="3200" u="sng" dirty="0">
                <a:hlinkClick r:id="rId2"/>
              </a:rPr>
              <a:t>https://tkk.elte.hu/tmo</a:t>
            </a:r>
            <a:br>
              <a:rPr lang="hu-HU" sz="3200" dirty="0"/>
            </a:br>
            <a:endParaRPr lang="hu-HU" sz="3200" dirty="0"/>
          </a:p>
          <a:p>
            <a:pPr marL="0" indent="0" fontAlgn="base">
              <a:buNone/>
            </a:pPr>
            <a:r>
              <a:rPr lang="hu-HU" sz="3200" dirty="0"/>
              <a:t>Kapcsolat: </a:t>
            </a:r>
            <a:r>
              <a:rPr lang="hu-HU" sz="3200" u="sng" dirty="0">
                <a:hlinkClick r:id="rId3"/>
              </a:rPr>
              <a:t>tmo.hallgato@tkk.elte.hu</a:t>
            </a:r>
            <a:endParaRPr lang="hu-HU" sz="3200" u="sng" dirty="0"/>
          </a:p>
          <a:p>
            <a:pPr marL="0" indent="0" fontAlgn="base">
              <a:buNone/>
            </a:pPr>
            <a:endParaRPr lang="hu-HU" sz="3200" u="sng" dirty="0"/>
          </a:p>
          <a:p>
            <a:pPr marL="0" indent="0" fontAlgn="base">
              <a:buNone/>
            </a:pPr>
            <a:r>
              <a:rPr lang="hu-HU" sz="4000" dirty="0">
                <a:hlinkClick r:id="rId4" tooltip="https://www.instagram.com/elte_tkk_tmo/"/>
              </a:rPr>
              <a:t>Instagram</a:t>
            </a:r>
            <a:endParaRPr lang="hu-HU" sz="4000" dirty="0"/>
          </a:p>
          <a:p>
            <a:pPr marL="0" indent="0" fontAlgn="base">
              <a:buNone/>
            </a:pPr>
            <a:r>
              <a:rPr lang="hu-HU" sz="4000" u="sng" dirty="0">
                <a:hlinkClick r:id="rId5"/>
              </a:rPr>
              <a:t>Facebook</a:t>
            </a:r>
            <a:endParaRPr lang="hu-HU" sz="4000" u="sng" dirty="0"/>
          </a:p>
        </p:txBody>
      </p:sp>
    </p:spTree>
    <p:extLst>
      <p:ext uri="{BB962C8B-B14F-4D97-AF65-F5344CB8AC3E}">
        <p14:creationId xmlns:p14="http://schemas.microsoft.com/office/powerpoint/2010/main" val="3972679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283" y="2114025"/>
            <a:ext cx="10808517" cy="45498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szeret másoknak segíteni, saját maga is fejlődni,</a:t>
            </a:r>
            <a:b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itt a helye a Tanítsunk Magyarországért Programban!</a:t>
            </a:r>
          </a:p>
          <a:p>
            <a:pPr marL="0" indent="0" algn="ctr">
              <a:lnSpc>
                <a:spcPct val="107000"/>
              </a:lnSpc>
              <a:spcAft>
                <a:spcPts val="1200"/>
              </a:spcAft>
              <a:buNone/>
            </a:pP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Jelentkezzen a </a:t>
            </a:r>
            <a:r>
              <a:rPr lang="hu-HU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Neptunban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TM1 kódú </a:t>
            </a:r>
            <a:b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!Tanítsunk Magyarországért! 1. 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felkészítő kurzusra!</a:t>
            </a:r>
            <a:endParaRPr lang="hu-H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30690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tájékoztató témái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0262" y="2045530"/>
            <a:ext cx="10833538" cy="4055019"/>
          </a:xfrm>
        </p:spPr>
        <p:txBody>
          <a:bodyPr>
            <a:normAutofit/>
          </a:bodyPr>
          <a:lstStyle/>
          <a:p>
            <a:r>
              <a:rPr lang="hu-HU" sz="3600" dirty="0"/>
              <a:t>Információk a programról</a:t>
            </a:r>
          </a:p>
          <a:p>
            <a:r>
              <a:rPr lang="hu-HU" sz="3600" dirty="0"/>
              <a:t>A program céljai</a:t>
            </a:r>
          </a:p>
          <a:p>
            <a:r>
              <a:rPr lang="hu-HU" sz="3600" dirty="0"/>
              <a:t>A program lehetőségei</a:t>
            </a:r>
          </a:p>
          <a:p>
            <a:r>
              <a:rPr lang="hu-HU" sz="3600" dirty="0"/>
              <a:t>Miről lehet tanulni a TM1 kurzusokon?</a:t>
            </a:r>
          </a:p>
          <a:p>
            <a:r>
              <a:rPr lang="hu-HU" sz="3600" dirty="0"/>
              <a:t>Élmények a mentorálásról</a:t>
            </a:r>
          </a:p>
          <a:p>
            <a:r>
              <a:rPr lang="hu-HU" sz="3600" dirty="0"/>
              <a:t>Kérdések és válaszok</a:t>
            </a:r>
          </a:p>
        </p:txBody>
      </p:sp>
    </p:spTree>
    <p:extLst>
      <p:ext uri="{BB962C8B-B14F-4D97-AF65-F5344CB8AC3E}">
        <p14:creationId xmlns:p14="http://schemas.microsoft.com/office/powerpoint/2010/main" val="69668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program szervezői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1" y="1771649"/>
            <a:ext cx="10896600" cy="4892197"/>
          </a:xfrm>
        </p:spPr>
        <p:txBody>
          <a:bodyPr>
            <a:normAutofit/>
          </a:bodyPr>
          <a:lstStyle/>
          <a:p>
            <a:r>
              <a:rPr lang="hu-HU" sz="3200" dirty="0"/>
              <a:t>A program indulása az ELTE-n: 2020. január</a:t>
            </a:r>
          </a:p>
          <a:p>
            <a:r>
              <a:rPr lang="hu-HU" sz="3200" dirty="0"/>
              <a:t>Több egyetem vesz részt a programban</a:t>
            </a:r>
          </a:p>
          <a:p>
            <a:r>
              <a:rPr lang="hu-HU" sz="3200" dirty="0"/>
              <a:t>A központi programszervező intézmény: Nemzeti Tehetség Központ</a:t>
            </a:r>
          </a:p>
          <a:p>
            <a:r>
              <a:rPr lang="hu-HU" sz="3200" dirty="0"/>
              <a:t>Az ELTE-n a koordináló szervezeti egység: Tanárképző Központ</a:t>
            </a:r>
          </a:p>
          <a:p>
            <a:pPr marL="457200" lvl="1" indent="0">
              <a:buNone/>
            </a:pPr>
            <a:r>
              <a:rPr lang="hu-HU" sz="3200" dirty="0">
                <a:hlinkClick r:id="rId2"/>
              </a:rPr>
              <a:t>https://tkk.elte.hu/tmo</a:t>
            </a:r>
            <a:endParaRPr lang="hu-HU" sz="3200" dirty="0"/>
          </a:p>
          <a:p>
            <a:r>
              <a:rPr lang="hu-HU" sz="3200" dirty="0"/>
              <a:t>Kapcsolat: </a:t>
            </a:r>
            <a:r>
              <a:rPr lang="hu-HU" sz="3200" dirty="0">
                <a:hlinkClick r:id="rId3"/>
              </a:rPr>
              <a:t>tmo.hallgato@tkk.elte.hu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21544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1" y="1771649"/>
            <a:ext cx="10896600" cy="489219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FE0F5FD-A1A1-3FA4-91FC-EC2D1272D2B0}"/>
              </a:ext>
            </a:extLst>
          </p:cNvPr>
          <p:cNvSpPr txBox="1"/>
          <p:nvPr/>
        </p:nvSpPr>
        <p:spPr>
          <a:xfrm>
            <a:off x="2001079" y="171292"/>
            <a:ext cx="55123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hlinkClick r:id="rId3"/>
              </a:rPr>
              <a:t>tmo.hallgato@tkk.elte.hu</a:t>
            </a:r>
            <a:endParaRPr lang="hu-HU" sz="4000" dirty="0"/>
          </a:p>
          <a:p>
            <a:endParaRPr lang="hu-HU" sz="4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465F7E0-9F9A-FA65-F23A-9EBD6EE98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3" y="1285097"/>
            <a:ext cx="12031754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5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Célok és 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4921" y="1490414"/>
            <a:ext cx="10896600" cy="508635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sz="3000" dirty="0"/>
              <a:t>Hátrányos helyzetű településeken általános iskolai tanulók támogatása: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a tanulmányaikban,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a pályaválasztásban,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a szabadidő hasznos eltöltésében,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hogy továbbtanuljanak,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hogy szakmát tanuljanak,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hogy kinyíljon számukra a világ,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hogy képesek legyenek a legtöbbet kihozni magukból.</a:t>
            </a:r>
          </a:p>
          <a:p>
            <a:pPr lvl="0"/>
            <a:endParaRPr lang="hu-HU" sz="3000" dirty="0"/>
          </a:p>
          <a:p>
            <a:pPr lvl="0"/>
            <a:r>
              <a:rPr lang="hu-HU" sz="3000" dirty="0"/>
              <a:t>A mentorok feladatai: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egyénileg 4-9 tanuló mentorálása,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egyénileg heti egy alkalommal 3,5-6 óra személyes/kiscsoportos támogatás vagy közös program szervezése.</a:t>
            </a:r>
          </a:p>
          <a:p>
            <a:pPr lvl="0"/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321326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program számokban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4921" y="1490414"/>
            <a:ext cx="10896600" cy="5086351"/>
          </a:xfrm>
        </p:spPr>
        <p:txBody>
          <a:bodyPr>
            <a:normAutofit/>
          </a:bodyPr>
          <a:lstStyle/>
          <a:p>
            <a:pPr lvl="0"/>
            <a:r>
              <a:rPr lang="hu-HU" sz="3000" dirty="0"/>
              <a:t>Mind a 9 karról hallgatók</a:t>
            </a:r>
          </a:p>
          <a:p>
            <a:pPr lvl="0"/>
            <a:r>
              <a:rPr lang="hu-HU" sz="3000" dirty="0"/>
              <a:t>5 karról oktatók</a:t>
            </a:r>
          </a:p>
          <a:p>
            <a:pPr lvl="0"/>
            <a:r>
              <a:rPr lang="hu-HU" sz="3000" dirty="0"/>
              <a:t>73% végezte el sikeresen a TM1 kurzust 2024. ősszel: teljesíthető feltételek</a:t>
            </a:r>
          </a:p>
          <a:p>
            <a:pPr lvl="0"/>
            <a:r>
              <a:rPr lang="hu-HU" sz="3000" dirty="0"/>
              <a:t>70 hallgató mentorált 2024. ősszel 4-9 tanulót</a:t>
            </a:r>
          </a:p>
          <a:p>
            <a:pPr lvl="0"/>
            <a:r>
              <a:rPr lang="hu-HU" sz="3000" dirty="0"/>
              <a:t>Több mint 370 mentorált tanuló 2024. ősszel</a:t>
            </a:r>
          </a:p>
          <a:p>
            <a:pPr lvl="0"/>
            <a:r>
              <a:rPr lang="hu-HU" sz="3000" b="1" dirty="0"/>
              <a:t>18 partneriskola Nógrád és Pest megyében</a:t>
            </a:r>
            <a:r>
              <a:rPr lang="hu-HU" sz="3000" dirty="0"/>
              <a:t>: Bag, Csemő, Dány, Dejtár, Domony, Dömsöd, Ecseg, Héhalom, Örkény, Nyársapát, Pánd, Pilis, Tinnye, Tápióbicske,  Tar, Tereske, Tura, Valkó</a:t>
            </a:r>
          </a:p>
        </p:txBody>
      </p:sp>
    </p:spTree>
    <p:extLst>
      <p:ext uri="{BB962C8B-B14F-4D97-AF65-F5344CB8AC3E}">
        <p14:creationId xmlns:p14="http://schemas.microsoft.com/office/powerpoint/2010/main" val="295085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4762B2-8964-0A07-6CCF-780B48985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 r="-3" b="6700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fa, kültéri, személy, talaj látható&#10;&#10;Automatikusan generált leírás">
            <a:extLst>
              <a:ext uri="{FF2B5EF4-FFF2-40B4-BE49-F238E27FC236}">
                <a16:creationId xmlns:a16="http://schemas.microsoft.com/office/drawing/2014/main" id="{51FFA7EC-9AE3-22D8-37E5-B98974368E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 b="63"/>
          <a:stretch/>
        </p:blipFill>
        <p:spPr>
          <a:xfrm>
            <a:off x="6095980" y="0"/>
            <a:ext cx="6096000" cy="342899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B3560D-B29C-80E5-4853-968487748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2741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 descr="A képen fa, fű, kültéri, égbolt látható&#10;&#10;Automatikusan generált leírás">
            <a:extLst>
              <a:ext uri="{FF2B5EF4-FFF2-40B4-BE49-F238E27FC236}">
                <a16:creationId xmlns:a16="http://schemas.microsoft.com/office/drawing/2014/main" id="{F34C0BBA-D7D2-FBC9-36D2-AA56DB59AF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1" b="17669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061" name="Rectangle 106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Frame 106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kern="1200" dirty="0" err="1">
                <a:solidFill>
                  <a:srgbClr val="002060"/>
                </a:solidFill>
                <a:latin typeface="Brush Script MT" panose="03060802040406070304" pitchFamily="66" charset="0"/>
              </a:rPr>
              <a:t>Amire</a:t>
            </a:r>
            <a:br>
              <a:rPr lang="hu-HU" sz="4800" b="1" kern="1200" dirty="0">
                <a:solidFill>
                  <a:srgbClr val="002060"/>
                </a:solidFill>
                <a:latin typeface="Brush Script MT" panose="03060802040406070304" pitchFamily="66" charset="0"/>
              </a:rPr>
            </a:br>
            <a:r>
              <a:rPr lang="en-US" sz="4800" b="1" kern="1200" dirty="0" err="1">
                <a:solidFill>
                  <a:srgbClr val="002060"/>
                </a:solidFill>
                <a:latin typeface="Brush Script MT" panose="03060802040406070304" pitchFamily="66" charset="0"/>
              </a:rPr>
              <a:t>büszkék</a:t>
            </a:r>
            <a:r>
              <a:rPr lang="en-US" sz="4800" b="1" kern="1200" dirty="0">
                <a:solidFill>
                  <a:srgbClr val="00206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latin typeface="Brush Script MT" panose="03060802040406070304" pitchFamily="66" charset="0"/>
              </a:rPr>
              <a:t>vagyunk</a:t>
            </a:r>
            <a:endParaRPr lang="en-US" sz="4800" b="1" kern="1200" dirty="0">
              <a:solidFill>
                <a:srgbClr val="00206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7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8741" y="365126"/>
            <a:ext cx="9785059" cy="1025136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részvétel feltételei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6077" y="1390261"/>
            <a:ext cx="11485983" cy="5347889"/>
          </a:xfrm>
        </p:spPr>
        <p:txBody>
          <a:bodyPr>
            <a:noAutofit/>
          </a:bodyPr>
          <a:lstStyle/>
          <a:p>
            <a:r>
              <a:rPr lang="hu-H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Mindenki jelentkezhet, aki nappali vagy levelező tagozaton tanul az ELTE bármely budapesti </a:t>
            </a:r>
            <a:r>
              <a:rPr lang="hu-H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karán</a:t>
            </a:r>
            <a:r>
              <a:rPr lang="hu-H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(kivéve a doktori képzést), magyarul anyanyelvi szinten beszél, és még legalább 3 féléve van az ELTE-n tanulmányai befejezéséig (a doktori képzést nem beleszámítva).</a:t>
            </a:r>
          </a:p>
          <a:p>
            <a:pPr lvl="0"/>
            <a:r>
              <a:rPr lang="hu-HU" sz="3000" dirty="0"/>
              <a:t>A TM1 felkészítő kurzus sikeres elvégzése (tömbösített foglalkozások pénteken vagy szombaton)</a:t>
            </a:r>
          </a:p>
          <a:p>
            <a:pPr lvl="0"/>
            <a:r>
              <a:rPr lang="hu-HU" sz="3000" dirty="0"/>
              <a:t>Mentorálási pályázat a sikeres TM1 kurzus végén</a:t>
            </a:r>
          </a:p>
          <a:p>
            <a:pPr lvl="0"/>
            <a:r>
              <a:rPr lang="hu-HU" sz="3000" dirty="0"/>
              <a:t>Mentorálási szerződés</a:t>
            </a:r>
          </a:p>
          <a:p>
            <a:r>
              <a:rPr lang="hu-HU" sz="3000" dirty="0"/>
              <a:t>Heti 3,5–6 óra rendszeres mentorálás az egyik partneriskolában</a:t>
            </a:r>
          </a:p>
          <a:p>
            <a:pPr lvl="0"/>
            <a:r>
              <a:rPr lang="hu-HU" sz="3000" dirty="0"/>
              <a:t>A mentorálás adminisztrálása kötelező</a:t>
            </a:r>
          </a:p>
          <a:p>
            <a:pPr lvl="0"/>
            <a:r>
              <a:rPr lang="hu-HU" sz="3000" dirty="0"/>
              <a:t>A mentorok számára a TM2 mentoráláskísérő kurzus teljesítése</a:t>
            </a:r>
          </a:p>
        </p:txBody>
      </p:sp>
    </p:spTree>
    <p:extLst>
      <p:ext uri="{BB962C8B-B14F-4D97-AF65-F5344CB8AC3E}">
        <p14:creationId xmlns:p14="http://schemas.microsoft.com/office/powerpoint/2010/main" val="120042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1102</Words>
  <Application>Microsoft Office PowerPoint</Application>
  <PresentationFormat>Szélesvásznú</PresentationFormat>
  <Paragraphs>148</Paragraphs>
  <Slides>26</Slides>
  <Notes>0</Notes>
  <HiddenSlides>6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3" baseType="lpstr">
      <vt:lpstr>Arial</vt:lpstr>
      <vt:lpstr>Brush Script MT</vt:lpstr>
      <vt:lpstr>Calibri</vt:lpstr>
      <vt:lpstr>Calibri Light</vt:lpstr>
      <vt:lpstr>Twentieth Century</vt:lpstr>
      <vt:lpstr>Wingdings</vt:lpstr>
      <vt:lpstr>Office-téma</vt:lpstr>
      <vt:lpstr>A Tanítsunk Magyarországért Program az ELTE-n Tájékoztató</vt:lpstr>
      <vt:lpstr>Ők mondták…</vt:lpstr>
      <vt:lpstr>A tájékoztató témái</vt:lpstr>
      <vt:lpstr>A program szervezői</vt:lpstr>
      <vt:lpstr>PowerPoint-bemutató</vt:lpstr>
      <vt:lpstr>Célok és feladatok</vt:lpstr>
      <vt:lpstr>A program számokban</vt:lpstr>
      <vt:lpstr>Amire büszkék vagyunk</vt:lpstr>
      <vt:lpstr>A részvétel feltételei</vt:lpstr>
      <vt:lpstr>A mentorálási idő</vt:lpstr>
      <vt:lpstr>A program lehetőségei</vt:lpstr>
      <vt:lpstr>Mit tanulnak  a TM1 felkészítő kurzuson?</vt:lpstr>
      <vt:lpstr>Nógrád vármegyei partneriskolák</vt:lpstr>
      <vt:lpstr>Pest vármegyei partneriskolák</vt:lpstr>
      <vt:lpstr>Az iskolaválasztásról</vt:lpstr>
      <vt:lpstr>Támogató oktatók</vt:lpstr>
      <vt:lpstr>Milyen a jó mentor?</vt:lpstr>
      <vt:lpstr>Mit ad a program?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TKK</dc:creator>
  <cp:lastModifiedBy>Dr. Kiss Edina</cp:lastModifiedBy>
  <cp:revision>186</cp:revision>
  <cp:lastPrinted>2024-01-10T14:49:58Z</cp:lastPrinted>
  <dcterms:created xsi:type="dcterms:W3CDTF">2018-08-31T10:56:03Z</dcterms:created>
  <dcterms:modified xsi:type="dcterms:W3CDTF">2025-01-27T21:49:08Z</dcterms:modified>
</cp:coreProperties>
</file>