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272" r:id="rId2"/>
    <p:sldId id="273" r:id="rId3"/>
    <p:sldId id="274" r:id="rId4"/>
    <p:sldId id="275" r:id="rId5"/>
    <p:sldId id="276" r:id="rId6"/>
    <p:sldId id="308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4" r:id="rId15"/>
    <p:sldId id="285" r:id="rId16"/>
    <p:sldId id="286" r:id="rId17"/>
    <p:sldId id="287" r:id="rId18"/>
    <p:sldId id="288" r:id="rId19"/>
    <p:sldId id="289" r:id="rId20"/>
    <p:sldId id="290" r:id="rId21"/>
    <p:sldId id="291" r:id="rId22"/>
    <p:sldId id="292" r:id="rId23"/>
    <p:sldId id="293" r:id="rId24"/>
    <p:sldId id="294" r:id="rId25"/>
    <p:sldId id="295" r:id="rId26"/>
    <p:sldId id="296" r:id="rId27"/>
    <p:sldId id="297" r:id="rId28"/>
    <p:sldId id="298" r:id="rId29"/>
    <p:sldId id="299" r:id="rId30"/>
    <p:sldId id="300" r:id="rId31"/>
    <p:sldId id="301" r:id="rId32"/>
    <p:sldId id="302" r:id="rId33"/>
    <p:sldId id="303" r:id="rId34"/>
    <p:sldId id="304" r:id="rId35"/>
    <p:sldId id="305" r:id="rId36"/>
    <p:sldId id="306" r:id="rId37"/>
    <p:sldId id="307" r:id="rId38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2851"/>
    <a:srgbClr val="0128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B8B8EF-AD75-6CCC-02BD-6D3A5414A8B2}" v="152" dt="2025-02-18T08:59:04.2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266"/>
    <p:restoredTop sz="94249" autoAdjust="0"/>
  </p:normalViewPr>
  <p:slideViewPr>
    <p:cSldViewPr snapToGrid="0" snapToObjects="1">
      <p:cViewPr varScale="1">
        <p:scale>
          <a:sx n="83" d="100"/>
          <a:sy n="83" d="100"/>
        </p:scale>
        <p:origin x="1109" y="7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104" d="100"/>
          <a:sy n="104" d="100"/>
        </p:scale>
        <p:origin x="5560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45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>
            <a:extLst>
              <a:ext uri="{FF2B5EF4-FFF2-40B4-BE49-F238E27FC236}">
                <a16:creationId xmlns:a16="http://schemas.microsoft.com/office/drawing/2014/main" id="{12C39806-BB1D-8F56-1BD4-E8FD84A8860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8C5BF43A-04E9-CC17-BD51-B26CC338B3D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771E59-BB6D-9C41-A61C-2D524682E115}" type="datetimeFigureOut">
              <a:rPr lang="hu-HU" smtClean="0"/>
              <a:t>2025. 02. 18.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898E5719-5CA3-B83A-6AB2-CC9AF2C948A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8441738D-8521-5BCA-A098-BEAAADEBC96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9E7E85-FAC5-AA44-BBE8-3A2E745EC50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238433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DA393B-998D-3C45-ACA4-5C51E3A83922}" type="datetimeFigureOut">
              <a:rPr lang="hu-HU" smtClean="0"/>
              <a:t>2025. 02. 18.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8B25AA-5A0B-7648-B33A-37E9A013F97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28872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ép 2" descr="A képen szöveg, képernyőkép, kör, Betűtípus látható&#10;&#10;Automatikusan generált leírás">
            <a:extLst>
              <a:ext uri="{FF2B5EF4-FFF2-40B4-BE49-F238E27FC236}">
                <a16:creationId xmlns:a16="http://schemas.microsoft.com/office/drawing/2014/main" id="{874734E0-DD24-0DEF-89EE-5567302D796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Szöveg helye 10">
            <a:extLst>
              <a:ext uri="{FF2B5EF4-FFF2-40B4-BE49-F238E27FC236}">
                <a16:creationId xmlns:a16="http://schemas.microsoft.com/office/drawing/2014/main" id="{831FA102-844C-755E-D247-CB3718711D43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723900" y="2282671"/>
            <a:ext cx="10744200" cy="891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500" baseline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PREZENTÁCIÓ CÍME</a:t>
            </a:r>
          </a:p>
        </p:txBody>
      </p:sp>
      <p:sp>
        <p:nvSpPr>
          <p:cNvPr id="6" name="Szöveg helye 10">
            <a:extLst>
              <a:ext uri="{FF2B5EF4-FFF2-40B4-BE49-F238E27FC236}">
                <a16:creationId xmlns:a16="http://schemas.microsoft.com/office/drawing/2014/main" id="{DF9D8FEB-E57B-5F73-ADA2-8D7B7485DFAF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723900" y="3308057"/>
            <a:ext cx="10744200" cy="891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 baseline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Prezentáció alcíme</a:t>
            </a:r>
          </a:p>
        </p:txBody>
      </p:sp>
      <p:sp>
        <p:nvSpPr>
          <p:cNvPr id="7" name="Szöveg helye 10">
            <a:extLst>
              <a:ext uri="{FF2B5EF4-FFF2-40B4-BE49-F238E27FC236}">
                <a16:creationId xmlns:a16="http://schemas.microsoft.com/office/drawing/2014/main" id="{605BC215-EB6B-138C-D66F-E7064E16F28F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723900" y="4467717"/>
            <a:ext cx="10744200" cy="6492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 baseline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Előadó neve</a:t>
            </a:r>
          </a:p>
        </p:txBody>
      </p:sp>
      <p:sp>
        <p:nvSpPr>
          <p:cNvPr id="8" name="Szöveg helye 10">
            <a:extLst>
              <a:ext uri="{FF2B5EF4-FFF2-40B4-BE49-F238E27FC236}">
                <a16:creationId xmlns:a16="http://schemas.microsoft.com/office/drawing/2014/main" id="{2A598985-FDB3-7140-588C-68FBF5A82B23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723900" y="5147216"/>
            <a:ext cx="10744200" cy="53018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Előadó titulusa</a:t>
            </a:r>
          </a:p>
        </p:txBody>
      </p:sp>
      <p:sp>
        <p:nvSpPr>
          <p:cNvPr id="9" name="Szöveg helye 10">
            <a:extLst>
              <a:ext uri="{FF2B5EF4-FFF2-40B4-BE49-F238E27FC236}">
                <a16:creationId xmlns:a16="http://schemas.microsoft.com/office/drawing/2014/main" id="{91323EAC-BA77-33AC-53B7-F24EA909AB24}"/>
              </a:ext>
            </a:extLst>
          </p:cNvPr>
          <p:cNvSpPr>
            <a:spLocks noGrp="1"/>
          </p:cNvSpPr>
          <p:nvPr>
            <p:ph type="body" idx="17" hasCustomPrompt="1"/>
          </p:nvPr>
        </p:nvSpPr>
        <p:spPr>
          <a:xfrm>
            <a:off x="723900" y="5705856"/>
            <a:ext cx="10744200" cy="6492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Rendezvény, dátum</a:t>
            </a:r>
          </a:p>
        </p:txBody>
      </p:sp>
    </p:spTree>
    <p:extLst>
      <p:ext uri="{BB962C8B-B14F-4D97-AF65-F5344CB8AC3E}">
        <p14:creationId xmlns:p14="http://schemas.microsoft.com/office/powerpoint/2010/main" val="1320683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ejléc nélküli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ép 2">
            <a:extLst>
              <a:ext uri="{FF2B5EF4-FFF2-40B4-BE49-F238E27FC236}">
                <a16:creationId xmlns:a16="http://schemas.microsoft.com/office/drawing/2014/main" id="{B9B30064-5AA0-05EB-3EBC-D94F6DBEB10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007101"/>
            <a:ext cx="12192000" cy="850899"/>
          </a:xfrm>
          <a:prstGeom prst="rect">
            <a:avLst/>
          </a:prstGeom>
        </p:spPr>
      </p:pic>
      <p:sp>
        <p:nvSpPr>
          <p:cNvPr id="4" name="Szöveg helye 10">
            <a:extLst>
              <a:ext uri="{FF2B5EF4-FFF2-40B4-BE49-F238E27FC236}">
                <a16:creationId xmlns:a16="http://schemas.microsoft.com/office/drawing/2014/main" id="{ACFC1F6F-F293-C843-538C-5B5685FD46B2}"/>
              </a:ext>
            </a:extLst>
          </p:cNvPr>
          <p:cNvSpPr>
            <a:spLocks noGrp="1"/>
          </p:cNvSpPr>
          <p:nvPr>
            <p:ph type="body" idx="19"/>
          </p:nvPr>
        </p:nvSpPr>
        <p:spPr>
          <a:xfrm>
            <a:off x="838201" y="783772"/>
            <a:ext cx="3212591" cy="485637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Open Sans" panose="020B0606030504020204" pitchFamily="34" charset="0"/>
              </a:defRPr>
            </a:lvl1pPr>
          </a:lstStyle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Mintaszöveg szerkesztése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Első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Második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Harmadik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Negyedik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Ötödik szint</a:t>
            </a:r>
          </a:p>
        </p:txBody>
      </p:sp>
      <p:sp>
        <p:nvSpPr>
          <p:cNvPr id="5" name="Kép helye 2">
            <a:extLst>
              <a:ext uri="{FF2B5EF4-FFF2-40B4-BE49-F238E27FC236}">
                <a16:creationId xmlns:a16="http://schemas.microsoft.com/office/drawing/2014/main" id="{2C47F593-12DF-2A31-23C8-6C81A6926BCD}"/>
              </a:ext>
            </a:extLst>
          </p:cNvPr>
          <p:cNvSpPr>
            <a:spLocks noGrp="1"/>
          </p:cNvSpPr>
          <p:nvPr>
            <p:ph type="pic" idx="12"/>
          </p:nvPr>
        </p:nvSpPr>
        <p:spPr>
          <a:xfrm>
            <a:off x="4337483" y="771626"/>
            <a:ext cx="7016316" cy="48685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6" name="Szöveg helye 10">
            <a:extLst>
              <a:ext uri="{FF2B5EF4-FFF2-40B4-BE49-F238E27FC236}">
                <a16:creationId xmlns:a16="http://schemas.microsoft.com/office/drawing/2014/main" id="{89E76BA4-42ED-3576-2C4F-93D7DCD0404F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2481556" y="6291753"/>
            <a:ext cx="7985760" cy="3376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cap="all" spc="0" baseline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Rendezvény, dátum</a:t>
            </a:r>
          </a:p>
        </p:txBody>
      </p:sp>
      <p:cxnSp>
        <p:nvCxnSpPr>
          <p:cNvPr id="8" name="Egyenes összekötő 7">
            <a:extLst>
              <a:ext uri="{FF2B5EF4-FFF2-40B4-BE49-F238E27FC236}">
                <a16:creationId xmlns:a16="http://schemas.microsoft.com/office/drawing/2014/main" id="{1D13FDED-FAFE-9A1D-A68D-A5126572941D}"/>
              </a:ext>
            </a:extLst>
          </p:cNvPr>
          <p:cNvCxnSpPr/>
          <p:nvPr userDrawn="1"/>
        </p:nvCxnSpPr>
        <p:spPr>
          <a:xfrm>
            <a:off x="2273916" y="6203950"/>
            <a:ext cx="0" cy="457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4510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ábláz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>
            <a:extLst>
              <a:ext uri="{FF2B5EF4-FFF2-40B4-BE49-F238E27FC236}">
                <a16:creationId xmlns:a16="http://schemas.microsoft.com/office/drawing/2014/main" id="{5B3C97A9-E64D-B893-1E5A-A46FD551F89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007101"/>
            <a:ext cx="12192000" cy="850899"/>
          </a:xfrm>
          <a:prstGeom prst="rect">
            <a:avLst/>
          </a:prstGeom>
        </p:spPr>
      </p:pic>
      <p:sp>
        <p:nvSpPr>
          <p:cNvPr id="6" name="Táblázat helye 5">
            <a:extLst>
              <a:ext uri="{FF2B5EF4-FFF2-40B4-BE49-F238E27FC236}">
                <a16:creationId xmlns:a16="http://schemas.microsoft.com/office/drawing/2014/main" id="{A3ADE164-0269-1AA2-004B-8C8A82051E1B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838200" y="1579457"/>
            <a:ext cx="10515598" cy="38558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>
                <a:latin typeface="Open Sans" panose="020B0606030504020204" pitchFamily="34" charset="0"/>
              </a:defRPr>
            </a:lvl1pPr>
          </a:lstStyle>
          <a:p>
            <a:endParaRPr lang="hu-HU" dirty="0"/>
          </a:p>
        </p:txBody>
      </p:sp>
      <p:cxnSp>
        <p:nvCxnSpPr>
          <p:cNvPr id="8" name="Egyenes összekötő 7">
            <a:extLst>
              <a:ext uri="{FF2B5EF4-FFF2-40B4-BE49-F238E27FC236}">
                <a16:creationId xmlns:a16="http://schemas.microsoft.com/office/drawing/2014/main" id="{BF8F6AA8-C013-1657-CB5A-D3067FF15D45}"/>
              </a:ext>
            </a:extLst>
          </p:cNvPr>
          <p:cNvCxnSpPr>
            <a:cxnSpLocks/>
          </p:cNvCxnSpPr>
          <p:nvPr userDrawn="1"/>
        </p:nvCxnSpPr>
        <p:spPr>
          <a:xfrm>
            <a:off x="838200" y="1274462"/>
            <a:ext cx="10515600" cy="0"/>
          </a:xfrm>
          <a:prstGeom prst="line">
            <a:avLst/>
          </a:prstGeom>
          <a:ln>
            <a:solidFill>
              <a:srgbClr val="0128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zöveg helye 10">
            <a:extLst>
              <a:ext uri="{FF2B5EF4-FFF2-40B4-BE49-F238E27FC236}">
                <a16:creationId xmlns:a16="http://schemas.microsoft.com/office/drawing/2014/main" id="{D8E6700D-6881-9CCD-3252-E02F5676557B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838200" y="723315"/>
            <a:ext cx="10515598" cy="5294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aseline="0">
                <a:solidFill>
                  <a:schemeClr val="tx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DIA CÍME</a:t>
            </a:r>
          </a:p>
        </p:txBody>
      </p:sp>
      <p:sp>
        <p:nvSpPr>
          <p:cNvPr id="3" name="Szöveg helye 10">
            <a:extLst>
              <a:ext uri="{FF2B5EF4-FFF2-40B4-BE49-F238E27FC236}">
                <a16:creationId xmlns:a16="http://schemas.microsoft.com/office/drawing/2014/main" id="{7BF1930F-1FEC-5F67-DF01-59254E49B44B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2481556" y="6291753"/>
            <a:ext cx="7985760" cy="3376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cap="all" spc="0" baseline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Rendezvény, dátum</a:t>
            </a:r>
          </a:p>
        </p:txBody>
      </p:sp>
      <p:cxnSp>
        <p:nvCxnSpPr>
          <p:cNvPr id="7" name="Egyenes összekötő 6">
            <a:extLst>
              <a:ext uri="{FF2B5EF4-FFF2-40B4-BE49-F238E27FC236}">
                <a16:creationId xmlns:a16="http://schemas.microsoft.com/office/drawing/2014/main" id="{FE97B39F-8FA8-1A3A-8F9A-AE54331DFE68}"/>
              </a:ext>
            </a:extLst>
          </p:cNvPr>
          <p:cNvCxnSpPr/>
          <p:nvPr userDrawn="1"/>
        </p:nvCxnSpPr>
        <p:spPr>
          <a:xfrm>
            <a:off x="2273916" y="6203950"/>
            <a:ext cx="0" cy="457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92713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ró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 descr="A képen szöveg, képernyőkép, kör, Betűtípus látható&#10;&#10;Automatikusan generált leírás">
            <a:extLst>
              <a:ext uri="{FF2B5EF4-FFF2-40B4-BE49-F238E27FC236}">
                <a16:creationId xmlns:a16="http://schemas.microsoft.com/office/drawing/2014/main" id="{BF113E7C-00C0-B8D9-8D95-6B5B9A32C6E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Szöveg helye 10">
            <a:extLst>
              <a:ext uri="{FF2B5EF4-FFF2-40B4-BE49-F238E27FC236}">
                <a16:creationId xmlns:a16="http://schemas.microsoft.com/office/drawing/2014/main" id="{27654B00-1ACA-72E8-4C79-A237BB0FAEA5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723900" y="2397612"/>
            <a:ext cx="10744200" cy="17106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5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Köszönjük a figyelmet!</a:t>
            </a:r>
          </a:p>
        </p:txBody>
      </p:sp>
      <p:sp>
        <p:nvSpPr>
          <p:cNvPr id="12" name="Szöveg helye 10">
            <a:extLst>
              <a:ext uri="{FF2B5EF4-FFF2-40B4-BE49-F238E27FC236}">
                <a16:creationId xmlns:a16="http://schemas.microsoft.com/office/drawing/2014/main" id="{1B1DEF9F-AC4A-3457-057F-560795FA384B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723900" y="4301824"/>
            <a:ext cx="10744200" cy="6492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 baseline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Előadó neve</a:t>
            </a:r>
          </a:p>
        </p:txBody>
      </p:sp>
      <p:sp>
        <p:nvSpPr>
          <p:cNvPr id="13" name="Szöveg helye 10">
            <a:extLst>
              <a:ext uri="{FF2B5EF4-FFF2-40B4-BE49-F238E27FC236}">
                <a16:creationId xmlns:a16="http://schemas.microsoft.com/office/drawing/2014/main" id="{D2769BC2-6B1C-E731-CB6F-BC48B5D77D55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723900" y="5005912"/>
            <a:ext cx="10744200" cy="6492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Előadó titulusa</a:t>
            </a:r>
          </a:p>
        </p:txBody>
      </p:sp>
      <p:sp>
        <p:nvSpPr>
          <p:cNvPr id="14" name="Szöveg helye 10">
            <a:extLst>
              <a:ext uri="{FF2B5EF4-FFF2-40B4-BE49-F238E27FC236}">
                <a16:creationId xmlns:a16="http://schemas.microsoft.com/office/drawing/2014/main" id="{A35D0690-9E41-0FD7-2C21-CAE7926EAC53}"/>
              </a:ext>
            </a:extLst>
          </p:cNvPr>
          <p:cNvSpPr>
            <a:spLocks noGrp="1"/>
          </p:cNvSpPr>
          <p:nvPr>
            <p:ph type="body" idx="17" hasCustomPrompt="1"/>
          </p:nvPr>
        </p:nvSpPr>
        <p:spPr>
          <a:xfrm>
            <a:off x="723900" y="5705856"/>
            <a:ext cx="10744200" cy="6492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Rendezvény, dátum</a:t>
            </a:r>
          </a:p>
        </p:txBody>
      </p:sp>
    </p:spTree>
    <p:extLst>
      <p:ext uri="{BB962C8B-B14F-4D97-AF65-F5344CB8AC3E}">
        <p14:creationId xmlns:p14="http://schemas.microsoft.com/office/powerpoint/2010/main" val="1529480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zövege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Kép 10">
            <a:extLst>
              <a:ext uri="{FF2B5EF4-FFF2-40B4-BE49-F238E27FC236}">
                <a16:creationId xmlns:a16="http://schemas.microsoft.com/office/drawing/2014/main" id="{2252D48E-43B3-87CD-2FDC-94E9522534E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007101"/>
            <a:ext cx="12192000" cy="850899"/>
          </a:xfrm>
          <a:prstGeom prst="rect">
            <a:avLst/>
          </a:prstGeom>
        </p:spPr>
      </p:pic>
      <p:cxnSp>
        <p:nvCxnSpPr>
          <p:cNvPr id="16" name="Egyenes összekötő 15">
            <a:extLst>
              <a:ext uri="{FF2B5EF4-FFF2-40B4-BE49-F238E27FC236}">
                <a16:creationId xmlns:a16="http://schemas.microsoft.com/office/drawing/2014/main" id="{A933D47C-7F86-9A48-A1AD-EEBD81F9A6A8}"/>
              </a:ext>
            </a:extLst>
          </p:cNvPr>
          <p:cNvCxnSpPr>
            <a:cxnSpLocks/>
          </p:cNvCxnSpPr>
          <p:nvPr userDrawn="1"/>
        </p:nvCxnSpPr>
        <p:spPr>
          <a:xfrm>
            <a:off x="838200" y="1274462"/>
            <a:ext cx="10515600" cy="0"/>
          </a:xfrm>
          <a:prstGeom prst="line">
            <a:avLst/>
          </a:prstGeom>
          <a:ln>
            <a:solidFill>
              <a:srgbClr val="0128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zöveg helye 10">
            <a:extLst>
              <a:ext uri="{FF2B5EF4-FFF2-40B4-BE49-F238E27FC236}">
                <a16:creationId xmlns:a16="http://schemas.microsoft.com/office/drawing/2014/main" id="{3940BA6A-A9B7-7219-4D85-FAE0F7D5ABF8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838200" y="723315"/>
            <a:ext cx="10515600" cy="5294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aseline="0">
                <a:solidFill>
                  <a:schemeClr val="tx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DIA CÍME</a:t>
            </a:r>
          </a:p>
        </p:txBody>
      </p:sp>
      <p:sp>
        <p:nvSpPr>
          <p:cNvPr id="3" name="Szöveg helye 10">
            <a:extLst>
              <a:ext uri="{FF2B5EF4-FFF2-40B4-BE49-F238E27FC236}">
                <a16:creationId xmlns:a16="http://schemas.microsoft.com/office/drawing/2014/main" id="{55729B78-CCC8-F712-B7DB-176E91D2D65F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838200" y="1607437"/>
            <a:ext cx="10515600" cy="18460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Mintaszöveg szerkesztése</a:t>
            </a:r>
          </a:p>
        </p:txBody>
      </p:sp>
      <p:sp>
        <p:nvSpPr>
          <p:cNvPr id="5" name="Szöveg helye 10">
            <a:extLst>
              <a:ext uri="{FF2B5EF4-FFF2-40B4-BE49-F238E27FC236}">
                <a16:creationId xmlns:a16="http://schemas.microsoft.com/office/drawing/2014/main" id="{ED6C24E1-FC98-931B-668F-1A2663E54988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282280" y="3786425"/>
            <a:ext cx="5125629" cy="184601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Open Sans" panose="020B0606030504020204" pitchFamily="34" charset="0"/>
              </a:defRPr>
            </a:lvl1pPr>
          </a:lstStyle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Mintaszöveg szerkesztése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Első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Második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Harmadik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Negyedik szint</a:t>
            </a:r>
          </a:p>
        </p:txBody>
      </p:sp>
      <p:sp>
        <p:nvSpPr>
          <p:cNvPr id="6" name="Szöveg helye 10">
            <a:extLst>
              <a:ext uri="{FF2B5EF4-FFF2-40B4-BE49-F238E27FC236}">
                <a16:creationId xmlns:a16="http://schemas.microsoft.com/office/drawing/2014/main" id="{BA10B23C-BC2C-AA33-C513-FD8B9D46C292}"/>
              </a:ext>
            </a:extLst>
          </p:cNvPr>
          <p:cNvSpPr>
            <a:spLocks noGrp="1"/>
          </p:cNvSpPr>
          <p:nvPr>
            <p:ph type="body" idx="19"/>
          </p:nvPr>
        </p:nvSpPr>
        <p:spPr>
          <a:xfrm>
            <a:off x="838201" y="3786425"/>
            <a:ext cx="5125629" cy="184601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Open Sans" panose="020B0606030504020204" pitchFamily="34" charset="0"/>
              </a:defRPr>
            </a:lvl1pPr>
          </a:lstStyle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Mintaszöveg szerkesztése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Első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Második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Harmadik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Negyedik szint</a:t>
            </a:r>
          </a:p>
        </p:txBody>
      </p:sp>
      <p:sp>
        <p:nvSpPr>
          <p:cNvPr id="9" name="Szöveg helye 10">
            <a:extLst>
              <a:ext uri="{FF2B5EF4-FFF2-40B4-BE49-F238E27FC236}">
                <a16:creationId xmlns:a16="http://schemas.microsoft.com/office/drawing/2014/main" id="{5098D7CE-AAE8-B095-44BC-D69C66D1F5BE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2481556" y="6291753"/>
            <a:ext cx="7985760" cy="3376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cap="all" spc="0" baseline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Rendezvény, dátum</a:t>
            </a:r>
          </a:p>
        </p:txBody>
      </p:sp>
      <p:cxnSp>
        <p:nvCxnSpPr>
          <p:cNvPr id="12" name="Egyenes összekötő 11">
            <a:extLst>
              <a:ext uri="{FF2B5EF4-FFF2-40B4-BE49-F238E27FC236}">
                <a16:creationId xmlns:a16="http://schemas.microsoft.com/office/drawing/2014/main" id="{B4C3BFC1-D699-2BFA-DEC1-62C4835F4B3B}"/>
              </a:ext>
            </a:extLst>
          </p:cNvPr>
          <p:cNvCxnSpPr/>
          <p:nvPr userDrawn="1"/>
        </p:nvCxnSpPr>
        <p:spPr>
          <a:xfrm>
            <a:off x="2273916" y="6203950"/>
            <a:ext cx="0" cy="457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1341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szövegblokk - 1 ké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4">
            <a:extLst>
              <a:ext uri="{FF2B5EF4-FFF2-40B4-BE49-F238E27FC236}">
                <a16:creationId xmlns:a16="http://schemas.microsoft.com/office/drawing/2014/main" id="{9A2FA638-E91A-638E-59BC-1C0D30E4F78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007101"/>
            <a:ext cx="12192000" cy="850899"/>
          </a:xfrm>
          <a:prstGeom prst="rect">
            <a:avLst/>
          </a:prstGeom>
        </p:spPr>
      </p:pic>
      <p:cxnSp>
        <p:nvCxnSpPr>
          <p:cNvPr id="10" name="Egyenes összekötő 9">
            <a:extLst>
              <a:ext uri="{FF2B5EF4-FFF2-40B4-BE49-F238E27FC236}">
                <a16:creationId xmlns:a16="http://schemas.microsoft.com/office/drawing/2014/main" id="{934CE5A9-19D5-B7FF-F605-96F82FA4FB0B}"/>
              </a:ext>
            </a:extLst>
          </p:cNvPr>
          <p:cNvCxnSpPr>
            <a:cxnSpLocks/>
          </p:cNvCxnSpPr>
          <p:nvPr userDrawn="1"/>
        </p:nvCxnSpPr>
        <p:spPr>
          <a:xfrm>
            <a:off x="838200" y="1274462"/>
            <a:ext cx="10515600" cy="0"/>
          </a:xfrm>
          <a:prstGeom prst="line">
            <a:avLst/>
          </a:prstGeom>
          <a:ln>
            <a:solidFill>
              <a:srgbClr val="0128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Kép helye 2">
            <a:extLst>
              <a:ext uri="{FF2B5EF4-FFF2-40B4-BE49-F238E27FC236}">
                <a16:creationId xmlns:a16="http://schemas.microsoft.com/office/drawing/2014/main" id="{23D20630-BBCE-AC6F-5896-1CEEB00154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27089" y="1579457"/>
            <a:ext cx="5326711" cy="400408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2" name="Szöveg helye 10">
            <a:extLst>
              <a:ext uri="{FF2B5EF4-FFF2-40B4-BE49-F238E27FC236}">
                <a16:creationId xmlns:a16="http://schemas.microsoft.com/office/drawing/2014/main" id="{BC05F114-74F4-CAB6-3497-7C63660FE88E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838200" y="723315"/>
            <a:ext cx="10515600" cy="5294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aseline="0">
                <a:solidFill>
                  <a:schemeClr val="tx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DIA CÍME</a:t>
            </a:r>
          </a:p>
        </p:txBody>
      </p:sp>
      <p:sp>
        <p:nvSpPr>
          <p:cNvPr id="3" name="Szöveg helye 10">
            <a:extLst>
              <a:ext uri="{FF2B5EF4-FFF2-40B4-BE49-F238E27FC236}">
                <a16:creationId xmlns:a16="http://schemas.microsoft.com/office/drawing/2014/main" id="{C43265EB-5A74-13B8-25EF-C234D04EBA7E}"/>
              </a:ext>
            </a:extLst>
          </p:cNvPr>
          <p:cNvSpPr>
            <a:spLocks noGrp="1"/>
          </p:cNvSpPr>
          <p:nvPr>
            <p:ph type="body" idx="19"/>
          </p:nvPr>
        </p:nvSpPr>
        <p:spPr>
          <a:xfrm>
            <a:off x="838201" y="1582985"/>
            <a:ext cx="4287982" cy="37579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Open Sans" panose="020B0606030504020204" pitchFamily="34" charset="0"/>
              </a:defRPr>
            </a:lvl1pPr>
          </a:lstStyle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Mintaszöveg szerkesztése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Első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Második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Harmadik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Negyedik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Ötödik szint</a:t>
            </a:r>
          </a:p>
        </p:txBody>
      </p:sp>
      <p:sp>
        <p:nvSpPr>
          <p:cNvPr id="11" name="Szöveg helye 10">
            <a:extLst>
              <a:ext uri="{FF2B5EF4-FFF2-40B4-BE49-F238E27FC236}">
                <a16:creationId xmlns:a16="http://schemas.microsoft.com/office/drawing/2014/main" id="{BC429A6A-13CD-7443-AD2D-450C12844659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2481556" y="6291753"/>
            <a:ext cx="7985760" cy="3376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cap="all" spc="0" baseline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Rendezvény, dátum</a:t>
            </a:r>
          </a:p>
        </p:txBody>
      </p:sp>
      <p:cxnSp>
        <p:nvCxnSpPr>
          <p:cNvPr id="12" name="Egyenes összekötő 11">
            <a:extLst>
              <a:ext uri="{FF2B5EF4-FFF2-40B4-BE49-F238E27FC236}">
                <a16:creationId xmlns:a16="http://schemas.microsoft.com/office/drawing/2014/main" id="{17F40B80-7B65-4E55-F57A-BED05B10B2D2}"/>
              </a:ext>
            </a:extLst>
          </p:cNvPr>
          <p:cNvCxnSpPr/>
          <p:nvPr userDrawn="1"/>
        </p:nvCxnSpPr>
        <p:spPr>
          <a:xfrm>
            <a:off x="2273916" y="6203950"/>
            <a:ext cx="0" cy="457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3395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szövegblok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ép 6">
            <a:extLst>
              <a:ext uri="{FF2B5EF4-FFF2-40B4-BE49-F238E27FC236}">
                <a16:creationId xmlns:a16="http://schemas.microsoft.com/office/drawing/2014/main" id="{FB26430F-3393-314E-0A4E-76E19673E9C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007101"/>
            <a:ext cx="12192000" cy="850899"/>
          </a:xfrm>
          <a:prstGeom prst="rect">
            <a:avLst/>
          </a:prstGeom>
        </p:spPr>
      </p:pic>
      <p:cxnSp>
        <p:nvCxnSpPr>
          <p:cNvPr id="17" name="Egyenes összekötő 16">
            <a:extLst>
              <a:ext uri="{FF2B5EF4-FFF2-40B4-BE49-F238E27FC236}">
                <a16:creationId xmlns:a16="http://schemas.microsoft.com/office/drawing/2014/main" id="{CE5C7C62-306F-C568-AC87-137E9C578BFC}"/>
              </a:ext>
            </a:extLst>
          </p:cNvPr>
          <p:cNvCxnSpPr>
            <a:cxnSpLocks/>
          </p:cNvCxnSpPr>
          <p:nvPr userDrawn="1"/>
        </p:nvCxnSpPr>
        <p:spPr>
          <a:xfrm>
            <a:off x="838200" y="1274462"/>
            <a:ext cx="10515600" cy="0"/>
          </a:xfrm>
          <a:prstGeom prst="line">
            <a:avLst/>
          </a:prstGeom>
          <a:ln>
            <a:solidFill>
              <a:srgbClr val="0128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zöveg helye 10">
            <a:extLst>
              <a:ext uri="{FF2B5EF4-FFF2-40B4-BE49-F238E27FC236}">
                <a16:creationId xmlns:a16="http://schemas.microsoft.com/office/drawing/2014/main" id="{32B9E13B-D4C6-DDBF-DA2A-ED8F1AEADB59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838200" y="723315"/>
            <a:ext cx="10515600" cy="5294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aseline="0">
                <a:solidFill>
                  <a:schemeClr val="tx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DIA CÍME</a:t>
            </a:r>
          </a:p>
        </p:txBody>
      </p:sp>
      <p:sp>
        <p:nvSpPr>
          <p:cNvPr id="4" name="Szöveg helye 10">
            <a:extLst>
              <a:ext uri="{FF2B5EF4-FFF2-40B4-BE49-F238E27FC236}">
                <a16:creationId xmlns:a16="http://schemas.microsoft.com/office/drawing/2014/main" id="{CA91C60B-6859-7AF4-1D6C-CF5A6DEAC648}"/>
              </a:ext>
            </a:extLst>
          </p:cNvPr>
          <p:cNvSpPr>
            <a:spLocks noGrp="1"/>
          </p:cNvSpPr>
          <p:nvPr>
            <p:ph type="body" idx="19"/>
          </p:nvPr>
        </p:nvSpPr>
        <p:spPr>
          <a:xfrm>
            <a:off x="838201" y="1579456"/>
            <a:ext cx="4977383" cy="40687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 baseline="0">
                <a:solidFill>
                  <a:schemeClr val="tx1"/>
                </a:solidFill>
                <a:latin typeface="Open Sans" panose="020B0606030504020204" pitchFamily="34" charset="0"/>
              </a:defRPr>
            </a:lvl1pPr>
          </a:lstStyle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Mintaszöveg szerkesztése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Első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Második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Harmadik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Negyedik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Ötödik szint</a:t>
            </a:r>
          </a:p>
        </p:txBody>
      </p:sp>
      <p:sp>
        <p:nvSpPr>
          <p:cNvPr id="9" name="Szöveg helye 10">
            <a:extLst>
              <a:ext uri="{FF2B5EF4-FFF2-40B4-BE49-F238E27FC236}">
                <a16:creationId xmlns:a16="http://schemas.microsoft.com/office/drawing/2014/main" id="{C6EA1AAF-19A4-379B-A811-68076AB37167}"/>
              </a:ext>
            </a:extLst>
          </p:cNvPr>
          <p:cNvSpPr>
            <a:spLocks noGrp="1"/>
          </p:cNvSpPr>
          <p:nvPr>
            <p:ph type="body" idx="22"/>
          </p:nvPr>
        </p:nvSpPr>
        <p:spPr>
          <a:xfrm>
            <a:off x="6397429" y="1579456"/>
            <a:ext cx="4977383" cy="40687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 baseline="0">
                <a:solidFill>
                  <a:schemeClr val="tx1"/>
                </a:solidFill>
                <a:latin typeface="Open Sans" panose="020B0606030504020204" pitchFamily="34" charset="0"/>
              </a:defRPr>
            </a:lvl1pPr>
          </a:lstStyle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Mintaszöveg szerkesztése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Első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Második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Harmadik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Negyedik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Ötödik szint</a:t>
            </a:r>
          </a:p>
        </p:txBody>
      </p:sp>
      <p:sp>
        <p:nvSpPr>
          <p:cNvPr id="5" name="Szöveg helye 10">
            <a:extLst>
              <a:ext uri="{FF2B5EF4-FFF2-40B4-BE49-F238E27FC236}">
                <a16:creationId xmlns:a16="http://schemas.microsoft.com/office/drawing/2014/main" id="{888CEAF9-86B6-BA3E-5D63-5F6138F8C52B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2481556" y="6291753"/>
            <a:ext cx="7985760" cy="3376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cap="all" spc="0" baseline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Rendezvény, dátum</a:t>
            </a:r>
          </a:p>
        </p:txBody>
      </p:sp>
      <p:cxnSp>
        <p:nvCxnSpPr>
          <p:cNvPr id="8" name="Egyenes összekötő 7">
            <a:extLst>
              <a:ext uri="{FF2B5EF4-FFF2-40B4-BE49-F238E27FC236}">
                <a16:creationId xmlns:a16="http://schemas.microsoft.com/office/drawing/2014/main" id="{62EA5973-6C55-2C3A-5DEC-5435B3E65326}"/>
              </a:ext>
            </a:extLst>
          </p:cNvPr>
          <p:cNvCxnSpPr/>
          <p:nvPr userDrawn="1"/>
        </p:nvCxnSpPr>
        <p:spPr>
          <a:xfrm>
            <a:off x="2273916" y="6203950"/>
            <a:ext cx="0" cy="457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6759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szövegblok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ép 5">
            <a:extLst>
              <a:ext uri="{FF2B5EF4-FFF2-40B4-BE49-F238E27FC236}">
                <a16:creationId xmlns:a16="http://schemas.microsoft.com/office/drawing/2014/main" id="{45B59296-2BF4-B535-6715-E8D91498A1D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007101"/>
            <a:ext cx="12192000" cy="850899"/>
          </a:xfrm>
          <a:prstGeom prst="rect">
            <a:avLst/>
          </a:prstGeom>
        </p:spPr>
      </p:pic>
      <p:cxnSp>
        <p:nvCxnSpPr>
          <p:cNvPr id="16" name="Egyenes összekötő 15">
            <a:extLst>
              <a:ext uri="{FF2B5EF4-FFF2-40B4-BE49-F238E27FC236}">
                <a16:creationId xmlns:a16="http://schemas.microsoft.com/office/drawing/2014/main" id="{E4CEC806-06F8-0A8E-802F-451103EBAC0E}"/>
              </a:ext>
            </a:extLst>
          </p:cNvPr>
          <p:cNvCxnSpPr>
            <a:cxnSpLocks/>
          </p:cNvCxnSpPr>
          <p:nvPr userDrawn="1"/>
        </p:nvCxnSpPr>
        <p:spPr>
          <a:xfrm>
            <a:off x="838200" y="1274462"/>
            <a:ext cx="10515600" cy="0"/>
          </a:xfrm>
          <a:prstGeom prst="line">
            <a:avLst/>
          </a:prstGeom>
          <a:ln>
            <a:solidFill>
              <a:srgbClr val="0128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zöveg helye 10">
            <a:extLst>
              <a:ext uri="{FF2B5EF4-FFF2-40B4-BE49-F238E27FC236}">
                <a16:creationId xmlns:a16="http://schemas.microsoft.com/office/drawing/2014/main" id="{737F6A48-F38F-FC31-62D0-11C22537C648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838200" y="723315"/>
            <a:ext cx="10515600" cy="5294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aseline="0">
                <a:solidFill>
                  <a:schemeClr val="tx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DIA CÍME</a:t>
            </a:r>
          </a:p>
        </p:txBody>
      </p:sp>
      <p:sp>
        <p:nvSpPr>
          <p:cNvPr id="3" name="Szöveg helye 10">
            <a:extLst>
              <a:ext uri="{FF2B5EF4-FFF2-40B4-BE49-F238E27FC236}">
                <a16:creationId xmlns:a16="http://schemas.microsoft.com/office/drawing/2014/main" id="{1E6D20BC-2EF9-211F-E045-74EB3321F442}"/>
              </a:ext>
            </a:extLst>
          </p:cNvPr>
          <p:cNvSpPr>
            <a:spLocks noGrp="1"/>
          </p:cNvSpPr>
          <p:nvPr>
            <p:ph type="body" idx="19"/>
          </p:nvPr>
        </p:nvSpPr>
        <p:spPr>
          <a:xfrm>
            <a:off x="838201" y="1579456"/>
            <a:ext cx="3212591" cy="406877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Open Sans" panose="020B0606030504020204" pitchFamily="34" charset="0"/>
              </a:defRPr>
            </a:lvl1pPr>
          </a:lstStyle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Mintaszöveg szerkesztése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Első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Második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Harmadik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Negyedik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Ötödik szint</a:t>
            </a:r>
          </a:p>
        </p:txBody>
      </p:sp>
      <p:sp>
        <p:nvSpPr>
          <p:cNvPr id="10" name="Szöveg helye 10">
            <a:extLst>
              <a:ext uri="{FF2B5EF4-FFF2-40B4-BE49-F238E27FC236}">
                <a16:creationId xmlns:a16="http://schemas.microsoft.com/office/drawing/2014/main" id="{0AB37620-467A-3358-9635-1AE991B29903}"/>
              </a:ext>
            </a:extLst>
          </p:cNvPr>
          <p:cNvSpPr>
            <a:spLocks noGrp="1"/>
          </p:cNvSpPr>
          <p:nvPr>
            <p:ph type="body" idx="20"/>
          </p:nvPr>
        </p:nvSpPr>
        <p:spPr>
          <a:xfrm>
            <a:off x="4489704" y="1579456"/>
            <a:ext cx="3212591" cy="406877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Open Sans" panose="020B0606030504020204" pitchFamily="34" charset="0"/>
              </a:defRPr>
            </a:lvl1pPr>
          </a:lstStyle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Mintaszöveg szerkesztése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Első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Második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Harmadik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Negyedik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Ötödik szint</a:t>
            </a:r>
          </a:p>
        </p:txBody>
      </p:sp>
      <p:sp>
        <p:nvSpPr>
          <p:cNvPr id="11" name="Szöveg helye 10">
            <a:extLst>
              <a:ext uri="{FF2B5EF4-FFF2-40B4-BE49-F238E27FC236}">
                <a16:creationId xmlns:a16="http://schemas.microsoft.com/office/drawing/2014/main" id="{44317DED-74F7-596D-46E5-4EFCB5B1B45F}"/>
              </a:ext>
            </a:extLst>
          </p:cNvPr>
          <p:cNvSpPr>
            <a:spLocks noGrp="1"/>
          </p:cNvSpPr>
          <p:nvPr>
            <p:ph type="body" idx="21"/>
          </p:nvPr>
        </p:nvSpPr>
        <p:spPr>
          <a:xfrm>
            <a:off x="8141207" y="1579456"/>
            <a:ext cx="3212591" cy="406877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Open Sans" panose="020B0606030504020204" pitchFamily="34" charset="0"/>
              </a:defRPr>
            </a:lvl1pPr>
          </a:lstStyle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Mintaszöveg szerkesztése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Első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Második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Harmadik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Negyedik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Ötödik szint</a:t>
            </a:r>
          </a:p>
        </p:txBody>
      </p:sp>
      <p:sp>
        <p:nvSpPr>
          <p:cNvPr id="5" name="Szöveg helye 10">
            <a:extLst>
              <a:ext uri="{FF2B5EF4-FFF2-40B4-BE49-F238E27FC236}">
                <a16:creationId xmlns:a16="http://schemas.microsoft.com/office/drawing/2014/main" id="{3E9D4D23-0A7A-F410-821F-FF447CC66893}"/>
              </a:ext>
            </a:extLst>
          </p:cNvPr>
          <p:cNvSpPr>
            <a:spLocks noGrp="1"/>
          </p:cNvSpPr>
          <p:nvPr>
            <p:ph type="body" idx="22" hasCustomPrompt="1"/>
          </p:nvPr>
        </p:nvSpPr>
        <p:spPr>
          <a:xfrm>
            <a:off x="2481556" y="6291753"/>
            <a:ext cx="7985760" cy="3376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cap="all" spc="0" baseline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Rendezvény, dátum</a:t>
            </a:r>
          </a:p>
        </p:txBody>
      </p:sp>
      <p:cxnSp>
        <p:nvCxnSpPr>
          <p:cNvPr id="8" name="Egyenes összekötő 7">
            <a:extLst>
              <a:ext uri="{FF2B5EF4-FFF2-40B4-BE49-F238E27FC236}">
                <a16:creationId xmlns:a16="http://schemas.microsoft.com/office/drawing/2014/main" id="{DB9E7B1B-BD62-FBB7-C5A0-6168ADD89BA4}"/>
              </a:ext>
            </a:extLst>
          </p:cNvPr>
          <p:cNvCxnSpPr/>
          <p:nvPr userDrawn="1"/>
        </p:nvCxnSpPr>
        <p:spPr>
          <a:xfrm>
            <a:off x="2273916" y="6203950"/>
            <a:ext cx="0" cy="457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3035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képe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ép 2">
            <a:extLst>
              <a:ext uri="{FF2B5EF4-FFF2-40B4-BE49-F238E27FC236}">
                <a16:creationId xmlns:a16="http://schemas.microsoft.com/office/drawing/2014/main" id="{6E656D23-A28A-CCF0-7D53-0BC766F939D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007101"/>
            <a:ext cx="12192000" cy="850899"/>
          </a:xfrm>
          <a:prstGeom prst="rect">
            <a:avLst/>
          </a:prstGeom>
        </p:spPr>
      </p:pic>
      <p:cxnSp>
        <p:nvCxnSpPr>
          <p:cNvPr id="12" name="Egyenes összekötő 11">
            <a:extLst>
              <a:ext uri="{FF2B5EF4-FFF2-40B4-BE49-F238E27FC236}">
                <a16:creationId xmlns:a16="http://schemas.microsoft.com/office/drawing/2014/main" id="{FDFD7BA7-C2A9-595B-15D6-EDE5F7DAE2D1}"/>
              </a:ext>
            </a:extLst>
          </p:cNvPr>
          <p:cNvCxnSpPr>
            <a:cxnSpLocks/>
          </p:cNvCxnSpPr>
          <p:nvPr userDrawn="1"/>
        </p:nvCxnSpPr>
        <p:spPr>
          <a:xfrm>
            <a:off x="838200" y="1274462"/>
            <a:ext cx="10515600" cy="0"/>
          </a:xfrm>
          <a:prstGeom prst="line">
            <a:avLst/>
          </a:prstGeom>
          <a:ln>
            <a:solidFill>
              <a:srgbClr val="0128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Kép helye 2">
            <a:extLst>
              <a:ext uri="{FF2B5EF4-FFF2-40B4-BE49-F238E27FC236}">
                <a16:creationId xmlns:a16="http://schemas.microsoft.com/office/drawing/2014/main" id="{9E45454F-C86C-2D65-C04B-55E626DA88AE}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6265629" y="1579456"/>
            <a:ext cx="5067632" cy="40687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20" name="Kép helye 2">
            <a:extLst>
              <a:ext uri="{FF2B5EF4-FFF2-40B4-BE49-F238E27FC236}">
                <a16:creationId xmlns:a16="http://schemas.microsoft.com/office/drawing/2014/main" id="{176350A7-3ED8-9325-46CB-CA499869403F}"/>
              </a:ext>
            </a:extLst>
          </p:cNvPr>
          <p:cNvSpPr>
            <a:spLocks noGrp="1"/>
          </p:cNvSpPr>
          <p:nvPr>
            <p:ph type="pic" idx="12"/>
          </p:nvPr>
        </p:nvSpPr>
        <p:spPr>
          <a:xfrm>
            <a:off x="838200" y="1579456"/>
            <a:ext cx="5011973" cy="40687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2" name="Szöveg helye 10">
            <a:extLst>
              <a:ext uri="{FF2B5EF4-FFF2-40B4-BE49-F238E27FC236}">
                <a16:creationId xmlns:a16="http://schemas.microsoft.com/office/drawing/2014/main" id="{1BFA0AC3-D5FA-244D-2DF5-5874C6467C5D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838200" y="723315"/>
            <a:ext cx="10515600" cy="5294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aseline="0">
                <a:solidFill>
                  <a:schemeClr val="tx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DIA CÍME</a:t>
            </a:r>
          </a:p>
        </p:txBody>
      </p:sp>
      <p:sp>
        <p:nvSpPr>
          <p:cNvPr id="5" name="Szöveg helye 10">
            <a:extLst>
              <a:ext uri="{FF2B5EF4-FFF2-40B4-BE49-F238E27FC236}">
                <a16:creationId xmlns:a16="http://schemas.microsoft.com/office/drawing/2014/main" id="{38C60993-D52D-2590-8563-749C1E8A395B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2481556" y="6291753"/>
            <a:ext cx="7985760" cy="3376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cap="all" spc="0" baseline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Rendezvény, dátum</a:t>
            </a:r>
          </a:p>
        </p:txBody>
      </p:sp>
      <p:cxnSp>
        <p:nvCxnSpPr>
          <p:cNvPr id="7" name="Egyenes összekötő 6">
            <a:extLst>
              <a:ext uri="{FF2B5EF4-FFF2-40B4-BE49-F238E27FC236}">
                <a16:creationId xmlns:a16="http://schemas.microsoft.com/office/drawing/2014/main" id="{292E6021-27E4-F5D8-19BB-C750E420B8DD}"/>
              </a:ext>
            </a:extLst>
          </p:cNvPr>
          <p:cNvCxnSpPr/>
          <p:nvPr userDrawn="1"/>
        </p:nvCxnSpPr>
        <p:spPr>
          <a:xfrm>
            <a:off x="2273916" y="6203950"/>
            <a:ext cx="0" cy="457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1485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képe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>
            <a:extLst>
              <a:ext uri="{FF2B5EF4-FFF2-40B4-BE49-F238E27FC236}">
                <a16:creationId xmlns:a16="http://schemas.microsoft.com/office/drawing/2014/main" id="{35D24420-1BAA-7CF1-9663-0B19342C383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007101"/>
            <a:ext cx="12192000" cy="850899"/>
          </a:xfrm>
          <a:prstGeom prst="rect">
            <a:avLst/>
          </a:prstGeom>
        </p:spPr>
      </p:pic>
      <p:cxnSp>
        <p:nvCxnSpPr>
          <p:cNvPr id="6" name="Egyenes összekötő 5">
            <a:extLst>
              <a:ext uri="{FF2B5EF4-FFF2-40B4-BE49-F238E27FC236}">
                <a16:creationId xmlns:a16="http://schemas.microsoft.com/office/drawing/2014/main" id="{A371C297-1CA5-94ED-2895-3B1AF69D27B3}"/>
              </a:ext>
            </a:extLst>
          </p:cNvPr>
          <p:cNvCxnSpPr>
            <a:cxnSpLocks/>
          </p:cNvCxnSpPr>
          <p:nvPr userDrawn="1"/>
        </p:nvCxnSpPr>
        <p:spPr>
          <a:xfrm>
            <a:off x="838200" y="1274462"/>
            <a:ext cx="10515600" cy="0"/>
          </a:xfrm>
          <a:prstGeom prst="line">
            <a:avLst/>
          </a:prstGeom>
          <a:ln>
            <a:solidFill>
              <a:srgbClr val="0128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Kép helye 2">
            <a:extLst>
              <a:ext uri="{FF2B5EF4-FFF2-40B4-BE49-F238E27FC236}">
                <a16:creationId xmlns:a16="http://schemas.microsoft.com/office/drawing/2014/main" id="{B4B0655C-B169-D423-90AB-F5CB238B3C4B}"/>
              </a:ext>
            </a:extLst>
          </p:cNvPr>
          <p:cNvSpPr>
            <a:spLocks noGrp="1"/>
          </p:cNvSpPr>
          <p:nvPr>
            <p:ph type="pic" idx="10"/>
          </p:nvPr>
        </p:nvSpPr>
        <p:spPr>
          <a:xfrm>
            <a:off x="838199" y="1579456"/>
            <a:ext cx="2564928" cy="412541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10" name="Kép helye 2">
            <a:extLst>
              <a:ext uri="{FF2B5EF4-FFF2-40B4-BE49-F238E27FC236}">
                <a16:creationId xmlns:a16="http://schemas.microsoft.com/office/drawing/2014/main" id="{88B1D7E9-B3E8-D3A3-7C3B-46B669E00D44}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6639338" y="1579457"/>
            <a:ext cx="4693921" cy="412542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13" name="Kép helye 2">
            <a:extLst>
              <a:ext uri="{FF2B5EF4-FFF2-40B4-BE49-F238E27FC236}">
                <a16:creationId xmlns:a16="http://schemas.microsoft.com/office/drawing/2014/main" id="{DE50A8AD-DAA0-C470-251A-FB13BCEC03F1}"/>
              </a:ext>
            </a:extLst>
          </p:cNvPr>
          <p:cNvSpPr>
            <a:spLocks noGrp="1"/>
          </p:cNvSpPr>
          <p:nvPr>
            <p:ph type="pic" idx="12"/>
          </p:nvPr>
        </p:nvSpPr>
        <p:spPr>
          <a:xfrm>
            <a:off x="3738768" y="1579456"/>
            <a:ext cx="2564928" cy="412541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2" name="Szöveg helye 10">
            <a:extLst>
              <a:ext uri="{FF2B5EF4-FFF2-40B4-BE49-F238E27FC236}">
                <a16:creationId xmlns:a16="http://schemas.microsoft.com/office/drawing/2014/main" id="{8A66C65D-5136-21C7-C4AA-39F449F6F4AF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838200" y="723315"/>
            <a:ext cx="10515600" cy="5294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aseline="0">
                <a:solidFill>
                  <a:schemeClr val="tx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DIA CÍME</a:t>
            </a:r>
          </a:p>
        </p:txBody>
      </p:sp>
      <p:sp>
        <p:nvSpPr>
          <p:cNvPr id="5" name="Szöveg helye 10">
            <a:extLst>
              <a:ext uri="{FF2B5EF4-FFF2-40B4-BE49-F238E27FC236}">
                <a16:creationId xmlns:a16="http://schemas.microsoft.com/office/drawing/2014/main" id="{F53414A2-E299-D34C-2361-225ED1F78BE1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2481556" y="6291753"/>
            <a:ext cx="7985760" cy="3376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cap="all" spc="0" baseline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Rendezvény, dátum</a:t>
            </a:r>
          </a:p>
        </p:txBody>
      </p:sp>
      <p:cxnSp>
        <p:nvCxnSpPr>
          <p:cNvPr id="8" name="Egyenes összekötő 7">
            <a:extLst>
              <a:ext uri="{FF2B5EF4-FFF2-40B4-BE49-F238E27FC236}">
                <a16:creationId xmlns:a16="http://schemas.microsoft.com/office/drawing/2014/main" id="{468C1C24-CA60-B731-C427-44B3BB13730D}"/>
              </a:ext>
            </a:extLst>
          </p:cNvPr>
          <p:cNvCxnSpPr/>
          <p:nvPr userDrawn="1"/>
        </p:nvCxnSpPr>
        <p:spPr>
          <a:xfrm>
            <a:off x="2273916" y="6203950"/>
            <a:ext cx="0" cy="457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759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kép címm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ép 2">
            <a:extLst>
              <a:ext uri="{FF2B5EF4-FFF2-40B4-BE49-F238E27FC236}">
                <a16:creationId xmlns:a16="http://schemas.microsoft.com/office/drawing/2014/main" id="{EE870D65-087C-AFD8-3170-8A88BCFB7FC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007101"/>
            <a:ext cx="12192000" cy="850899"/>
          </a:xfrm>
          <a:prstGeom prst="rect">
            <a:avLst/>
          </a:prstGeom>
        </p:spPr>
      </p:pic>
      <p:cxnSp>
        <p:nvCxnSpPr>
          <p:cNvPr id="14" name="Egyenes összekötő 13">
            <a:extLst>
              <a:ext uri="{FF2B5EF4-FFF2-40B4-BE49-F238E27FC236}">
                <a16:creationId xmlns:a16="http://schemas.microsoft.com/office/drawing/2014/main" id="{D3B63919-F8C0-E45C-09D0-60059DD85486}"/>
              </a:ext>
            </a:extLst>
          </p:cNvPr>
          <p:cNvCxnSpPr>
            <a:cxnSpLocks/>
          </p:cNvCxnSpPr>
          <p:nvPr userDrawn="1"/>
        </p:nvCxnSpPr>
        <p:spPr>
          <a:xfrm>
            <a:off x="838200" y="1274462"/>
            <a:ext cx="10515600" cy="0"/>
          </a:xfrm>
          <a:prstGeom prst="line">
            <a:avLst/>
          </a:prstGeom>
          <a:ln>
            <a:solidFill>
              <a:srgbClr val="0128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Kép helye 2">
            <a:extLst>
              <a:ext uri="{FF2B5EF4-FFF2-40B4-BE49-F238E27FC236}">
                <a16:creationId xmlns:a16="http://schemas.microsoft.com/office/drawing/2014/main" id="{885801D2-AD3D-65D3-7B5C-D11229926A42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838200" y="1557713"/>
            <a:ext cx="5021911" cy="328561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31" name="Kép helye 2">
            <a:extLst>
              <a:ext uri="{FF2B5EF4-FFF2-40B4-BE49-F238E27FC236}">
                <a16:creationId xmlns:a16="http://schemas.microsoft.com/office/drawing/2014/main" id="{BA351229-7C81-1BF9-C349-D053BA83B114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6331888" y="1557713"/>
            <a:ext cx="5021911" cy="328561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2" name="Szöveg helye 10">
            <a:extLst>
              <a:ext uri="{FF2B5EF4-FFF2-40B4-BE49-F238E27FC236}">
                <a16:creationId xmlns:a16="http://schemas.microsoft.com/office/drawing/2014/main" id="{567F4794-7128-84D5-187A-87B98CBB4B75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838200" y="723315"/>
            <a:ext cx="10515600" cy="5294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aseline="0">
                <a:solidFill>
                  <a:schemeClr val="tx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DIA CÍME</a:t>
            </a:r>
          </a:p>
        </p:txBody>
      </p:sp>
      <p:sp>
        <p:nvSpPr>
          <p:cNvPr id="10" name="Szöveg helye 10">
            <a:extLst>
              <a:ext uri="{FF2B5EF4-FFF2-40B4-BE49-F238E27FC236}">
                <a16:creationId xmlns:a16="http://schemas.microsoft.com/office/drawing/2014/main" id="{12964550-01B5-19AF-9500-49E3DD0D5A13}"/>
              </a:ext>
            </a:extLst>
          </p:cNvPr>
          <p:cNvSpPr>
            <a:spLocks noGrp="1"/>
          </p:cNvSpPr>
          <p:nvPr>
            <p:ph type="body" idx="21" hasCustomPrompt="1"/>
          </p:nvPr>
        </p:nvSpPr>
        <p:spPr>
          <a:xfrm>
            <a:off x="838200" y="5118900"/>
            <a:ext cx="5021911" cy="5294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aseline="0">
                <a:solidFill>
                  <a:schemeClr val="tx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Kép címe</a:t>
            </a:r>
          </a:p>
        </p:txBody>
      </p:sp>
      <p:sp>
        <p:nvSpPr>
          <p:cNvPr id="12" name="Szöveg helye 10">
            <a:extLst>
              <a:ext uri="{FF2B5EF4-FFF2-40B4-BE49-F238E27FC236}">
                <a16:creationId xmlns:a16="http://schemas.microsoft.com/office/drawing/2014/main" id="{9BE9CAC6-C1B1-88DE-E91F-5DF606EBF5F2}"/>
              </a:ext>
            </a:extLst>
          </p:cNvPr>
          <p:cNvSpPr>
            <a:spLocks noGrp="1"/>
          </p:cNvSpPr>
          <p:nvPr>
            <p:ph type="body" idx="22" hasCustomPrompt="1"/>
          </p:nvPr>
        </p:nvSpPr>
        <p:spPr>
          <a:xfrm>
            <a:off x="6332692" y="5118900"/>
            <a:ext cx="5021911" cy="5294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aseline="0">
                <a:solidFill>
                  <a:schemeClr val="tx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Kép címe</a:t>
            </a:r>
          </a:p>
        </p:txBody>
      </p:sp>
      <p:sp>
        <p:nvSpPr>
          <p:cNvPr id="5" name="Szöveg helye 10">
            <a:extLst>
              <a:ext uri="{FF2B5EF4-FFF2-40B4-BE49-F238E27FC236}">
                <a16:creationId xmlns:a16="http://schemas.microsoft.com/office/drawing/2014/main" id="{9F8CB6B7-4057-D348-6872-09714C91DD17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2481556" y="6291753"/>
            <a:ext cx="7985760" cy="3376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cap="all" spc="0" baseline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Rendezvény, dátum</a:t>
            </a:r>
          </a:p>
        </p:txBody>
      </p:sp>
      <p:cxnSp>
        <p:nvCxnSpPr>
          <p:cNvPr id="7" name="Egyenes összekötő 6">
            <a:extLst>
              <a:ext uri="{FF2B5EF4-FFF2-40B4-BE49-F238E27FC236}">
                <a16:creationId xmlns:a16="http://schemas.microsoft.com/office/drawing/2014/main" id="{8FAC725D-C706-AE0F-213C-58AFC30FABCB}"/>
              </a:ext>
            </a:extLst>
          </p:cNvPr>
          <p:cNvCxnSpPr/>
          <p:nvPr userDrawn="1"/>
        </p:nvCxnSpPr>
        <p:spPr>
          <a:xfrm>
            <a:off x="2273916" y="6203950"/>
            <a:ext cx="0" cy="457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0834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zöveg és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ép 2">
            <a:extLst>
              <a:ext uri="{FF2B5EF4-FFF2-40B4-BE49-F238E27FC236}">
                <a16:creationId xmlns:a16="http://schemas.microsoft.com/office/drawing/2014/main" id="{96537E8B-3545-96AC-070A-E971D5205AA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007101"/>
            <a:ext cx="12192000" cy="850899"/>
          </a:xfrm>
          <a:prstGeom prst="rect">
            <a:avLst/>
          </a:prstGeom>
        </p:spPr>
      </p:pic>
      <p:cxnSp>
        <p:nvCxnSpPr>
          <p:cNvPr id="12" name="Egyenes összekötő 11">
            <a:extLst>
              <a:ext uri="{FF2B5EF4-FFF2-40B4-BE49-F238E27FC236}">
                <a16:creationId xmlns:a16="http://schemas.microsoft.com/office/drawing/2014/main" id="{0CA8BCE7-0004-CA11-4864-2FBA560C6C6E}"/>
              </a:ext>
            </a:extLst>
          </p:cNvPr>
          <p:cNvCxnSpPr>
            <a:cxnSpLocks/>
          </p:cNvCxnSpPr>
          <p:nvPr userDrawn="1"/>
        </p:nvCxnSpPr>
        <p:spPr>
          <a:xfrm>
            <a:off x="838200" y="1274462"/>
            <a:ext cx="10515600" cy="0"/>
          </a:xfrm>
          <a:prstGeom prst="line">
            <a:avLst/>
          </a:prstGeom>
          <a:ln>
            <a:solidFill>
              <a:srgbClr val="0128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zöveg helye 10">
            <a:extLst>
              <a:ext uri="{FF2B5EF4-FFF2-40B4-BE49-F238E27FC236}">
                <a16:creationId xmlns:a16="http://schemas.microsoft.com/office/drawing/2014/main" id="{30FAA482-BFF6-CAB1-8393-9DB2C3435DC2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838200" y="723315"/>
            <a:ext cx="10515600" cy="5294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aseline="0">
                <a:solidFill>
                  <a:schemeClr val="tx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DIA CÍME</a:t>
            </a:r>
          </a:p>
        </p:txBody>
      </p:sp>
      <p:sp>
        <p:nvSpPr>
          <p:cNvPr id="4" name="Szöveg helye 10">
            <a:extLst>
              <a:ext uri="{FF2B5EF4-FFF2-40B4-BE49-F238E27FC236}">
                <a16:creationId xmlns:a16="http://schemas.microsoft.com/office/drawing/2014/main" id="{ACFC1F6F-F293-C843-538C-5B5685FD46B2}"/>
              </a:ext>
            </a:extLst>
          </p:cNvPr>
          <p:cNvSpPr>
            <a:spLocks noGrp="1"/>
          </p:cNvSpPr>
          <p:nvPr>
            <p:ph type="body" idx="19"/>
          </p:nvPr>
        </p:nvSpPr>
        <p:spPr>
          <a:xfrm>
            <a:off x="838201" y="1579456"/>
            <a:ext cx="3212591" cy="406068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Open Sans" panose="020B0606030504020204" pitchFamily="34" charset="0"/>
              </a:defRPr>
            </a:lvl1pPr>
          </a:lstStyle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Mintaszöveg szerkesztése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Első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Második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Harmadik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Negyedik szint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01285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Ötödik szint</a:t>
            </a:r>
          </a:p>
        </p:txBody>
      </p:sp>
      <p:sp>
        <p:nvSpPr>
          <p:cNvPr id="11" name="Diagram helye 10">
            <a:extLst>
              <a:ext uri="{FF2B5EF4-FFF2-40B4-BE49-F238E27FC236}">
                <a16:creationId xmlns:a16="http://schemas.microsoft.com/office/drawing/2014/main" id="{B11D781D-DBC5-AFF1-5464-03EB686EDB38}"/>
              </a:ext>
            </a:extLst>
          </p:cNvPr>
          <p:cNvSpPr>
            <a:spLocks noGrp="1"/>
          </p:cNvSpPr>
          <p:nvPr>
            <p:ph type="chart" sz="quarter" idx="21"/>
          </p:nvPr>
        </p:nvSpPr>
        <p:spPr>
          <a:xfrm>
            <a:off x="4426343" y="1579563"/>
            <a:ext cx="6927457" cy="4060579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Open Sans" panose="020B0606030504020204" pitchFamily="34" charset="0"/>
              </a:defRPr>
            </a:lvl1pPr>
          </a:lstStyle>
          <a:p>
            <a:endParaRPr lang="hu-HU" dirty="0"/>
          </a:p>
        </p:txBody>
      </p:sp>
      <p:sp>
        <p:nvSpPr>
          <p:cNvPr id="6" name="Szöveg helye 10">
            <a:extLst>
              <a:ext uri="{FF2B5EF4-FFF2-40B4-BE49-F238E27FC236}">
                <a16:creationId xmlns:a16="http://schemas.microsoft.com/office/drawing/2014/main" id="{AF3341D7-D530-884E-C18D-CE73F6D5E94A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2481556" y="6291753"/>
            <a:ext cx="7985760" cy="3376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cap="all" spc="0" baseline="0">
                <a:solidFill>
                  <a:schemeClr val="bg1"/>
                </a:solidFill>
                <a:latin typeface="Open Sans" panose="020B0606030504020204" pitchFamily="34" charset="0"/>
              </a:defRPr>
            </a:lvl1pPr>
          </a:lstStyle>
          <a:p>
            <a:pPr lvl="0"/>
            <a:r>
              <a:rPr lang="hu-HU" dirty="0"/>
              <a:t>Rendezvény, dátum</a:t>
            </a:r>
          </a:p>
        </p:txBody>
      </p:sp>
      <p:cxnSp>
        <p:nvCxnSpPr>
          <p:cNvPr id="8" name="Egyenes összekötő 7">
            <a:extLst>
              <a:ext uri="{FF2B5EF4-FFF2-40B4-BE49-F238E27FC236}">
                <a16:creationId xmlns:a16="http://schemas.microsoft.com/office/drawing/2014/main" id="{2F26430B-1DDF-D5A1-6CDF-FBBDEB33A353}"/>
              </a:ext>
            </a:extLst>
          </p:cNvPr>
          <p:cNvCxnSpPr/>
          <p:nvPr userDrawn="1"/>
        </p:nvCxnSpPr>
        <p:spPr>
          <a:xfrm>
            <a:off x="2273916" y="6203950"/>
            <a:ext cx="0" cy="457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9136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229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3" r:id="rId6"/>
    <p:sldLayoutId id="2147483655" r:id="rId7"/>
    <p:sldLayoutId id="2147483656" r:id="rId8"/>
    <p:sldLayoutId id="2147483657" r:id="rId9"/>
    <p:sldLayoutId id="2147483660" r:id="rId10"/>
    <p:sldLayoutId id="2147483659" r:id="rId11"/>
    <p:sldLayoutId id="214748365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tkk.elte.hu/osszefuggo_egyeni_iskolai_gyakorlat_rtak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mailto:szakzaras@tkk.elte.hu" TargetMode="External"/><Relationship Id="rId2" Type="http://schemas.openxmlformats.org/officeDocument/2006/relationships/hyperlink" Target="https://tkk.elte.hu/szakzaras_rtak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mailto:rtak.gyak@tkk.elte.hu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mailto:rtak.gyak@tkk.elte.hu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tkk.elte.hu/munkatarsak" TargetMode="External"/><Relationship Id="rId2" Type="http://schemas.openxmlformats.org/officeDocument/2006/relationships/hyperlink" Target="http://tkk.elte.hu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rtak.gyak@tkk.elte.hu" TargetMode="Externa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tkk.elte.hu/szaktargyi_tanitasi_gyakorlat_rtak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2A7E8302-AC9C-A66D-07A6-1A5B9DE4A499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723900" y="2282670"/>
            <a:ext cx="10744200" cy="1768823"/>
          </a:xfrm>
        </p:spPr>
        <p:txBody>
          <a:bodyPr/>
          <a:lstStyle/>
          <a:p>
            <a:r>
              <a:rPr lang="hu-HU" dirty="0"/>
              <a:t>Tájékoztató az RTAK gyakorlatairól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AC3FF51C-1377-99D6-D639-C9342D916796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723900" y="4051494"/>
            <a:ext cx="10744200" cy="1167619"/>
          </a:xfrm>
        </p:spPr>
        <p:txBody>
          <a:bodyPr lIns="91440" tIns="45720" rIns="91440" bIns="45720" anchor="t"/>
          <a:lstStyle/>
          <a:p>
            <a:r>
              <a:rPr lang="hu-HU" sz="2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lang="hu-HU" sz="2400" spc="80" dirty="0">
                <a:solidFill>
                  <a:srgbClr val="FFFFFF"/>
                </a:solidFill>
                <a:latin typeface="Arial"/>
                <a:cs typeface="Arial"/>
              </a:rPr>
              <a:t> 2023-tól kezdődően felvett </a:t>
            </a:r>
            <a:r>
              <a:rPr lang="hu-HU" sz="2400" spc="-120" dirty="0">
                <a:solidFill>
                  <a:srgbClr val="FFFFFF"/>
                </a:solidFill>
                <a:latin typeface="Arial"/>
                <a:cs typeface="Arial"/>
              </a:rPr>
              <a:t>RTAK-</a:t>
            </a:r>
            <a:r>
              <a:rPr lang="hu-HU" sz="2400" dirty="0">
                <a:solidFill>
                  <a:srgbClr val="FFFFFF"/>
                </a:solidFill>
                <a:latin typeface="Arial"/>
                <a:cs typeface="Arial"/>
              </a:rPr>
              <a:t>os</a:t>
            </a:r>
            <a:r>
              <a:rPr lang="hu-HU" sz="2400" spc="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hu-HU" sz="2400" dirty="0">
                <a:solidFill>
                  <a:srgbClr val="FFFFFF"/>
                </a:solidFill>
                <a:latin typeface="Arial"/>
                <a:cs typeface="Arial"/>
              </a:rPr>
              <a:t>hallgatók</a:t>
            </a:r>
            <a:r>
              <a:rPr lang="hu-HU"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hu-HU" sz="2400" dirty="0">
                <a:solidFill>
                  <a:srgbClr val="FFFFFF"/>
                </a:solidFill>
                <a:latin typeface="Arial"/>
                <a:cs typeface="Arial"/>
              </a:rPr>
              <a:t>szaktárgyi</a:t>
            </a:r>
            <a:r>
              <a:rPr lang="hu-HU" sz="2400" spc="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hu-HU" sz="2400" dirty="0">
                <a:solidFill>
                  <a:srgbClr val="FFFFFF"/>
                </a:solidFill>
                <a:latin typeface="Arial"/>
                <a:cs typeface="Arial"/>
              </a:rPr>
              <a:t>tanítási</a:t>
            </a:r>
            <a:r>
              <a:rPr lang="hu-HU" sz="2400" spc="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hu-HU" sz="2400" dirty="0">
                <a:solidFill>
                  <a:srgbClr val="FFFFFF"/>
                </a:solidFill>
                <a:latin typeface="Arial"/>
                <a:cs typeface="Arial"/>
              </a:rPr>
              <a:t>és</a:t>
            </a:r>
            <a:r>
              <a:rPr lang="hu-HU" sz="2400" spc="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hu-HU" sz="2400" dirty="0">
                <a:solidFill>
                  <a:srgbClr val="FFFFFF"/>
                </a:solidFill>
                <a:latin typeface="Arial"/>
                <a:cs typeface="Arial"/>
              </a:rPr>
              <a:t>összefüggő</a:t>
            </a:r>
            <a:r>
              <a:rPr lang="hu-HU" sz="2400" spc="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hu-HU" sz="2400" spc="-10" dirty="0">
                <a:latin typeface="Arial"/>
                <a:cs typeface="Arial"/>
              </a:rPr>
              <a:t>egyéni i</a:t>
            </a:r>
            <a:r>
              <a:rPr lang="hu-HU" sz="2400" dirty="0">
                <a:latin typeface="Arial"/>
                <a:cs typeface="Arial"/>
              </a:rPr>
              <a:t>skolai</a:t>
            </a:r>
            <a:r>
              <a:rPr lang="hu-HU" sz="2400" spc="100" dirty="0">
                <a:latin typeface="Arial"/>
                <a:cs typeface="Arial"/>
              </a:rPr>
              <a:t> </a:t>
            </a:r>
            <a:r>
              <a:rPr lang="hu-HU" sz="2400" dirty="0">
                <a:solidFill>
                  <a:srgbClr val="FFFFFF"/>
                </a:solidFill>
                <a:latin typeface="Arial"/>
                <a:cs typeface="Arial"/>
              </a:rPr>
              <a:t>gyakorlatai</a:t>
            </a:r>
            <a:r>
              <a:rPr lang="hu-HU" sz="2400" spc="1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hu-HU" sz="2400" dirty="0">
                <a:solidFill>
                  <a:srgbClr val="FFFFFF"/>
                </a:solidFill>
                <a:latin typeface="Arial"/>
                <a:cs typeface="Arial"/>
              </a:rPr>
              <a:t>a 2024/2025. tanév tavaszi félévében</a:t>
            </a:r>
            <a:endParaRPr lang="hu-HU" sz="2400" dirty="0">
              <a:latin typeface="Arial"/>
              <a:cs typeface="Arial"/>
            </a:endParaRPr>
          </a:p>
          <a:p>
            <a:endParaRPr lang="hu-HU" dirty="0"/>
          </a:p>
        </p:txBody>
      </p:sp>
      <p:sp>
        <p:nvSpPr>
          <p:cNvPr id="6" name="Szöveg helye 5">
            <a:extLst>
              <a:ext uri="{FF2B5EF4-FFF2-40B4-BE49-F238E27FC236}">
                <a16:creationId xmlns:a16="http://schemas.microsoft.com/office/drawing/2014/main" id="{AD8B80AF-C083-C9ED-7D4F-EC1393814896}"/>
              </a:ext>
            </a:extLst>
          </p:cNvPr>
          <p:cNvSpPr>
            <a:spLocks noGrp="1"/>
          </p:cNvSpPr>
          <p:nvPr>
            <p:ph type="body" idx="17"/>
          </p:nvPr>
        </p:nvSpPr>
        <p:spPr/>
        <p:txBody>
          <a:bodyPr lIns="91440" tIns="45720" rIns="91440" bIns="45720" anchor="t"/>
          <a:lstStyle/>
          <a:p>
            <a:r>
              <a:rPr lang="hu-HU" dirty="0">
                <a:latin typeface="Open Sans"/>
                <a:ea typeface="Open Sans"/>
                <a:cs typeface="Open Sans"/>
              </a:rPr>
              <a:t>Budapest, 2025. február 19.</a:t>
            </a:r>
          </a:p>
        </p:txBody>
      </p:sp>
    </p:spTree>
    <p:extLst>
      <p:ext uri="{BB962C8B-B14F-4D97-AF65-F5344CB8AC3E}">
        <p14:creationId xmlns:p14="http://schemas.microsoft.com/office/powerpoint/2010/main" val="20202869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CC5506AF-4F3A-BDFE-69C4-8D3369BCBA54}"/>
              </a:ext>
            </a:extLst>
          </p:cNvPr>
          <p:cNvSpPr>
            <a:spLocks noGrp="1"/>
          </p:cNvSpPr>
          <p:nvPr>
            <p:ph type="body" idx="16"/>
          </p:nvPr>
        </p:nvSpPr>
        <p:spPr/>
        <p:txBody>
          <a:bodyPr/>
          <a:lstStyle/>
          <a:p>
            <a:r>
              <a:rPr lang="hu-HU" dirty="0"/>
              <a:t>A vezetőtanár feladatai a szaktárgyi tanítási gyakorlatnál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A4E6A593-219E-04A7-C3BF-C2A1A6009BE7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838200" y="1607437"/>
            <a:ext cx="10515600" cy="4258791"/>
          </a:xfrm>
        </p:spPr>
        <p:txBody>
          <a:bodyPr/>
          <a:lstStyle/>
          <a:p>
            <a:pPr marL="355600" indent="-34353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gyakorlat</a:t>
            </a:r>
            <a:r>
              <a:rPr lang="hu-HU" sz="20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formai</a:t>
            </a:r>
            <a:r>
              <a:rPr lang="hu-HU" sz="20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és</a:t>
            </a:r>
            <a:r>
              <a:rPr lang="hu-HU" sz="20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tartalmi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kereteinek</a:t>
            </a:r>
            <a:r>
              <a:rPr lang="hu-HU" sz="20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20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egyeztetése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5600" marR="5080" indent="-343535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Támogatás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iskola,</a:t>
            </a:r>
            <a:r>
              <a:rPr lang="hu-HU" sz="20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munkaközösség,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tanulók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és</a:t>
            </a:r>
            <a:r>
              <a:rPr lang="hu-HU" sz="20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hallgatónak</a:t>
            </a:r>
            <a:r>
              <a:rPr lang="hu-HU" sz="20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önmaga</a:t>
            </a:r>
            <a:r>
              <a:rPr lang="hu-HU" sz="20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jobb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megismerésében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5600" indent="-343535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hospitálások</a:t>
            </a:r>
            <a:r>
              <a:rPr lang="hu-HU" sz="20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megszervezése</a:t>
            </a:r>
            <a:r>
              <a:rPr lang="hu-HU" sz="2000" spc="-1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és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megbeszélése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5600" indent="-343535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szaktárgyi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órák,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foglalkozások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tervezésének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és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elemzésének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segítése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5600" indent="-343535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hallgató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komplex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fejlődésének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támogatása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5600" indent="-343535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hu-HU" sz="2000" spc="-30" dirty="0">
                <a:ea typeface="Open Sans" panose="020B0606030504020204" pitchFamily="34" charset="0"/>
                <a:cs typeface="Open Sans" panose="020B0606030504020204" pitchFamily="34" charset="0"/>
              </a:rPr>
              <a:t>Több</a:t>
            </a:r>
            <a:r>
              <a:rPr lang="hu-HU" sz="20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hallgató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esetén</a:t>
            </a:r>
            <a:r>
              <a:rPr lang="hu-HU" sz="20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együttműködés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ösztönzése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5600" indent="-343535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hallgató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munkájának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szöveges</a:t>
            </a:r>
            <a:r>
              <a:rPr lang="hu-HU" sz="20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értékelése,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gyakorlati</a:t>
            </a:r>
            <a:r>
              <a:rPr lang="hu-HU" sz="2000" spc="-8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jegy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adása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5600" indent="-343535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feltöltendő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dokumentumok</a:t>
            </a:r>
            <a:r>
              <a:rPr lang="hu-HU" sz="20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elkészítése, ellenőrzése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és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hitelesítése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5600" indent="-343535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Együttműködés</a:t>
            </a:r>
            <a:r>
              <a:rPr lang="hu-HU" sz="20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20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egyetemi</a:t>
            </a:r>
            <a:r>
              <a:rPr lang="hu-HU" sz="20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oktatókkal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391956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9D9F4430-D1F2-D973-C5A1-04BA654C997A}"/>
              </a:ext>
            </a:extLst>
          </p:cNvPr>
          <p:cNvSpPr>
            <a:spLocks noGrp="1"/>
          </p:cNvSpPr>
          <p:nvPr>
            <p:ph type="body" idx="16"/>
          </p:nvPr>
        </p:nvSpPr>
        <p:spPr/>
        <p:txBody>
          <a:bodyPr/>
          <a:lstStyle/>
          <a:p>
            <a:r>
              <a:rPr lang="hu-HU" dirty="0"/>
              <a:t>Az összefüggő, egyéni iskolai gyakorlat célja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AE6D574D-F3AC-0AB4-64DB-3F93739E78D3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838200" y="1955409"/>
            <a:ext cx="10515600" cy="3798277"/>
          </a:xfrm>
        </p:spPr>
        <p:txBody>
          <a:bodyPr/>
          <a:lstStyle/>
          <a:p>
            <a:pPr marL="354965" indent="-342265">
              <a:lnSpc>
                <a:spcPts val="2625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tanárjelölt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szakmai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fejlődésének</a:t>
            </a:r>
            <a:r>
              <a:rPr lang="hu-HU" sz="20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támogatása,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megalapozása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4965" indent="-342265">
              <a:lnSpc>
                <a:spcPts val="2335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pedagógusidentitás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megerősítése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4965" indent="-342265">
              <a:lnSpc>
                <a:spcPts val="2305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Aktív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részvétel</a:t>
            </a:r>
            <a:r>
              <a:rPr lang="hu-HU" sz="20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iskola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világában,</a:t>
            </a:r>
            <a:r>
              <a:rPr lang="hu-HU" sz="20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pedagógusközösség</a:t>
            </a:r>
            <a:r>
              <a:rPr lang="hu-HU" sz="20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életében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4965" marR="5080" indent="-342900">
              <a:lnSpc>
                <a:spcPts val="23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9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hallgató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komplex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fejlődése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tervezésben,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szervezésben,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tanításban,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nevelésben,</a:t>
            </a:r>
            <a:r>
              <a:rPr lang="hu-HU" sz="20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a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tanári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kompetenciákban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4965" indent="-342265">
              <a:lnSpc>
                <a:spcPts val="2039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pedagógiai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eszköztár</a:t>
            </a:r>
            <a:r>
              <a:rPr lang="hu-HU" sz="20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bővítése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4965" indent="-342265">
              <a:lnSpc>
                <a:spcPts val="259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Pozitív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élmények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segítése,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motiváció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megerősítése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751358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891CABBE-33E5-9A58-D531-E29D9AA1E7FC}"/>
              </a:ext>
            </a:extLst>
          </p:cNvPr>
          <p:cNvSpPr>
            <a:spLocks noGrp="1"/>
          </p:cNvSpPr>
          <p:nvPr>
            <p:ph type="body" idx="16"/>
          </p:nvPr>
        </p:nvSpPr>
        <p:spPr/>
        <p:txBody>
          <a:bodyPr/>
          <a:lstStyle/>
          <a:p>
            <a:r>
              <a:rPr lang="hu-HU" dirty="0"/>
              <a:t>Az összefüggő, egyéni iskolai gyakorlat tartalma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9EA58BE5-F9CD-92EE-5039-A8F5DFF94FB8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838200" y="1607127"/>
            <a:ext cx="10515600" cy="4019949"/>
          </a:xfrm>
        </p:spPr>
        <p:txBody>
          <a:bodyPr/>
          <a:lstStyle/>
          <a:p>
            <a:pPr marL="469265" marR="5080" indent="-4572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Mentor</a:t>
            </a:r>
            <a:r>
              <a:rPr lang="hu-HU" sz="2000" spc="-12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támogatásával</a:t>
            </a:r>
            <a:r>
              <a:rPr lang="hu-HU" sz="2000" spc="-9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végzett,</a:t>
            </a:r>
            <a:r>
              <a:rPr lang="hu-HU" sz="2000" spc="-9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féléves</a:t>
            </a:r>
            <a:r>
              <a:rPr lang="hu-HU" sz="2000" spc="-10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összefüggő</a:t>
            </a:r>
            <a:r>
              <a:rPr lang="hu-HU" sz="2000" spc="-114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egyéni</a:t>
            </a:r>
            <a:r>
              <a:rPr lang="hu-HU" sz="2000" spc="-1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iskolai gyakorlat,</a:t>
            </a:r>
            <a:r>
              <a:rPr lang="hu-HU" sz="2000" spc="-10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teljes</a:t>
            </a:r>
            <a:r>
              <a:rPr lang="hu-HU" sz="2000" spc="-1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szakmai</a:t>
            </a:r>
            <a:r>
              <a:rPr lang="hu-HU" sz="2000" spc="-1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felelősséggel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469265" indent="-456565">
              <a:lnSpc>
                <a:spcPct val="100000"/>
              </a:lnSpc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Részvétel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iskola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világában,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pedagógusközösség</a:t>
            </a:r>
            <a:r>
              <a:rPr lang="hu-HU" sz="20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életében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469265" indent="-456565">
              <a:lnSpc>
                <a:spcPct val="100000"/>
              </a:lnSpc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félév</a:t>
            </a:r>
            <a:r>
              <a:rPr lang="hu-HU" sz="2000" spc="-9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során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egy</a:t>
            </a:r>
            <a:r>
              <a:rPr lang="hu-HU" sz="2000" spc="-9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szaktárgy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tanítása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469265" indent="-456565">
              <a:lnSpc>
                <a:spcPct val="100000"/>
              </a:lnSpc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Min.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50%-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ban,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 err="1">
                <a:ea typeface="Open Sans" panose="020B0606030504020204" pitchFamily="34" charset="0"/>
                <a:cs typeface="Open Sans" panose="020B0606030504020204" pitchFamily="34" charset="0"/>
              </a:rPr>
              <a:t>max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r>
              <a:rPr lang="hu-HU" sz="20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60%-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ban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szaktárgyi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30" dirty="0">
                <a:ea typeface="Open Sans" panose="020B0606030504020204" pitchFamily="34" charset="0"/>
                <a:cs typeface="Open Sans" panose="020B0606030504020204" pitchFamily="34" charset="0"/>
              </a:rPr>
              <a:t>tevékenységek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(RTAK)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469265" marR="291465" indent="-457200">
              <a:lnSpc>
                <a:spcPct val="100000"/>
              </a:lnSpc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Min.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 40%-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ban,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 err="1">
                <a:ea typeface="Open Sans" panose="020B0606030504020204" pitchFamily="34" charset="0"/>
                <a:cs typeface="Open Sans" panose="020B0606030504020204" pitchFamily="34" charset="0"/>
              </a:rPr>
              <a:t>max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r>
              <a:rPr lang="hu-HU" sz="20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50%-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ban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nem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szaktárgyi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30" dirty="0">
                <a:ea typeface="Open Sans" panose="020B0606030504020204" pitchFamily="34" charset="0"/>
                <a:cs typeface="Open Sans" panose="020B0606030504020204" pitchFamily="34" charset="0"/>
              </a:rPr>
              <a:t>tevékenységek,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pl.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osztályfőnöki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és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szabadidős</a:t>
            </a:r>
            <a:r>
              <a:rPr lang="hu-HU" sz="2000" spc="-30" dirty="0">
                <a:ea typeface="Open Sans" panose="020B0606030504020204" pitchFamily="34" charset="0"/>
                <a:cs typeface="Open Sans" panose="020B0606030504020204" pitchFamily="34" charset="0"/>
              </a:rPr>
              <a:t> tevékenységek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(RTAK)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469265" indent="-456565">
              <a:lnSpc>
                <a:spcPct val="100000"/>
              </a:lnSpc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lang="hu-HU" sz="2000" spc="-30" dirty="0">
                <a:ea typeface="Open Sans" panose="020B0606030504020204" pitchFamily="34" charset="0"/>
                <a:cs typeface="Open Sans" panose="020B0606030504020204" pitchFamily="34" charset="0"/>
              </a:rPr>
              <a:t>Fokozatosság: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hospitálástól</a:t>
            </a:r>
            <a:r>
              <a:rPr lang="hu-HU" sz="20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önálló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tanításig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469265" marR="1680210" indent="-457200">
              <a:lnSpc>
                <a:spcPct val="100000"/>
              </a:lnSpc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Részvétel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szakos</a:t>
            </a:r>
            <a:r>
              <a:rPr lang="hu-HU" sz="20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és</a:t>
            </a:r>
            <a:r>
              <a:rPr lang="hu-HU" sz="20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pedagógiai-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pszichológiai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kísérő szemináriumokon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860146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4ABB3AC0-823A-390F-1CC7-3484607F25E3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838200" y="295422"/>
            <a:ext cx="10515600" cy="957297"/>
          </a:xfrm>
        </p:spPr>
        <p:txBody>
          <a:bodyPr/>
          <a:lstStyle/>
          <a:p>
            <a:r>
              <a:rPr lang="hu-HU" dirty="0"/>
              <a:t>Az összefüggő, egyéni iskolai gyakorlat ösztöndíjszerű támogatása</a:t>
            </a:r>
          </a:p>
          <a:p>
            <a:pPr>
              <a:tabLst>
                <a:tab pos="10979150" algn="l"/>
              </a:tabLst>
            </a:pPr>
            <a:r>
              <a:rPr lang="hu-HU" dirty="0"/>
              <a:t> 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77D288D3-68DF-CA65-9B6F-E7E7438139F8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838200" y="1607437"/>
            <a:ext cx="10515600" cy="4061843"/>
          </a:xfrm>
        </p:spPr>
        <p:txBody>
          <a:bodyPr/>
          <a:lstStyle/>
          <a:p>
            <a:pPr marL="241300" indent="-229235">
              <a:lnSpc>
                <a:spcPct val="100000"/>
              </a:lnSpc>
              <a:spcBef>
                <a:spcPts val="815"/>
              </a:spcBef>
              <a:buFont typeface="Arial"/>
              <a:buChar char="•"/>
              <a:tabLst>
                <a:tab pos="241935" algn="l"/>
              </a:tabLst>
            </a:pP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A támogatás mértéke a mindenkori minimálbér 65%-a.</a:t>
            </a:r>
          </a:p>
          <a:p>
            <a:pPr marL="12065">
              <a:lnSpc>
                <a:spcPct val="100000"/>
              </a:lnSpc>
              <a:spcBef>
                <a:spcPts val="815"/>
              </a:spcBef>
              <a:tabLst>
                <a:tab pos="241935" algn="l"/>
              </a:tabLst>
            </a:pPr>
            <a:endParaRPr lang="hu-HU" sz="2000" spc="-1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41300" indent="-229235">
              <a:lnSpc>
                <a:spcPct val="100000"/>
              </a:lnSpc>
              <a:spcBef>
                <a:spcPts val="815"/>
              </a:spcBef>
              <a:buFont typeface="Arial"/>
              <a:buChar char="•"/>
              <a:tabLst>
                <a:tab pos="241935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 Az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első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kifizetés</a:t>
            </a:r>
            <a:r>
              <a:rPr lang="hu-HU" sz="2000" spc="-8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márciusban /októberben (szemesztertől függően).</a:t>
            </a:r>
          </a:p>
          <a:p>
            <a:pPr marL="12065">
              <a:lnSpc>
                <a:spcPct val="100000"/>
              </a:lnSpc>
              <a:spcBef>
                <a:spcPts val="815"/>
              </a:spcBef>
              <a:tabLst>
                <a:tab pos="241935" algn="l"/>
              </a:tabLst>
            </a:pP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5600" marR="730885" indent="-34353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Kaphatja:</a:t>
            </a:r>
            <a:r>
              <a:rPr lang="hu-HU" sz="2000" spc="-8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államilag</a:t>
            </a:r>
            <a:r>
              <a:rPr lang="hu-HU" sz="2000" spc="-10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támogatott</a:t>
            </a:r>
            <a:r>
              <a:rPr lang="hu-HU" sz="2000" spc="-114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képzésben</a:t>
            </a:r>
            <a:r>
              <a:rPr lang="hu-HU" sz="2000" spc="-9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levő,</a:t>
            </a:r>
            <a:r>
              <a:rPr lang="hu-HU" sz="2000" spc="-11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nappali</a:t>
            </a:r>
            <a:r>
              <a:rPr lang="hu-HU" sz="2000" spc="-8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vagy</a:t>
            </a:r>
            <a:r>
              <a:rPr lang="hu-HU" sz="2000" spc="-1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levelező </a:t>
            </a:r>
            <a:r>
              <a:rPr lang="hu-HU" sz="2000" spc="-25" dirty="0" err="1">
                <a:ea typeface="Open Sans" panose="020B0606030504020204" pitchFamily="34" charset="0"/>
                <a:cs typeface="Open Sans" panose="020B0606030504020204" pitchFamily="34" charset="0"/>
              </a:rPr>
              <a:t>tagozatos</a:t>
            </a:r>
            <a:r>
              <a:rPr lang="hu-HU" sz="2000" spc="-9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RTAK-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os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hallgató</a:t>
            </a:r>
            <a:r>
              <a:rPr lang="hu-HU" sz="2000" spc="-8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olyan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szakon,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amely</a:t>
            </a:r>
            <a:r>
              <a:rPr lang="hu-HU" sz="2000" spc="-9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szak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csak</a:t>
            </a:r>
            <a:r>
              <a:rPr lang="hu-HU" sz="2000" spc="-8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RTAK-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ban szervezhető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(MID,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finn,</a:t>
            </a:r>
            <a:r>
              <a:rPr lang="hu-HU" sz="20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filozófia,</a:t>
            </a:r>
            <a:r>
              <a:rPr lang="hu-HU" sz="2000" spc="-9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művészettörténet).</a:t>
            </a:r>
          </a:p>
          <a:p>
            <a:pPr marL="12065" marR="730885">
              <a:lnSpc>
                <a:spcPct val="100000"/>
              </a:lnSpc>
              <a:spcBef>
                <a:spcPts val="5"/>
              </a:spcBef>
              <a:tabLst>
                <a:tab pos="355600" algn="l"/>
                <a:tab pos="356235" algn="l"/>
              </a:tabLst>
            </a:pP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5600" indent="-343535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Önköltséges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képzésben</a:t>
            </a:r>
            <a:r>
              <a:rPr lang="hu-HU" sz="2000" spc="-8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levő</a:t>
            </a:r>
            <a:r>
              <a:rPr lang="hu-HU" sz="2000" spc="-9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hallgató</a:t>
            </a:r>
            <a:r>
              <a:rPr lang="hu-HU" sz="2000" spc="-9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nem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kaphatja.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995254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E779EF77-4C83-3AE1-12A1-27CBF4CF38D8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838200" y="393895"/>
            <a:ext cx="10515600" cy="858824"/>
          </a:xfrm>
        </p:spPr>
        <p:txBody>
          <a:bodyPr/>
          <a:lstStyle/>
          <a:p>
            <a:r>
              <a:rPr lang="hu-HU" dirty="0"/>
              <a:t>Az összefüggő, egyéni iskolai gyakorlat időkerete – nappali tagozat</a:t>
            </a:r>
          </a:p>
        </p:txBody>
      </p:sp>
      <p:pic>
        <p:nvPicPr>
          <p:cNvPr id="8" name="Kép 7">
            <a:extLst>
              <a:ext uri="{FF2B5EF4-FFF2-40B4-BE49-F238E27FC236}">
                <a16:creationId xmlns:a16="http://schemas.microsoft.com/office/drawing/2014/main" id="{38AF44FE-128C-B763-9E5A-FF12228B67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6437" y="1390738"/>
            <a:ext cx="11352628" cy="1577546"/>
          </a:xfrm>
          <a:prstGeom prst="rect">
            <a:avLst/>
          </a:prstGeom>
        </p:spPr>
      </p:pic>
      <p:pic>
        <p:nvPicPr>
          <p:cNvPr id="9" name="Kép 8">
            <a:extLst>
              <a:ext uri="{FF2B5EF4-FFF2-40B4-BE49-F238E27FC236}">
                <a16:creationId xmlns:a16="http://schemas.microsoft.com/office/drawing/2014/main" id="{6831FA1D-528B-B92A-88C3-7ADB35E73A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6437" y="2968285"/>
            <a:ext cx="11352627" cy="3728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11569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0DEAF761-5F88-C4B6-38B4-65276B914B50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838200" y="337625"/>
            <a:ext cx="10515600" cy="915094"/>
          </a:xfrm>
        </p:spPr>
        <p:txBody>
          <a:bodyPr/>
          <a:lstStyle/>
          <a:p>
            <a:r>
              <a:rPr lang="hu-HU" dirty="0"/>
              <a:t>Az összefüggő, egyéni iskolai gyakorlat időkerete – levelező tagozat</a:t>
            </a:r>
          </a:p>
          <a:p>
            <a:endParaRPr lang="hu-HU" dirty="0"/>
          </a:p>
        </p:txBody>
      </p:sp>
      <p:pic>
        <p:nvPicPr>
          <p:cNvPr id="8" name="Kép 7">
            <a:extLst>
              <a:ext uri="{FF2B5EF4-FFF2-40B4-BE49-F238E27FC236}">
                <a16:creationId xmlns:a16="http://schemas.microsoft.com/office/drawing/2014/main" id="{1B45A8CE-8447-F0B7-BF15-69289DF886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843" y="1252720"/>
            <a:ext cx="11211340" cy="1659292"/>
          </a:xfrm>
          <a:prstGeom prst="rect">
            <a:avLst/>
          </a:prstGeom>
        </p:spPr>
      </p:pic>
      <p:pic>
        <p:nvPicPr>
          <p:cNvPr id="9" name="Kép 8">
            <a:extLst>
              <a:ext uri="{FF2B5EF4-FFF2-40B4-BE49-F238E27FC236}">
                <a16:creationId xmlns:a16="http://schemas.microsoft.com/office/drawing/2014/main" id="{A2D7D856-92CA-685B-6E01-E92430DDD1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9843" y="2912013"/>
            <a:ext cx="11211340" cy="3793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87951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1CFA048F-2745-B5D6-1979-8FBB3341D3E3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838200" y="371061"/>
            <a:ext cx="10515600" cy="881658"/>
          </a:xfrm>
        </p:spPr>
        <p:txBody>
          <a:bodyPr/>
          <a:lstStyle/>
          <a:p>
            <a:r>
              <a:rPr lang="hu-HU" dirty="0"/>
              <a:t>A hallgatói tevékenységek főbb típusai az összefüggő, egyéni iskolai gyakorlaton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68DC2601-3FDB-0A7D-A4C3-ECA02333DE38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838200" y="1457738"/>
            <a:ext cx="10515600" cy="4505739"/>
          </a:xfrm>
        </p:spPr>
        <p:txBody>
          <a:bodyPr/>
          <a:lstStyle/>
          <a:p>
            <a:pPr marL="12700" marR="8890">
              <a:lnSpc>
                <a:spcPct val="113999"/>
              </a:lnSpc>
              <a:spcBef>
                <a:spcPts val="100"/>
              </a:spcBef>
            </a:pPr>
            <a:r>
              <a:rPr lang="hu-HU" sz="1400" b="1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1400" b="1" spc="1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b="1" dirty="0">
                <a:ea typeface="Open Sans" panose="020B0606030504020204" pitchFamily="34" charset="0"/>
                <a:cs typeface="Open Sans" panose="020B0606030504020204" pitchFamily="34" charset="0"/>
              </a:rPr>
              <a:t>EGYÉNI</a:t>
            </a:r>
            <a:r>
              <a:rPr lang="hu-HU" sz="1400" b="1" spc="1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b="1" dirty="0">
                <a:ea typeface="Open Sans" panose="020B0606030504020204" pitchFamily="34" charset="0"/>
                <a:cs typeface="Open Sans" panose="020B0606030504020204" pitchFamily="34" charset="0"/>
              </a:rPr>
              <a:t>FELKÉSZÜLÉSI</a:t>
            </a:r>
            <a:r>
              <a:rPr lang="hu-HU" sz="1400" b="1" spc="1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b="1" dirty="0">
                <a:ea typeface="Open Sans" panose="020B0606030504020204" pitchFamily="34" charset="0"/>
                <a:cs typeface="Open Sans" panose="020B0606030504020204" pitchFamily="34" charset="0"/>
              </a:rPr>
              <a:t>IDŐ</a:t>
            </a:r>
            <a:r>
              <a:rPr lang="hu-HU" sz="1400" b="1" spc="1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b="1" dirty="0">
                <a:ea typeface="Open Sans" panose="020B0606030504020204" pitchFamily="34" charset="0"/>
                <a:cs typeface="Open Sans" panose="020B0606030504020204" pitchFamily="34" charset="0"/>
              </a:rPr>
              <a:t>NÉLKÜL</a:t>
            </a:r>
            <a:r>
              <a:rPr lang="hu-HU" sz="1400" b="1" spc="1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b="1" dirty="0">
                <a:ea typeface="Open Sans" panose="020B0606030504020204" pitchFamily="34" charset="0"/>
                <a:cs typeface="Open Sans" panose="020B0606030504020204" pitchFamily="34" charset="0"/>
              </a:rPr>
              <a:t>EGY</a:t>
            </a:r>
            <a:r>
              <a:rPr lang="hu-HU" sz="1400" b="1" spc="12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b="1" dirty="0">
                <a:ea typeface="Open Sans" panose="020B0606030504020204" pitchFamily="34" charset="0"/>
                <a:cs typeface="Open Sans" panose="020B0606030504020204" pitchFamily="34" charset="0"/>
              </a:rPr>
              <a:t>FÉLÉVBEN</a:t>
            </a:r>
            <a:r>
              <a:rPr lang="hu-HU" sz="1400" b="1" spc="165" dirty="0">
                <a:ea typeface="Open Sans" panose="020B0606030504020204" pitchFamily="34" charset="0"/>
                <a:cs typeface="Open Sans" panose="020B0606030504020204" pitchFamily="34" charset="0"/>
              </a:rPr>
              <a:t>,</a:t>
            </a:r>
            <a:r>
              <a:rPr lang="hu-HU" sz="1400" b="1" spc="1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b="1" dirty="0">
                <a:solidFill>
                  <a:srgbClr val="FF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NAPPALI</a:t>
            </a:r>
            <a:r>
              <a:rPr lang="hu-HU" sz="1400" b="1" spc="170" dirty="0">
                <a:solidFill>
                  <a:srgbClr val="FF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b="1" spc="-10" dirty="0">
                <a:solidFill>
                  <a:srgbClr val="FF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MUNKARENDBEN</a:t>
            </a:r>
            <a:r>
              <a:rPr lang="hu-HU" sz="1400" b="1" dirty="0">
                <a:solidFill>
                  <a:srgbClr val="FF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b="1" dirty="0">
                <a:ea typeface="Open Sans" panose="020B0606030504020204" pitchFamily="34" charset="0"/>
                <a:cs typeface="Open Sans" panose="020B0606030504020204" pitchFamily="34" charset="0"/>
              </a:rPr>
              <a:t>– </a:t>
            </a:r>
            <a:r>
              <a:rPr lang="hu-HU" sz="1400" b="1" i="1" dirty="0">
                <a:ea typeface="Open Sans" panose="020B0606030504020204" pitchFamily="34" charset="0"/>
                <a:cs typeface="Open Sans" panose="020B0606030504020204" pitchFamily="34" charset="0"/>
              </a:rPr>
              <a:t>8 KREDITES </a:t>
            </a:r>
            <a:r>
              <a:rPr lang="hu-HU" sz="1400" b="1" dirty="0">
                <a:ea typeface="Open Sans" panose="020B0606030504020204" pitchFamily="34" charset="0"/>
                <a:cs typeface="Open Sans" panose="020B0606030504020204" pitchFamily="34" charset="0"/>
              </a:rPr>
              <a:t>GYAKORLAT ESETÉBEN: 120-160</a:t>
            </a:r>
            <a:r>
              <a:rPr lang="hu-HU" sz="1400" b="1" spc="-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b="1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endParaRPr lang="hu-HU" sz="14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indent="-287020">
              <a:lnSpc>
                <a:spcPct val="100000"/>
              </a:lnSpc>
              <a:spcBef>
                <a:spcPts val="335"/>
              </a:spcBef>
              <a:buChar char="•"/>
              <a:tabLst>
                <a:tab pos="299085" algn="l"/>
                <a:tab pos="299720" algn="l"/>
              </a:tabLst>
            </a:pP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Megismerés</a:t>
            </a:r>
            <a:r>
              <a:rPr lang="hu-HU" sz="14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és</a:t>
            </a:r>
            <a:r>
              <a:rPr lang="hu-HU" sz="1400" spc="-2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1400" spc="-2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egyéni</a:t>
            </a:r>
            <a:r>
              <a:rPr lang="hu-HU" sz="1400" spc="-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fejlődési</a:t>
            </a:r>
            <a:r>
              <a:rPr lang="hu-HU" sz="1400" spc="-1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út</a:t>
            </a:r>
            <a:r>
              <a:rPr lang="hu-HU" sz="14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azonosítása:</a:t>
            </a:r>
            <a:r>
              <a:rPr lang="hu-HU" sz="14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18-32</a:t>
            </a:r>
            <a:r>
              <a:rPr lang="hu-HU" sz="14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endParaRPr lang="hu-HU" sz="14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indent="-287020">
              <a:lnSpc>
                <a:spcPct val="100000"/>
              </a:lnSpc>
              <a:spcBef>
                <a:spcPts val="335"/>
              </a:spcBef>
              <a:buChar char="•"/>
              <a:tabLst>
                <a:tab pos="299085" algn="l"/>
                <a:tab pos="299720" algn="l"/>
              </a:tabLst>
            </a:pP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Szaktárgyi</a:t>
            </a:r>
            <a:r>
              <a:rPr lang="hu-HU" sz="14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tevékenységek:</a:t>
            </a:r>
            <a:r>
              <a:rPr lang="hu-HU" sz="14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90-144</a:t>
            </a:r>
            <a:r>
              <a:rPr lang="hu-HU" sz="14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endParaRPr lang="hu-HU" sz="14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indent="-287020">
              <a:lnSpc>
                <a:spcPct val="100000"/>
              </a:lnSpc>
              <a:spcBef>
                <a:spcPts val="340"/>
              </a:spcBef>
              <a:buChar char="•"/>
              <a:tabLst>
                <a:tab pos="299085" algn="l"/>
                <a:tab pos="299720" algn="l"/>
              </a:tabLst>
            </a:pP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Nem</a:t>
            </a:r>
            <a:r>
              <a:rPr lang="hu-HU" sz="14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szaktárgyi</a:t>
            </a:r>
            <a:r>
              <a:rPr lang="hu-HU" sz="14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tevékenységek:</a:t>
            </a:r>
            <a:r>
              <a:rPr lang="hu-HU" sz="14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54-88</a:t>
            </a:r>
            <a:r>
              <a:rPr lang="hu-HU" sz="14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endParaRPr lang="hu-HU" sz="14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2700" marR="8890">
              <a:lnSpc>
                <a:spcPct val="113999"/>
              </a:lnSpc>
              <a:spcBef>
                <a:spcPts val="100"/>
              </a:spcBef>
            </a:pPr>
            <a:endParaRPr lang="hu-HU" sz="1400" b="1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2700" marR="8890">
              <a:lnSpc>
                <a:spcPct val="113999"/>
              </a:lnSpc>
              <a:spcBef>
                <a:spcPts val="100"/>
              </a:spcBef>
            </a:pPr>
            <a:r>
              <a:rPr lang="hu-HU" sz="1400" b="1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1400" b="1" spc="1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b="1" dirty="0">
                <a:ea typeface="Open Sans" panose="020B0606030504020204" pitchFamily="34" charset="0"/>
                <a:cs typeface="Open Sans" panose="020B0606030504020204" pitchFamily="34" charset="0"/>
              </a:rPr>
              <a:t>EGYÉNI</a:t>
            </a:r>
            <a:r>
              <a:rPr lang="hu-HU" sz="1400" b="1" spc="1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b="1" dirty="0">
                <a:ea typeface="Open Sans" panose="020B0606030504020204" pitchFamily="34" charset="0"/>
                <a:cs typeface="Open Sans" panose="020B0606030504020204" pitchFamily="34" charset="0"/>
              </a:rPr>
              <a:t>FELKÉSZÜLÉSI</a:t>
            </a:r>
            <a:r>
              <a:rPr lang="hu-HU" sz="1400" b="1" spc="1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b="1" dirty="0">
                <a:ea typeface="Open Sans" panose="020B0606030504020204" pitchFamily="34" charset="0"/>
                <a:cs typeface="Open Sans" panose="020B0606030504020204" pitchFamily="34" charset="0"/>
              </a:rPr>
              <a:t>IDŐ</a:t>
            </a:r>
            <a:r>
              <a:rPr lang="hu-HU" sz="1400" b="1" spc="1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b="1" dirty="0">
                <a:ea typeface="Open Sans" panose="020B0606030504020204" pitchFamily="34" charset="0"/>
                <a:cs typeface="Open Sans" panose="020B0606030504020204" pitchFamily="34" charset="0"/>
              </a:rPr>
              <a:t>NÉLKÜL</a:t>
            </a:r>
            <a:r>
              <a:rPr lang="hu-HU" sz="1400" b="1" spc="1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b="1" dirty="0">
                <a:ea typeface="Open Sans" panose="020B0606030504020204" pitchFamily="34" charset="0"/>
                <a:cs typeface="Open Sans" panose="020B0606030504020204" pitchFamily="34" charset="0"/>
              </a:rPr>
              <a:t>EGY</a:t>
            </a:r>
            <a:r>
              <a:rPr lang="hu-HU" sz="1400" b="1" spc="12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b="1" dirty="0">
                <a:ea typeface="Open Sans" panose="020B0606030504020204" pitchFamily="34" charset="0"/>
                <a:cs typeface="Open Sans" panose="020B0606030504020204" pitchFamily="34" charset="0"/>
              </a:rPr>
              <a:t>FÉLÉVBEN</a:t>
            </a:r>
            <a:r>
              <a:rPr lang="hu-HU" sz="1400" b="1" spc="165" dirty="0">
                <a:ea typeface="Open Sans" panose="020B0606030504020204" pitchFamily="34" charset="0"/>
                <a:cs typeface="Open Sans" panose="020B0606030504020204" pitchFamily="34" charset="0"/>
              </a:rPr>
              <a:t>,</a:t>
            </a:r>
            <a:r>
              <a:rPr lang="hu-HU" sz="1400" b="1" spc="1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b="1" dirty="0">
                <a:solidFill>
                  <a:srgbClr val="FF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NAPPALI</a:t>
            </a:r>
            <a:r>
              <a:rPr lang="hu-HU" sz="1400" b="1" spc="170" dirty="0">
                <a:solidFill>
                  <a:srgbClr val="FF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b="1" spc="-10" dirty="0">
                <a:solidFill>
                  <a:srgbClr val="FF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MUNKARENDBEN</a:t>
            </a:r>
            <a:r>
              <a:rPr lang="hu-HU" sz="1400" b="1" dirty="0">
                <a:solidFill>
                  <a:srgbClr val="FF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b="1" dirty="0">
                <a:ea typeface="Open Sans" panose="020B0606030504020204" pitchFamily="34" charset="0"/>
                <a:cs typeface="Open Sans" panose="020B0606030504020204" pitchFamily="34" charset="0"/>
              </a:rPr>
              <a:t>– </a:t>
            </a:r>
            <a:r>
              <a:rPr lang="hu-HU" sz="1400" b="1" i="1" dirty="0">
                <a:ea typeface="Open Sans" panose="020B0606030504020204" pitchFamily="34" charset="0"/>
                <a:cs typeface="Open Sans" panose="020B0606030504020204" pitchFamily="34" charset="0"/>
              </a:rPr>
              <a:t>18 KREDITES </a:t>
            </a:r>
            <a:r>
              <a:rPr lang="hu-HU" sz="1400" b="1" dirty="0">
                <a:ea typeface="Open Sans" panose="020B0606030504020204" pitchFamily="34" charset="0"/>
                <a:cs typeface="Open Sans" panose="020B0606030504020204" pitchFamily="34" charset="0"/>
              </a:rPr>
              <a:t>GYAKORLAT ESETÉBEN: 180-240</a:t>
            </a:r>
            <a:r>
              <a:rPr lang="hu-HU" sz="1400" b="1" spc="-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b="1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endParaRPr lang="hu-HU" sz="14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indent="-287020">
              <a:lnSpc>
                <a:spcPct val="100000"/>
              </a:lnSpc>
              <a:spcBef>
                <a:spcPts val="335"/>
              </a:spcBef>
              <a:buChar char="•"/>
              <a:tabLst>
                <a:tab pos="299085" algn="l"/>
                <a:tab pos="299720" algn="l"/>
              </a:tabLst>
            </a:pP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Megismerés</a:t>
            </a:r>
            <a:r>
              <a:rPr lang="hu-HU" sz="14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és</a:t>
            </a:r>
            <a:r>
              <a:rPr lang="hu-HU" sz="1400" spc="-2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1400" spc="-2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egyéni</a:t>
            </a:r>
            <a:r>
              <a:rPr lang="hu-HU" sz="1400" spc="-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fejlődési</a:t>
            </a:r>
            <a:r>
              <a:rPr lang="hu-HU" sz="1400" spc="-1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út</a:t>
            </a:r>
            <a:r>
              <a:rPr lang="hu-HU" sz="14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azonosítása:</a:t>
            </a:r>
            <a:r>
              <a:rPr lang="hu-HU" sz="14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16-28</a:t>
            </a:r>
            <a:r>
              <a:rPr lang="hu-HU" sz="14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endParaRPr lang="hu-HU" sz="14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indent="-287020">
              <a:lnSpc>
                <a:spcPct val="100000"/>
              </a:lnSpc>
              <a:spcBef>
                <a:spcPts val="335"/>
              </a:spcBef>
              <a:buChar char="•"/>
              <a:tabLst>
                <a:tab pos="299085" algn="l"/>
                <a:tab pos="299720" algn="l"/>
              </a:tabLst>
            </a:pP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Szaktárgyi</a:t>
            </a:r>
            <a:r>
              <a:rPr lang="hu-HU" sz="14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tevékenységek:</a:t>
            </a:r>
            <a:r>
              <a:rPr lang="hu-HU" sz="1400" spc="-60" dirty="0">
                <a:ea typeface="Open Sans" panose="020B0606030504020204" pitchFamily="34" charset="0"/>
                <a:cs typeface="Open Sans" panose="020B0606030504020204" pitchFamily="34" charset="0"/>
              </a:rPr>
              <a:t> 60-</a:t>
            </a: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96</a:t>
            </a:r>
            <a:r>
              <a:rPr lang="hu-HU" sz="14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endParaRPr lang="hu-HU" sz="14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indent="-287020">
              <a:lnSpc>
                <a:spcPct val="100000"/>
              </a:lnSpc>
              <a:spcBef>
                <a:spcPts val="340"/>
              </a:spcBef>
              <a:buChar char="•"/>
              <a:tabLst>
                <a:tab pos="299085" algn="l"/>
                <a:tab pos="299720" algn="l"/>
              </a:tabLst>
            </a:pP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Nem</a:t>
            </a:r>
            <a:r>
              <a:rPr lang="hu-HU" sz="14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szaktárgyi</a:t>
            </a:r>
            <a:r>
              <a:rPr lang="hu-HU" sz="14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tevékenységek:</a:t>
            </a:r>
            <a:r>
              <a:rPr lang="hu-HU" sz="1400" spc="-65" dirty="0">
                <a:ea typeface="Open Sans" panose="020B0606030504020204" pitchFamily="34" charset="0"/>
                <a:cs typeface="Open Sans" panose="020B0606030504020204" pitchFamily="34" charset="0"/>
              </a:rPr>
              <a:t> 32-</a:t>
            </a: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52</a:t>
            </a:r>
            <a:r>
              <a:rPr lang="hu-HU" sz="14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</a:p>
          <a:p>
            <a:pPr marL="12065">
              <a:lnSpc>
                <a:spcPct val="100000"/>
              </a:lnSpc>
              <a:spcBef>
                <a:spcPts val="340"/>
              </a:spcBef>
              <a:tabLst>
                <a:tab pos="299085" algn="l"/>
                <a:tab pos="299720" algn="l"/>
              </a:tabLst>
            </a:pPr>
            <a:endParaRPr lang="hu-HU" sz="14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2700" marR="8890">
              <a:lnSpc>
                <a:spcPct val="113999"/>
              </a:lnSpc>
              <a:spcBef>
                <a:spcPts val="100"/>
              </a:spcBef>
              <a:buClr>
                <a:srgbClr val="002851"/>
              </a:buClr>
            </a:pPr>
            <a:r>
              <a:rPr lang="hu-HU" sz="1400" b="1" dirty="0">
                <a:ea typeface="Open Sans" panose="020B0606030504020204" pitchFamily="34" charset="0"/>
                <a:cs typeface="Open Sans" panose="020B0606030504020204" pitchFamily="34" charset="0"/>
              </a:rPr>
              <a:t>AZ EGYÉNI FELKÉSZÜLÉSI IDŐ NÉLKÜL EGY FÉLÉVBEN, </a:t>
            </a:r>
            <a:r>
              <a:rPr lang="hu-HU" sz="1400" b="1" dirty="0">
                <a:solidFill>
                  <a:srgbClr val="FF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LEVELEZŐ MUNKARENDBEN</a:t>
            </a:r>
            <a:r>
              <a:rPr lang="hu-HU" sz="1400" b="1" dirty="0">
                <a:ea typeface="Open Sans" panose="020B0606030504020204" pitchFamily="34" charset="0"/>
                <a:cs typeface="Open Sans" panose="020B0606030504020204" pitchFamily="34" charset="0"/>
              </a:rPr>
              <a:t>: 90-120 ÓRA</a:t>
            </a:r>
          </a:p>
          <a:p>
            <a:pPr marL="299085" indent="-287020">
              <a:lnSpc>
                <a:spcPct val="100000"/>
              </a:lnSpc>
              <a:spcBef>
                <a:spcPts val="340"/>
              </a:spcBef>
              <a:buChar char="•"/>
              <a:tabLst>
                <a:tab pos="299085" algn="l"/>
                <a:tab pos="299720" algn="l"/>
              </a:tabLst>
            </a:pP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Megismerés</a:t>
            </a:r>
            <a:r>
              <a:rPr lang="hu-HU" sz="14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és</a:t>
            </a:r>
            <a:r>
              <a:rPr lang="hu-HU" sz="1400" spc="-2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1400" spc="-2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egyéni</a:t>
            </a:r>
            <a:r>
              <a:rPr lang="hu-HU" sz="1400" spc="-2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fejlődési</a:t>
            </a:r>
            <a:r>
              <a:rPr lang="hu-HU" sz="1400" spc="-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út</a:t>
            </a:r>
            <a:r>
              <a:rPr lang="hu-HU" sz="14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azonosítása:</a:t>
            </a:r>
            <a:r>
              <a:rPr lang="hu-HU" sz="14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12-20</a:t>
            </a:r>
            <a:r>
              <a:rPr lang="hu-HU" sz="14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endParaRPr lang="hu-HU" sz="14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indent="-287020">
              <a:lnSpc>
                <a:spcPct val="100000"/>
              </a:lnSpc>
              <a:spcBef>
                <a:spcPts val="335"/>
              </a:spcBef>
              <a:buChar char="•"/>
              <a:tabLst>
                <a:tab pos="299085" algn="l"/>
                <a:tab pos="299720" algn="l"/>
              </a:tabLst>
            </a:pP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Szaktárgyi</a:t>
            </a:r>
            <a:r>
              <a:rPr lang="hu-HU" sz="14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tevékenységek:</a:t>
            </a:r>
            <a:r>
              <a:rPr lang="hu-HU" sz="14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45-72</a:t>
            </a:r>
            <a:r>
              <a:rPr lang="hu-HU" sz="14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endParaRPr lang="hu-HU" sz="14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indent="-287020">
              <a:lnSpc>
                <a:spcPct val="100000"/>
              </a:lnSpc>
              <a:spcBef>
                <a:spcPts val="335"/>
              </a:spcBef>
              <a:buChar char="•"/>
              <a:tabLst>
                <a:tab pos="299085" algn="l"/>
                <a:tab pos="299720" algn="l"/>
              </a:tabLst>
            </a:pP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Nem</a:t>
            </a:r>
            <a:r>
              <a:rPr lang="hu-HU" sz="14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szaktárgyi</a:t>
            </a:r>
            <a:r>
              <a:rPr lang="hu-HU" sz="14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tevékenységek:</a:t>
            </a:r>
            <a:r>
              <a:rPr lang="hu-HU" sz="14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24-40</a:t>
            </a:r>
            <a:r>
              <a:rPr lang="hu-HU" sz="14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endParaRPr lang="hu-HU" sz="14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2700" marR="24130">
              <a:lnSpc>
                <a:spcPct val="113999"/>
              </a:lnSpc>
              <a:spcBef>
                <a:spcPts val="1515"/>
              </a:spcBef>
            </a:pP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400" spc="-12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gyakorlóhely</a:t>
            </a:r>
            <a:r>
              <a:rPr lang="hu-HU" sz="14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oktatási</a:t>
            </a:r>
            <a:r>
              <a:rPr lang="hu-HU" sz="14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módja</a:t>
            </a:r>
            <a:r>
              <a:rPr lang="hu-HU" sz="1400" spc="-2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határozza</a:t>
            </a:r>
            <a:r>
              <a:rPr lang="hu-HU" sz="14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meg</a:t>
            </a:r>
            <a:r>
              <a:rPr lang="hu-HU" sz="1400" spc="-1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400" spc="-1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gyakorlat</a:t>
            </a:r>
            <a:r>
              <a:rPr lang="hu-HU" sz="14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formáját:</a:t>
            </a:r>
            <a:r>
              <a:rPr lang="hu-HU" sz="14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jelenléti,</a:t>
            </a:r>
            <a:r>
              <a:rPr lang="hu-HU" sz="1400" spc="-1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online</a:t>
            </a:r>
            <a:r>
              <a:rPr lang="hu-HU" sz="1400" spc="-2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dirty="0">
                <a:ea typeface="Open Sans" panose="020B0606030504020204" pitchFamily="34" charset="0"/>
                <a:cs typeface="Open Sans" panose="020B0606030504020204" pitchFamily="34" charset="0"/>
              </a:rPr>
              <a:t>vagy</a:t>
            </a:r>
            <a:r>
              <a:rPr lang="hu-HU" sz="1400" spc="-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400" spc="-10" dirty="0">
                <a:ea typeface="Open Sans" panose="020B0606030504020204" pitchFamily="34" charset="0"/>
                <a:cs typeface="Open Sans" panose="020B0606030504020204" pitchFamily="34" charset="0"/>
              </a:rPr>
              <a:t>hibrid gyakorlat.</a:t>
            </a:r>
            <a:endParaRPr lang="hu-HU" sz="14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166860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7CAD78A9-C114-0B79-7BC2-4F9FA69997BD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838200" y="636103"/>
            <a:ext cx="10515600" cy="616615"/>
          </a:xfrm>
        </p:spPr>
        <p:txBody>
          <a:bodyPr/>
          <a:lstStyle/>
          <a:p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 hallgatói tevékenységek típusai az összefüggő, egyéni iskolai gyakorlaton – </a:t>
            </a:r>
            <a:r>
              <a:rPr lang="hu-HU" sz="2000" dirty="0">
                <a:solidFill>
                  <a:srgbClr val="FF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nappali munkarend, 8 kredites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gyakorlat</a:t>
            </a:r>
            <a:r>
              <a:rPr lang="hu-HU" sz="2000" dirty="0">
                <a:solidFill>
                  <a:srgbClr val="FF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esetében</a:t>
            </a:r>
            <a:endParaRPr lang="hu-HU" sz="2000" dirty="0"/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D16289BD-54A0-B56E-7129-59F9C5C25E02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838200" y="1802295"/>
            <a:ext cx="10515600" cy="3896139"/>
          </a:xfrm>
        </p:spPr>
        <p:txBody>
          <a:bodyPr/>
          <a:lstStyle/>
          <a:p>
            <a:r>
              <a:rPr lang="hu-HU" sz="2000" b="1" spc="-10" dirty="0"/>
              <a:t>MEGISMERÉS</a:t>
            </a:r>
            <a:r>
              <a:rPr lang="hu-HU" sz="2000" b="1" spc="-90" dirty="0"/>
              <a:t> </a:t>
            </a:r>
            <a:r>
              <a:rPr lang="hu-HU" sz="2000" b="1" dirty="0"/>
              <a:t>ÉS</a:t>
            </a:r>
            <a:r>
              <a:rPr lang="hu-HU" sz="2000" b="1" spc="-195" dirty="0"/>
              <a:t> </a:t>
            </a:r>
            <a:r>
              <a:rPr lang="hu-HU" sz="2000" b="1" dirty="0"/>
              <a:t>AZ</a:t>
            </a:r>
            <a:r>
              <a:rPr lang="hu-HU" sz="2000" b="1" spc="-100" dirty="0"/>
              <a:t> </a:t>
            </a:r>
            <a:r>
              <a:rPr lang="hu-HU" sz="2000" b="1" dirty="0"/>
              <a:t>EGYÉNI</a:t>
            </a:r>
            <a:r>
              <a:rPr lang="hu-HU" sz="2000" b="1" spc="-95" dirty="0"/>
              <a:t> </a:t>
            </a:r>
            <a:r>
              <a:rPr lang="hu-HU" sz="2000" b="1" dirty="0"/>
              <a:t>FEJLŐDÉSI</a:t>
            </a:r>
            <a:r>
              <a:rPr lang="hu-HU" sz="2000" b="1" spc="-80" dirty="0"/>
              <a:t> </a:t>
            </a:r>
            <a:r>
              <a:rPr lang="hu-HU" sz="2000" b="1" dirty="0"/>
              <a:t>ÚT</a:t>
            </a:r>
            <a:r>
              <a:rPr lang="hu-HU" sz="2000" b="1" spc="-180" dirty="0"/>
              <a:t> </a:t>
            </a:r>
            <a:r>
              <a:rPr lang="hu-HU" sz="2000" b="1" spc="-10" dirty="0"/>
              <a:t>AZONOSÍTÁSA </a:t>
            </a:r>
            <a:r>
              <a:rPr lang="hu-HU" sz="2000" b="1" dirty="0"/>
              <a:t>A</a:t>
            </a:r>
            <a:r>
              <a:rPr lang="hu-HU" sz="2000" b="1" spc="-180" dirty="0"/>
              <a:t> </a:t>
            </a:r>
            <a:r>
              <a:rPr lang="hu-HU" sz="2000" b="1" dirty="0"/>
              <a:t>FÉLÉV</a:t>
            </a:r>
            <a:r>
              <a:rPr lang="hu-HU" sz="2000" b="1" spc="-80" dirty="0"/>
              <a:t> </a:t>
            </a:r>
            <a:r>
              <a:rPr lang="hu-HU" sz="2000" b="1" dirty="0"/>
              <a:t>SORÁN:</a:t>
            </a:r>
            <a:r>
              <a:rPr lang="hu-HU" sz="2000" b="1" spc="-55" dirty="0"/>
              <a:t> 16</a:t>
            </a:r>
            <a:r>
              <a:rPr lang="hu-HU" sz="2000" b="1" dirty="0">
                <a:solidFill>
                  <a:srgbClr val="002851"/>
                </a:solidFill>
                <a:latin typeface="Symbol"/>
                <a:cs typeface="Symbol"/>
              </a:rPr>
              <a:t>  </a:t>
            </a:r>
            <a:r>
              <a:rPr lang="hu-HU" sz="2000" b="1" dirty="0">
                <a:latin typeface="Arial" panose="020B0604020202020204" pitchFamily="34" charset="0"/>
                <a:cs typeface="Arial" panose="020B0604020202020204" pitchFamily="34" charset="0"/>
              </a:rPr>
              <a:t>28</a:t>
            </a:r>
            <a:r>
              <a:rPr lang="hu-HU" sz="2000" b="1" spc="-8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000" b="1" spc="-25" dirty="0"/>
              <a:t>ÓRA</a:t>
            </a:r>
          </a:p>
          <a:p>
            <a:endParaRPr lang="hu-HU" spc="-25" dirty="0"/>
          </a:p>
          <a:p>
            <a:pPr marL="299085" indent="-287020">
              <a:lnSpc>
                <a:spcPct val="100000"/>
              </a:lnSpc>
              <a:spcBef>
                <a:spcPts val="585"/>
              </a:spcBef>
              <a:buClr>
                <a:srgbClr val="002851"/>
              </a:buClr>
              <a:buSzPct val="71428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iskola,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diákok</a:t>
            </a:r>
            <a:r>
              <a:rPr lang="hu-HU" sz="20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és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pedagógusok</a:t>
            </a:r>
            <a:r>
              <a:rPr lang="hu-HU" sz="20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megismerése: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5</a:t>
            </a:r>
            <a:r>
              <a:rPr lang="hu-HU" spc="-70" dirty="0">
                <a:solidFill>
                  <a:srgbClr val="00285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-</a:t>
            </a:r>
            <a:r>
              <a:rPr lang="hu-HU" sz="2000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8</a:t>
            </a:r>
            <a:r>
              <a:rPr lang="hu-HU" sz="20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indent="-287020">
              <a:lnSpc>
                <a:spcPct val="100000"/>
              </a:lnSpc>
              <a:spcBef>
                <a:spcPts val="480"/>
              </a:spcBef>
              <a:buClr>
                <a:srgbClr val="002851"/>
              </a:buClr>
              <a:buSzPct val="71428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egyéni</a:t>
            </a:r>
            <a:r>
              <a:rPr lang="hu-HU" sz="2000" spc="-9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fejlődési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terv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elkészítése,</a:t>
            </a:r>
            <a:r>
              <a:rPr lang="hu-HU" sz="2000" spc="-9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követése: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4</a:t>
            </a:r>
            <a:r>
              <a:rPr lang="hu-HU" spc="-75" dirty="0">
                <a:solidFill>
                  <a:srgbClr val="00285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-</a:t>
            </a:r>
            <a:r>
              <a:rPr lang="hu-HU" sz="2000" dirty="0">
                <a:solidFill>
                  <a:schemeClr val="tx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8</a:t>
            </a:r>
            <a:r>
              <a:rPr lang="hu-HU" sz="20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marR="5080" indent="-287020">
              <a:lnSpc>
                <a:spcPct val="113900"/>
              </a:lnSpc>
              <a:buClr>
                <a:srgbClr val="002851"/>
              </a:buClr>
              <a:buSzPct val="71428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Konzultáció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mentorral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iskoláról,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diákokról,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tanári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munkáról,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az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egyéni</a:t>
            </a:r>
            <a:r>
              <a:rPr lang="hu-HU" sz="2000" spc="-10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fejlődési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tervről:</a:t>
            </a:r>
            <a:r>
              <a:rPr lang="hu-HU" sz="2000" spc="-90" dirty="0">
                <a:ea typeface="Open Sans" panose="020B0606030504020204" pitchFamily="34" charset="0"/>
                <a:cs typeface="Open Sans" panose="020B0606030504020204" pitchFamily="34" charset="0"/>
              </a:rPr>
              <a:t> 5</a:t>
            </a:r>
            <a:r>
              <a:rPr lang="hu-HU" spc="-90" dirty="0">
                <a:solidFill>
                  <a:srgbClr val="00285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-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8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indent="-287020">
              <a:lnSpc>
                <a:spcPct val="100000"/>
              </a:lnSpc>
              <a:spcBef>
                <a:spcPts val="475"/>
              </a:spcBef>
              <a:buClr>
                <a:srgbClr val="002851"/>
              </a:buClr>
              <a:buSzPct val="71428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Konzultáció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2000" spc="-9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iskola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más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pedagógusaival: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2</a:t>
            </a:r>
            <a:r>
              <a:rPr lang="hu-HU" dirty="0">
                <a:solidFill>
                  <a:srgbClr val="00285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-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4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755715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zöveg helye 7">
            <a:extLst>
              <a:ext uri="{FF2B5EF4-FFF2-40B4-BE49-F238E27FC236}">
                <a16:creationId xmlns:a16="http://schemas.microsoft.com/office/drawing/2014/main" id="{632A1E5A-D28D-6BA5-E3B5-BFB7A0AC97D9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838200" y="609600"/>
            <a:ext cx="10515600" cy="643119"/>
          </a:xfrm>
        </p:spPr>
        <p:txBody>
          <a:bodyPr/>
          <a:lstStyle/>
          <a:p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 hallgatói tevékenységek típusai az összefüggő, egyéni iskolai gyakorlaton – </a:t>
            </a:r>
            <a:r>
              <a:rPr lang="hu-HU" sz="2000" dirty="0">
                <a:solidFill>
                  <a:srgbClr val="FF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nappali munkarend, 8 kredites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 gyakorlat esetében</a:t>
            </a:r>
            <a:endParaRPr lang="hu-HU" sz="2000" dirty="0"/>
          </a:p>
          <a:p>
            <a:endParaRPr lang="hu-HU" dirty="0"/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A0EBC523-3691-9429-3562-41823E96CFBF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838200" y="1736034"/>
            <a:ext cx="10515600" cy="4028661"/>
          </a:xfrm>
        </p:spPr>
        <p:txBody>
          <a:bodyPr/>
          <a:lstStyle/>
          <a:p>
            <a:r>
              <a:rPr lang="hu-HU" b="1" dirty="0"/>
              <a:t>SZAKTÁRGYI TEVÉKENYSÉGEK A FÉLÉV SORÁN: 60-96 ÓRA</a:t>
            </a:r>
          </a:p>
          <a:p>
            <a:endParaRPr lang="hu-HU" dirty="0"/>
          </a:p>
          <a:p>
            <a:pPr marL="299085" indent="-287020">
              <a:lnSpc>
                <a:spcPct val="100000"/>
              </a:lnSpc>
              <a:spcBef>
                <a:spcPts val="575"/>
              </a:spcBef>
              <a:buClr>
                <a:srgbClr val="002851"/>
              </a:buClr>
              <a:buSzPct val="71428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Szaktárgyi</a:t>
            </a:r>
            <a:r>
              <a:rPr lang="hu-HU" sz="2000" spc="-9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hospitálás</a:t>
            </a:r>
            <a:r>
              <a:rPr lang="hu-HU" sz="20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2000" spc="-8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adott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szakon: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10-14</a:t>
            </a:r>
            <a:r>
              <a:rPr lang="hu-HU" sz="20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marR="5080" indent="-287020">
              <a:lnSpc>
                <a:spcPct val="113999"/>
              </a:lnSpc>
              <a:spcBef>
                <a:spcPts val="10"/>
              </a:spcBef>
              <a:buClr>
                <a:srgbClr val="002851"/>
              </a:buClr>
              <a:buSzPct val="71428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Szaktárgy</a:t>
            </a:r>
            <a:r>
              <a:rPr lang="hu-HU" sz="2000" spc="-9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tanítása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2000" spc="-8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adott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szakon: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18</a:t>
            </a:r>
            <a:r>
              <a:rPr lang="hu-HU" spc="-70" dirty="0">
                <a:ea typeface="Open Sans" panose="020B0606030504020204" pitchFamily="34" charset="0"/>
                <a:cs typeface="Open Sans" panose="020B0606030504020204" pitchFamily="34" charset="0"/>
              </a:rPr>
              <a:t>-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30</a:t>
            </a:r>
            <a:r>
              <a:rPr lang="hu-HU" sz="20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(6-7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héten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át</a:t>
            </a:r>
            <a:r>
              <a:rPr lang="hu-HU" sz="2000" spc="-8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heti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3-5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óra)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indent="-287020">
              <a:lnSpc>
                <a:spcPct val="100000"/>
              </a:lnSpc>
              <a:spcBef>
                <a:spcPts val="470"/>
              </a:spcBef>
              <a:buClr>
                <a:srgbClr val="002851"/>
              </a:buClr>
              <a:buSzPct val="71428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000" spc="-40" dirty="0">
                <a:ea typeface="Open Sans" panose="020B0606030504020204" pitchFamily="34" charset="0"/>
                <a:cs typeface="Open Sans" panose="020B0606030504020204" pitchFamily="34" charset="0"/>
              </a:rPr>
              <a:t>Tanórán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kívüli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szaktárgyi</a:t>
            </a:r>
            <a:r>
              <a:rPr lang="hu-HU" sz="2000" spc="-1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tevékenység</a:t>
            </a:r>
            <a:r>
              <a:rPr lang="hu-HU" sz="2000" spc="-8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2000" spc="-1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adott</a:t>
            </a:r>
            <a:r>
              <a:rPr lang="hu-HU" sz="2000" spc="-9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szakon: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8</a:t>
            </a:r>
            <a:r>
              <a:rPr lang="hu-HU" spc="-70" dirty="0">
                <a:ea typeface="Open Sans" panose="020B0606030504020204" pitchFamily="34" charset="0"/>
                <a:cs typeface="Open Sans" panose="020B0606030504020204" pitchFamily="34" charset="0"/>
              </a:rPr>
              <a:t>-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14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indent="-287020">
              <a:lnSpc>
                <a:spcPct val="100000"/>
              </a:lnSpc>
              <a:spcBef>
                <a:spcPts val="465"/>
              </a:spcBef>
              <a:buClr>
                <a:srgbClr val="002851"/>
              </a:buClr>
              <a:buSzPct val="71428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Konzultáció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mentorral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adott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szakon:</a:t>
            </a:r>
            <a:r>
              <a:rPr lang="hu-HU" sz="2000" spc="-55" dirty="0">
                <a:ea typeface="Open Sans" panose="020B0606030504020204" pitchFamily="34" charset="0"/>
                <a:cs typeface="Open Sans" panose="020B0606030504020204" pitchFamily="34" charset="0"/>
              </a:rPr>
              <a:t> 20</a:t>
            </a:r>
            <a:r>
              <a:rPr lang="hu-HU" spc="-55" dirty="0">
                <a:ea typeface="Open Sans" panose="020B0606030504020204" pitchFamily="34" charset="0"/>
                <a:cs typeface="Open Sans" panose="020B0606030504020204" pitchFamily="34" charset="0"/>
              </a:rPr>
              <a:t>-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28</a:t>
            </a:r>
            <a:r>
              <a:rPr lang="hu-HU" sz="20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(heti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3-4</a:t>
            </a:r>
            <a:r>
              <a:rPr lang="hu-HU" sz="20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óra)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indent="-287020">
              <a:lnSpc>
                <a:spcPct val="100000"/>
              </a:lnSpc>
              <a:spcBef>
                <a:spcPts val="475"/>
              </a:spcBef>
              <a:buClr>
                <a:srgbClr val="002851"/>
              </a:buClr>
              <a:buSzPct val="71428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Konzultáció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szakos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munkaközösséggel: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4-10</a:t>
            </a:r>
            <a:r>
              <a:rPr lang="hu-HU" sz="20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hu-HU" dirty="0"/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681626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CCC383DA-F1CA-B290-CCCB-362B99DEE0A7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838200" y="596348"/>
            <a:ext cx="10515600" cy="656371"/>
          </a:xfrm>
        </p:spPr>
        <p:txBody>
          <a:bodyPr/>
          <a:lstStyle/>
          <a:p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 hallgatói tevékenységek típusai az összefüggő, egyéni iskolai gyakorlaton – </a:t>
            </a:r>
            <a:r>
              <a:rPr lang="hu-HU" sz="2000" dirty="0">
                <a:solidFill>
                  <a:srgbClr val="FF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nappali munkarend, 8 kredites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gyakorlat esetében</a:t>
            </a:r>
            <a:endParaRPr lang="hu-HU" sz="2000" dirty="0"/>
          </a:p>
          <a:p>
            <a:endParaRPr lang="hu-HU" dirty="0"/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8547011F-54FC-C250-D193-230520C3591F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838200" y="1789043"/>
            <a:ext cx="10515600" cy="4002157"/>
          </a:xfrm>
        </p:spPr>
        <p:txBody>
          <a:bodyPr/>
          <a:lstStyle/>
          <a:p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NEM</a:t>
            </a:r>
            <a:r>
              <a:rPr lang="hu-HU" sz="2000" b="1" spc="-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SZAKTÁRGYI</a:t>
            </a:r>
            <a:r>
              <a:rPr lang="hu-HU" sz="2000" b="1" spc="-1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TEVÉKENYSÉGEK</a:t>
            </a:r>
            <a:r>
              <a:rPr lang="hu-HU" sz="2000" b="1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b="1" spc="-12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FÉLÉV</a:t>
            </a:r>
            <a:r>
              <a:rPr lang="hu-HU" sz="2000" b="1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SORÁN:</a:t>
            </a:r>
            <a:r>
              <a:rPr lang="hu-HU" sz="2000" b="1" spc="-25" dirty="0">
                <a:ea typeface="Open Sans" panose="020B0606030504020204" pitchFamily="34" charset="0"/>
                <a:cs typeface="Open Sans" panose="020B0606030504020204" pitchFamily="34" charset="0"/>
              </a:rPr>
              <a:t> 32</a:t>
            </a:r>
            <a:r>
              <a:rPr lang="hu-HU" b="1" spc="-25" dirty="0">
                <a:ea typeface="Open Sans" panose="020B0606030504020204" pitchFamily="34" charset="0"/>
                <a:cs typeface="Open Sans" panose="020B0606030504020204" pitchFamily="34" charset="0"/>
              </a:rPr>
              <a:t>-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52</a:t>
            </a:r>
            <a:r>
              <a:rPr lang="hu-HU" sz="2000" b="1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</a:p>
          <a:p>
            <a:endParaRPr lang="hu-HU" sz="2000" b="1" spc="-25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indent="-287020">
              <a:lnSpc>
                <a:spcPct val="100000"/>
              </a:lnSpc>
              <a:spcBef>
                <a:spcPts val="120"/>
              </a:spcBef>
              <a:buClr>
                <a:srgbClr val="002851"/>
              </a:buClr>
              <a:buSzPct val="8333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Hospitálás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nem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szakos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órán,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foglalkozáson: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4</a:t>
            </a:r>
            <a:r>
              <a:rPr lang="hu-HU" spc="-65" dirty="0">
                <a:ea typeface="Open Sans" panose="020B0606030504020204" pitchFamily="34" charset="0"/>
                <a:cs typeface="Open Sans" panose="020B0606030504020204" pitchFamily="34" charset="0"/>
              </a:rPr>
              <a:t>-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8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indent="-287020">
              <a:lnSpc>
                <a:spcPct val="100000"/>
              </a:lnSpc>
              <a:spcBef>
                <a:spcPts val="409"/>
              </a:spcBef>
              <a:buClr>
                <a:srgbClr val="002851"/>
              </a:buClr>
              <a:buSzPct val="8333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Szabadidős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programok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szervezése,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részvétel: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5</a:t>
            </a:r>
            <a:r>
              <a:rPr lang="hu-HU" spc="-50" dirty="0">
                <a:ea typeface="Open Sans" panose="020B0606030504020204" pitchFamily="34" charset="0"/>
                <a:cs typeface="Open Sans" panose="020B0606030504020204" pitchFamily="34" charset="0"/>
              </a:rPr>
              <a:t>-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8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indent="-287020">
              <a:lnSpc>
                <a:spcPct val="100000"/>
              </a:lnSpc>
              <a:spcBef>
                <a:spcPts val="395"/>
              </a:spcBef>
              <a:buClr>
                <a:srgbClr val="002851"/>
              </a:buClr>
              <a:buSzPct val="8333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Részvétel</a:t>
            </a:r>
            <a:r>
              <a:rPr lang="hu-HU" sz="20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osztályfőnök-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helyettesi,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ifjúságvédelmi</a:t>
            </a:r>
            <a:r>
              <a:rPr lang="hu-HU" sz="20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tevékenységben: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4</a:t>
            </a:r>
            <a:r>
              <a:rPr lang="hu-HU" spc="-65" dirty="0">
                <a:ea typeface="Open Sans" panose="020B0606030504020204" pitchFamily="34" charset="0"/>
                <a:cs typeface="Open Sans" panose="020B0606030504020204" pitchFamily="34" charset="0"/>
              </a:rPr>
              <a:t>-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7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indent="-287020">
              <a:lnSpc>
                <a:spcPct val="100000"/>
              </a:lnSpc>
              <a:spcBef>
                <a:spcPts val="409"/>
              </a:spcBef>
              <a:buClr>
                <a:srgbClr val="002851"/>
              </a:buClr>
              <a:buSzPct val="8333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Helyettesítés,</a:t>
            </a:r>
            <a:r>
              <a:rPr lang="hu-HU" sz="20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ügyelet,</a:t>
            </a:r>
            <a:r>
              <a:rPr lang="hu-HU" sz="2000" spc="-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gyermekfelügyelet,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napközi: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 5-7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indent="-287020">
              <a:lnSpc>
                <a:spcPct val="100000"/>
              </a:lnSpc>
              <a:spcBef>
                <a:spcPts val="409"/>
              </a:spcBef>
              <a:buClr>
                <a:srgbClr val="002851"/>
              </a:buClr>
              <a:buSzPct val="8333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Együttműködés</a:t>
            </a:r>
            <a:r>
              <a:rPr lang="hu-HU" sz="20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családdal,</a:t>
            </a:r>
            <a:r>
              <a:rPr lang="hu-HU" sz="20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szakmai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és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támogató</a:t>
            </a:r>
            <a:r>
              <a:rPr lang="hu-HU" sz="20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közösségekkel:</a:t>
            </a:r>
            <a:r>
              <a:rPr lang="hu-HU" sz="2000" spc="-35" dirty="0">
                <a:ea typeface="Open Sans" panose="020B0606030504020204" pitchFamily="34" charset="0"/>
                <a:cs typeface="Open Sans" panose="020B0606030504020204" pitchFamily="34" charset="0"/>
              </a:rPr>
              <a:t> 3</a:t>
            </a:r>
            <a:r>
              <a:rPr lang="hu-HU" spc="-35" dirty="0">
                <a:ea typeface="Open Sans" panose="020B0606030504020204" pitchFamily="34" charset="0"/>
                <a:cs typeface="Open Sans" panose="020B0606030504020204" pitchFamily="34" charset="0"/>
              </a:rPr>
              <a:t>-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4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 óra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indent="-287020">
              <a:lnSpc>
                <a:spcPct val="100000"/>
              </a:lnSpc>
              <a:spcBef>
                <a:spcPts val="395"/>
              </a:spcBef>
              <a:buClr>
                <a:srgbClr val="002851"/>
              </a:buClr>
              <a:buSzPct val="8333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Konzultáció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mentorral: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9-14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(heti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1,5-2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óra)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indent="-287020">
              <a:lnSpc>
                <a:spcPct val="100000"/>
              </a:lnSpc>
              <a:spcBef>
                <a:spcPts val="409"/>
              </a:spcBef>
              <a:buClr>
                <a:srgbClr val="002851"/>
              </a:buClr>
              <a:buSzPct val="8333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Konzultáció</a:t>
            </a:r>
            <a:r>
              <a:rPr lang="hu-HU" sz="2000" spc="-8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20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iskola</a:t>
            </a:r>
            <a:r>
              <a:rPr lang="hu-HU" sz="20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más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pedagógusaival: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2</a:t>
            </a:r>
            <a:r>
              <a:rPr lang="hu-HU" spc="-60" dirty="0">
                <a:ea typeface="Open Sans" panose="020B0606030504020204" pitchFamily="34" charset="0"/>
                <a:cs typeface="Open Sans" panose="020B0606030504020204" pitchFamily="34" charset="0"/>
              </a:rPr>
              <a:t>-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4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49001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94963B30-580B-B1D2-2219-AE7D3D8C018C}"/>
              </a:ext>
            </a:extLst>
          </p:cNvPr>
          <p:cNvSpPr>
            <a:spLocks noGrp="1"/>
          </p:cNvSpPr>
          <p:nvPr>
            <p:ph type="body" idx="16"/>
          </p:nvPr>
        </p:nvSpPr>
        <p:spPr/>
        <p:txBody>
          <a:bodyPr/>
          <a:lstStyle/>
          <a:p>
            <a:r>
              <a:rPr lang="hu-HU" dirty="0"/>
              <a:t>A szaktárgyi tanítási gyakorlat célja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0168ECA1-CD84-1F25-A096-20D50DAE0A8E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838200" y="1607437"/>
            <a:ext cx="10515600" cy="4230655"/>
          </a:xfrm>
        </p:spPr>
        <p:txBody>
          <a:bodyPr/>
          <a:lstStyle/>
          <a:p>
            <a:pPr marL="469265" marR="5080" indent="-456565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lang="hu-HU" dirty="0"/>
              <a:t>Ismerkedés</a:t>
            </a:r>
            <a:r>
              <a:rPr lang="hu-HU" spc="-105" dirty="0"/>
              <a:t> </a:t>
            </a:r>
            <a:r>
              <a:rPr lang="hu-HU" dirty="0"/>
              <a:t>a</a:t>
            </a:r>
            <a:r>
              <a:rPr lang="hu-HU" spc="-80" dirty="0"/>
              <a:t> </a:t>
            </a:r>
            <a:r>
              <a:rPr lang="hu-HU" dirty="0"/>
              <a:t>szaktanári</a:t>
            </a:r>
            <a:r>
              <a:rPr lang="hu-HU" spc="-90" dirty="0"/>
              <a:t> </a:t>
            </a:r>
            <a:r>
              <a:rPr lang="hu-HU" dirty="0"/>
              <a:t>munkával,</a:t>
            </a:r>
            <a:r>
              <a:rPr lang="hu-HU" spc="-70" dirty="0"/>
              <a:t> </a:t>
            </a:r>
            <a:r>
              <a:rPr lang="hu-HU" spc="-20" dirty="0"/>
              <a:t>tapasztalatszerzés</a:t>
            </a:r>
            <a:r>
              <a:rPr lang="hu-HU" spc="-70" dirty="0"/>
              <a:t> </a:t>
            </a:r>
            <a:r>
              <a:rPr lang="hu-HU" dirty="0"/>
              <a:t>az</a:t>
            </a:r>
            <a:r>
              <a:rPr lang="hu-HU" spc="-80" dirty="0"/>
              <a:t> </a:t>
            </a:r>
            <a:r>
              <a:rPr lang="hu-HU" spc="-10" dirty="0"/>
              <a:t>iskola </a:t>
            </a:r>
            <a:r>
              <a:rPr lang="hu-HU" dirty="0"/>
              <a:t>világában</a:t>
            </a:r>
            <a:r>
              <a:rPr lang="hu-HU" spc="-35" dirty="0"/>
              <a:t> </a:t>
            </a:r>
            <a:r>
              <a:rPr lang="hu-HU" dirty="0"/>
              <a:t>és</a:t>
            </a:r>
            <a:r>
              <a:rPr lang="hu-HU" spc="-40" dirty="0"/>
              <a:t> </a:t>
            </a:r>
            <a:r>
              <a:rPr lang="hu-HU" dirty="0"/>
              <a:t>a</a:t>
            </a:r>
            <a:r>
              <a:rPr lang="hu-HU" spc="-60" dirty="0"/>
              <a:t> </a:t>
            </a:r>
            <a:r>
              <a:rPr lang="hu-HU" spc="-10" dirty="0"/>
              <a:t>szaktárgy</a:t>
            </a:r>
            <a:r>
              <a:rPr lang="hu-HU" spc="-40" dirty="0"/>
              <a:t> </a:t>
            </a:r>
            <a:r>
              <a:rPr lang="hu-HU" spc="-10" dirty="0"/>
              <a:t>tanításában</a:t>
            </a:r>
          </a:p>
          <a:p>
            <a:pPr marL="12700" marR="5080">
              <a:lnSpc>
                <a:spcPct val="100000"/>
              </a:lnSpc>
              <a:spcBef>
                <a:spcPts val="105"/>
              </a:spcBef>
              <a:tabLst>
                <a:tab pos="469265" algn="l"/>
                <a:tab pos="469900" algn="l"/>
              </a:tabLst>
            </a:pPr>
            <a:endParaRPr lang="hu-HU" spc="-10" dirty="0"/>
          </a:p>
          <a:p>
            <a:pPr marL="469265" indent="-456565">
              <a:lnSpc>
                <a:spcPct val="100000"/>
              </a:lnSpc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lang="hu-HU" dirty="0"/>
              <a:t>Fejlődés</a:t>
            </a:r>
            <a:r>
              <a:rPr lang="hu-HU" spc="-95" dirty="0"/>
              <a:t> </a:t>
            </a:r>
            <a:r>
              <a:rPr lang="hu-HU" dirty="0"/>
              <a:t>a</a:t>
            </a:r>
            <a:r>
              <a:rPr lang="hu-HU" spc="-55" dirty="0"/>
              <a:t> </a:t>
            </a:r>
            <a:r>
              <a:rPr lang="hu-HU" dirty="0"/>
              <a:t>tanóra</a:t>
            </a:r>
            <a:r>
              <a:rPr lang="hu-HU" spc="-50" dirty="0"/>
              <a:t> </a:t>
            </a:r>
            <a:r>
              <a:rPr lang="hu-HU" spc="-10" dirty="0"/>
              <a:t>tervezésében</a:t>
            </a:r>
            <a:r>
              <a:rPr lang="hu-HU" spc="-55" dirty="0"/>
              <a:t> </a:t>
            </a:r>
            <a:r>
              <a:rPr lang="hu-HU" dirty="0"/>
              <a:t>és</a:t>
            </a:r>
            <a:r>
              <a:rPr lang="hu-HU" spc="-70" dirty="0"/>
              <a:t> </a:t>
            </a:r>
            <a:r>
              <a:rPr lang="hu-HU" spc="-10" dirty="0"/>
              <a:t>elemzésében</a:t>
            </a:r>
          </a:p>
          <a:p>
            <a:pPr marL="12700">
              <a:lnSpc>
                <a:spcPct val="100000"/>
              </a:lnSpc>
              <a:tabLst>
                <a:tab pos="469265" algn="l"/>
                <a:tab pos="469900" algn="l"/>
              </a:tabLst>
            </a:pPr>
            <a:endParaRPr lang="hu-HU" spc="-10" dirty="0"/>
          </a:p>
          <a:p>
            <a:pPr marL="469265" indent="-45656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lang="hu-HU" dirty="0"/>
              <a:t>Fejlődés</a:t>
            </a:r>
            <a:r>
              <a:rPr lang="hu-HU" spc="-90" dirty="0"/>
              <a:t> </a:t>
            </a:r>
            <a:r>
              <a:rPr lang="hu-HU" dirty="0"/>
              <a:t>a</a:t>
            </a:r>
            <a:r>
              <a:rPr lang="hu-HU" spc="-55" dirty="0"/>
              <a:t> </a:t>
            </a:r>
            <a:r>
              <a:rPr lang="hu-HU" spc="-10" dirty="0"/>
              <a:t>szakmódszertani</a:t>
            </a:r>
            <a:r>
              <a:rPr lang="hu-HU" spc="-55" dirty="0"/>
              <a:t> </a:t>
            </a:r>
            <a:r>
              <a:rPr lang="hu-HU" spc="-10" dirty="0"/>
              <a:t>kompetenciákban</a:t>
            </a: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469265" algn="l"/>
                <a:tab pos="469900" algn="l"/>
              </a:tabLst>
            </a:pPr>
            <a:endParaRPr lang="hu-HU" spc="-10" dirty="0"/>
          </a:p>
          <a:p>
            <a:pPr marL="469265" indent="-456565">
              <a:lnSpc>
                <a:spcPct val="100000"/>
              </a:lnSpc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lang="hu-HU" dirty="0"/>
              <a:t>Fejlődés</a:t>
            </a:r>
            <a:r>
              <a:rPr lang="hu-HU" spc="-65" dirty="0"/>
              <a:t> </a:t>
            </a:r>
            <a:r>
              <a:rPr lang="hu-HU" dirty="0"/>
              <a:t>a</a:t>
            </a:r>
            <a:r>
              <a:rPr lang="hu-HU" spc="-25" dirty="0"/>
              <a:t> </a:t>
            </a:r>
            <a:r>
              <a:rPr lang="hu-HU" dirty="0"/>
              <a:t>tanulók</a:t>
            </a:r>
            <a:r>
              <a:rPr lang="hu-HU" spc="-25" dirty="0"/>
              <a:t> </a:t>
            </a:r>
            <a:r>
              <a:rPr lang="hu-HU" dirty="0"/>
              <a:t>és</a:t>
            </a:r>
            <a:r>
              <a:rPr lang="hu-HU" spc="-25" dirty="0"/>
              <a:t> </a:t>
            </a:r>
            <a:r>
              <a:rPr lang="hu-HU" dirty="0"/>
              <a:t>önmaguk</a:t>
            </a:r>
            <a:r>
              <a:rPr lang="hu-HU" spc="-15" dirty="0"/>
              <a:t> </a:t>
            </a:r>
            <a:r>
              <a:rPr lang="hu-HU" spc="-10" dirty="0"/>
              <a:t>megismerésében</a:t>
            </a:r>
          </a:p>
          <a:p>
            <a:pPr marL="12700">
              <a:lnSpc>
                <a:spcPct val="100000"/>
              </a:lnSpc>
              <a:tabLst>
                <a:tab pos="469265" algn="l"/>
                <a:tab pos="469900" algn="l"/>
              </a:tabLst>
            </a:pPr>
            <a:endParaRPr lang="hu-HU" spc="-10" dirty="0"/>
          </a:p>
          <a:p>
            <a:pPr marL="469265" indent="-456565">
              <a:lnSpc>
                <a:spcPct val="100000"/>
              </a:lnSpc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lang="hu-HU" dirty="0"/>
              <a:t>Pozitív</a:t>
            </a:r>
            <a:r>
              <a:rPr lang="hu-HU" spc="-90" dirty="0"/>
              <a:t> </a:t>
            </a:r>
            <a:r>
              <a:rPr lang="hu-HU" dirty="0"/>
              <a:t>élmények</a:t>
            </a:r>
            <a:r>
              <a:rPr lang="hu-HU" spc="-85" dirty="0"/>
              <a:t> </a:t>
            </a:r>
            <a:r>
              <a:rPr lang="hu-HU" dirty="0"/>
              <a:t>gyűjtése,</a:t>
            </a:r>
            <a:r>
              <a:rPr lang="hu-HU" spc="-95" dirty="0"/>
              <a:t> </a:t>
            </a:r>
            <a:r>
              <a:rPr lang="hu-HU" dirty="0"/>
              <a:t>a</a:t>
            </a:r>
            <a:r>
              <a:rPr lang="hu-HU" spc="-75" dirty="0"/>
              <a:t> </a:t>
            </a:r>
            <a:r>
              <a:rPr lang="hu-HU" dirty="0"/>
              <a:t>motiváció</a:t>
            </a:r>
            <a:r>
              <a:rPr lang="hu-HU" spc="-75" dirty="0"/>
              <a:t> </a:t>
            </a:r>
            <a:r>
              <a:rPr lang="hu-HU" spc="-10" dirty="0"/>
              <a:t>megerősödése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838201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D0B8D02E-C214-3057-4F14-84C307BD1BA6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838200" y="609600"/>
            <a:ext cx="10515600" cy="643119"/>
          </a:xfrm>
        </p:spPr>
        <p:txBody>
          <a:bodyPr/>
          <a:lstStyle/>
          <a:p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 hallgatói tevékenységek típusai az összefüggő, egyéni iskolai gyakorlaton – </a:t>
            </a:r>
            <a:r>
              <a:rPr lang="hu-HU" sz="2000" dirty="0">
                <a:solidFill>
                  <a:srgbClr val="FF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nappali munkarend, 18 kredites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gyakorlat esetében</a:t>
            </a:r>
            <a:endParaRPr lang="hu-HU" sz="2000" dirty="0"/>
          </a:p>
          <a:p>
            <a:endParaRPr lang="hu-HU" dirty="0"/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85861917-4274-8BC1-9619-B2552DDAC343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838200" y="1802296"/>
            <a:ext cx="10515600" cy="3962400"/>
          </a:xfrm>
        </p:spPr>
        <p:txBody>
          <a:bodyPr/>
          <a:lstStyle/>
          <a:p>
            <a:r>
              <a:rPr lang="hu-HU" sz="2000" b="1" spc="-10" dirty="0">
                <a:ea typeface="Open Sans" panose="020B0606030504020204" pitchFamily="34" charset="0"/>
                <a:cs typeface="Open Sans" panose="020B0606030504020204" pitchFamily="34" charset="0"/>
              </a:rPr>
              <a:t>MEGISMERÉS</a:t>
            </a:r>
            <a:r>
              <a:rPr lang="hu-HU" sz="2000" b="1" spc="-9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ÉS</a:t>
            </a:r>
            <a:r>
              <a:rPr lang="hu-HU" sz="2000" b="1" spc="-19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2000" b="1" spc="-1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EGYÉNI</a:t>
            </a:r>
            <a:r>
              <a:rPr lang="hu-HU" sz="2000" b="1" spc="-9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FEJLŐDÉSI</a:t>
            </a:r>
            <a:r>
              <a:rPr lang="hu-HU" sz="2000" b="1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ÚT</a:t>
            </a:r>
            <a:r>
              <a:rPr lang="hu-HU" sz="2000" b="1" spc="-1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spc="-10" dirty="0">
                <a:ea typeface="Open Sans" panose="020B0606030504020204" pitchFamily="34" charset="0"/>
                <a:cs typeface="Open Sans" panose="020B0606030504020204" pitchFamily="34" charset="0"/>
              </a:rPr>
              <a:t>AZONOSÍTÁSA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b="1" spc="-1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FÉLÉV</a:t>
            </a:r>
            <a:r>
              <a:rPr lang="hu-HU" sz="2000" b="1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SORÁN:</a:t>
            </a:r>
            <a:r>
              <a:rPr lang="hu-HU" sz="2000" b="1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22-36</a:t>
            </a:r>
            <a:r>
              <a:rPr lang="hu-HU" sz="2000" b="1" spc="-8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</a:p>
          <a:p>
            <a:endParaRPr lang="hu-HU" b="1" spc="-25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indent="-287020">
              <a:lnSpc>
                <a:spcPct val="100000"/>
              </a:lnSpc>
              <a:spcBef>
                <a:spcPts val="585"/>
              </a:spcBef>
              <a:buClr>
                <a:srgbClr val="002851"/>
              </a:buClr>
              <a:buSzPct val="71428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iskola,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diákok</a:t>
            </a:r>
            <a:r>
              <a:rPr lang="hu-HU" sz="20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és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pedagógusok</a:t>
            </a:r>
            <a:r>
              <a:rPr lang="hu-HU" sz="20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megismerése: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6</a:t>
            </a:r>
            <a:r>
              <a:rPr lang="hu-HU" dirty="0">
                <a:solidFill>
                  <a:srgbClr val="00285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-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10</a:t>
            </a:r>
            <a:r>
              <a:rPr lang="hu-HU" sz="20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indent="-287020">
              <a:lnSpc>
                <a:spcPct val="100000"/>
              </a:lnSpc>
              <a:spcBef>
                <a:spcPts val="480"/>
              </a:spcBef>
              <a:buClr>
                <a:srgbClr val="002851"/>
              </a:buClr>
              <a:buSzPct val="71428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egyéni</a:t>
            </a:r>
            <a:r>
              <a:rPr lang="hu-HU" sz="2000" spc="-9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fejlődési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terv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elkészítése,</a:t>
            </a:r>
            <a:r>
              <a:rPr lang="hu-HU" sz="2000" spc="-9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követése: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6</a:t>
            </a:r>
            <a:r>
              <a:rPr lang="hu-HU" dirty="0">
                <a:solidFill>
                  <a:srgbClr val="00285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-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10</a:t>
            </a:r>
            <a:r>
              <a:rPr lang="hu-HU" sz="20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marR="5080" indent="-287020">
              <a:lnSpc>
                <a:spcPct val="113900"/>
              </a:lnSpc>
              <a:buClr>
                <a:srgbClr val="002851"/>
              </a:buClr>
              <a:buSzPct val="71428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Konzultáció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mentorral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iskoláról,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diákokról,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tanári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munkáról,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az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egyéni</a:t>
            </a:r>
            <a:r>
              <a:rPr lang="hu-HU" sz="2000" spc="-10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fejlődési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tervről:</a:t>
            </a:r>
            <a:r>
              <a:rPr lang="hu-HU" sz="2000" spc="-9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4</a:t>
            </a:r>
            <a:r>
              <a:rPr lang="hu-HU" dirty="0">
                <a:solidFill>
                  <a:srgbClr val="00285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-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8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indent="-287020">
              <a:lnSpc>
                <a:spcPct val="100000"/>
              </a:lnSpc>
              <a:spcBef>
                <a:spcPts val="475"/>
              </a:spcBef>
              <a:buClr>
                <a:srgbClr val="002851"/>
              </a:buClr>
              <a:buSzPct val="71428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Konzultáció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2000" spc="-9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iskola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más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pedagógusaival: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2</a:t>
            </a:r>
            <a:r>
              <a:rPr lang="hu-HU" dirty="0">
                <a:solidFill>
                  <a:srgbClr val="00285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-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4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hu-HU" b="1" dirty="0"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02561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171C0F85-3F1C-65B7-4142-4082C6568956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838200" y="596348"/>
            <a:ext cx="10515600" cy="656371"/>
          </a:xfrm>
        </p:spPr>
        <p:txBody>
          <a:bodyPr/>
          <a:lstStyle/>
          <a:p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 hallgatói tevékenységek típusai az összefüggő, egyéni iskolai gyakorlaton – </a:t>
            </a:r>
            <a:r>
              <a:rPr lang="hu-HU" sz="2000" dirty="0">
                <a:solidFill>
                  <a:srgbClr val="FF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nappali munkarend, 18 kredites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gyakorlat esetében</a:t>
            </a:r>
            <a:endParaRPr lang="hu-HU" sz="2000" dirty="0"/>
          </a:p>
          <a:p>
            <a:endParaRPr lang="hu-HU" dirty="0"/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03245967-3B65-1C38-17C5-AD67BB9CD500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838200" y="1722783"/>
            <a:ext cx="10515600" cy="4055165"/>
          </a:xfrm>
        </p:spPr>
        <p:txBody>
          <a:bodyPr/>
          <a:lstStyle/>
          <a:p>
            <a:r>
              <a:rPr lang="hu-HU" sz="2000" b="1" spc="-10" dirty="0">
                <a:ea typeface="Open Sans" panose="020B0606030504020204" pitchFamily="34" charset="0"/>
                <a:cs typeface="Open Sans" panose="020B0606030504020204" pitchFamily="34" charset="0"/>
              </a:rPr>
              <a:t>SZAKTÁRGYI</a:t>
            </a:r>
            <a:r>
              <a:rPr lang="hu-HU" sz="2000" b="1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spc="-25" dirty="0">
                <a:ea typeface="Open Sans" panose="020B0606030504020204" pitchFamily="34" charset="0"/>
                <a:cs typeface="Open Sans" panose="020B0606030504020204" pitchFamily="34" charset="0"/>
              </a:rPr>
              <a:t>TEVÉKENYSÉGEK</a:t>
            </a:r>
            <a:r>
              <a:rPr lang="hu-HU" sz="2000" b="1" spc="-1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b="1" spc="-18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FÉLÉV</a:t>
            </a:r>
            <a:r>
              <a:rPr lang="hu-HU" sz="2000" b="1" spc="-8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SORÁN:</a:t>
            </a:r>
            <a:r>
              <a:rPr lang="hu-HU" sz="2000" b="1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90-144</a:t>
            </a:r>
            <a:r>
              <a:rPr lang="hu-HU" sz="2000" b="1" spc="-8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</a:p>
          <a:p>
            <a:endParaRPr lang="hu-HU" sz="2000" b="1" spc="-25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indent="-287020">
              <a:lnSpc>
                <a:spcPct val="100000"/>
              </a:lnSpc>
              <a:spcBef>
                <a:spcPts val="575"/>
              </a:spcBef>
              <a:buClr>
                <a:srgbClr val="002851"/>
              </a:buClr>
              <a:buSzPct val="71428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Szaktárgyi</a:t>
            </a:r>
            <a:r>
              <a:rPr lang="hu-HU" sz="2000" spc="-9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hospitálás</a:t>
            </a:r>
            <a:r>
              <a:rPr lang="hu-HU" sz="20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2000" spc="-8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adott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szakon: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16-20</a:t>
            </a:r>
            <a:r>
              <a:rPr lang="hu-HU" sz="20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marR="5080" indent="-287020">
              <a:lnSpc>
                <a:spcPct val="113999"/>
              </a:lnSpc>
              <a:spcBef>
                <a:spcPts val="10"/>
              </a:spcBef>
              <a:buClr>
                <a:srgbClr val="002851"/>
              </a:buClr>
              <a:buSzPct val="71428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Szaktárgy</a:t>
            </a:r>
            <a:r>
              <a:rPr lang="hu-HU" sz="2000" spc="-9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tanítása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2000" spc="-8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adott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szakon: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20-50</a:t>
            </a:r>
            <a:r>
              <a:rPr lang="hu-HU" sz="20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(9-10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héten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át</a:t>
            </a:r>
            <a:r>
              <a:rPr lang="hu-HU" sz="2000" spc="-8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heti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2-5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óra)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indent="-287020">
              <a:lnSpc>
                <a:spcPct val="100000"/>
              </a:lnSpc>
              <a:spcBef>
                <a:spcPts val="470"/>
              </a:spcBef>
              <a:buClr>
                <a:srgbClr val="002851"/>
              </a:buClr>
              <a:buSzPct val="71428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000" spc="-40" dirty="0">
                <a:ea typeface="Open Sans" panose="020B0606030504020204" pitchFamily="34" charset="0"/>
                <a:cs typeface="Open Sans" panose="020B0606030504020204" pitchFamily="34" charset="0"/>
              </a:rPr>
              <a:t>Tanórán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kívüli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szaktárgyi</a:t>
            </a:r>
            <a:r>
              <a:rPr lang="hu-HU" sz="2000" spc="-1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tevékenység</a:t>
            </a:r>
            <a:r>
              <a:rPr lang="hu-HU" sz="2000" spc="-8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2000" spc="-1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adott</a:t>
            </a:r>
            <a:r>
              <a:rPr lang="hu-HU" sz="2000" spc="-9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szakon: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14-16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indent="-287020">
              <a:lnSpc>
                <a:spcPct val="100000"/>
              </a:lnSpc>
              <a:spcBef>
                <a:spcPts val="465"/>
              </a:spcBef>
              <a:buClr>
                <a:srgbClr val="002851"/>
              </a:buClr>
              <a:buSzPct val="71428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Konzultáció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mentorral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adott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szakon:</a:t>
            </a:r>
            <a:r>
              <a:rPr lang="hu-HU" sz="20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30-44</a:t>
            </a:r>
            <a:r>
              <a:rPr lang="hu-HU" sz="20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(heti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3-4</a:t>
            </a:r>
            <a:r>
              <a:rPr lang="hu-HU" sz="20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óra)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indent="-287020">
              <a:lnSpc>
                <a:spcPct val="100000"/>
              </a:lnSpc>
              <a:spcBef>
                <a:spcPts val="475"/>
              </a:spcBef>
              <a:buClr>
                <a:srgbClr val="002851"/>
              </a:buClr>
              <a:buSzPct val="71428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Konzultáció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szakos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munkaközösséggel: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10-14</a:t>
            </a:r>
            <a:r>
              <a:rPr lang="hu-HU" sz="20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hu-HU" b="1" spc="-25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hu-HU" b="1" dirty="0"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6902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1D138202-57B3-FFA2-5472-4982030DE971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838200" y="583096"/>
            <a:ext cx="10515600" cy="669623"/>
          </a:xfrm>
        </p:spPr>
        <p:txBody>
          <a:bodyPr/>
          <a:lstStyle/>
          <a:p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 hallgatói tevékenységek típusai az összefüggő, egyéni iskolai gyakorlaton – </a:t>
            </a:r>
            <a:r>
              <a:rPr lang="hu-HU" sz="2000" dirty="0">
                <a:solidFill>
                  <a:srgbClr val="FF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nappali munkarend, 18 kredites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gyakorlat esetében</a:t>
            </a:r>
            <a:endParaRPr lang="hu-HU" sz="2000" dirty="0"/>
          </a:p>
          <a:p>
            <a:endParaRPr lang="hu-HU" dirty="0"/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645094B0-D167-2E65-1167-7050FDFCD688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838200" y="1607437"/>
            <a:ext cx="10515600" cy="4090998"/>
          </a:xfrm>
        </p:spPr>
        <p:txBody>
          <a:bodyPr/>
          <a:lstStyle/>
          <a:p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NEM</a:t>
            </a:r>
            <a:r>
              <a:rPr lang="hu-HU" sz="2000" b="1" spc="-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SZAKTÁRGYI</a:t>
            </a:r>
            <a:r>
              <a:rPr lang="hu-HU" sz="2000" b="1" spc="-1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TEVÉKENYSÉGEK</a:t>
            </a:r>
            <a:r>
              <a:rPr lang="hu-HU" sz="2000" b="1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b="1" spc="-12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FÉLÉV</a:t>
            </a:r>
            <a:r>
              <a:rPr lang="hu-HU" sz="2000" b="1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SORÁN:</a:t>
            </a:r>
            <a:r>
              <a:rPr lang="hu-HU" sz="2000" b="1" spc="-2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54-88</a:t>
            </a:r>
            <a:r>
              <a:rPr lang="hu-HU" sz="2000" b="1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</a:p>
          <a:p>
            <a:endParaRPr lang="hu-HU" b="1" spc="-25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indent="-287020">
              <a:lnSpc>
                <a:spcPct val="100000"/>
              </a:lnSpc>
              <a:spcBef>
                <a:spcPts val="120"/>
              </a:spcBef>
              <a:buClr>
                <a:srgbClr val="002851"/>
              </a:buClr>
              <a:buSzPct val="8333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Hospitálás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nem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szakos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órán,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foglalkozáson: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6-10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indent="-287020">
              <a:lnSpc>
                <a:spcPct val="100000"/>
              </a:lnSpc>
              <a:spcBef>
                <a:spcPts val="409"/>
              </a:spcBef>
              <a:buClr>
                <a:srgbClr val="002851"/>
              </a:buClr>
              <a:buSzPct val="8333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Szabadidős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programok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szervezése,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részvétel: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10-20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indent="-287020">
              <a:lnSpc>
                <a:spcPct val="100000"/>
              </a:lnSpc>
              <a:spcBef>
                <a:spcPts val="395"/>
              </a:spcBef>
              <a:buClr>
                <a:srgbClr val="002851"/>
              </a:buClr>
              <a:buSzPct val="8333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Részvétel</a:t>
            </a:r>
            <a:r>
              <a:rPr lang="hu-HU" sz="20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osztályfőnök-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helyettesi,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ifjúságvédelmi</a:t>
            </a:r>
            <a:r>
              <a:rPr lang="hu-HU" sz="20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tevékenységben: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6-10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indent="-287020">
              <a:lnSpc>
                <a:spcPct val="100000"/>
              </a:lnSpc>
              <a:spcBef>
                <a:spcPts val="409"/>
              </a:spcBef>
              <a:buClr>
                <a:srgbClr val="002851"/>
              </a:buClr>
              <a:buSzPct val="8333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Helyettesítés,</a:t>
            </a:r>
            <a:r>
              <a:rPr lang="hu-HU" sz="20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ügyelet,</a:t>
            </a:r>
            <a:r>
              <a:rPr lang="hu-HU" sz="2000" spc="-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gyermekfelügyelet,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napközi: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 8-10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indent="-287020">
              <a:lnSpc>
                <a:spcPct val="100000"/>
              </a:lnSpc>
              <a:spcBef>
                <a:spcPts val="409"/>
              </a:spcBef>
              <a:buClr>
                <a:srgbClr val="002851"/>
              </a:buClr>
              <a:buSzPct val="8333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Együttműködés</a:t>
            </a:r>
            <a:r>
              <a:rPr lang="hu-HU" sz="20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családdal,</a:t>
            </a:r>
            <a:r>
              <a:rPr lang="hu-HU" sz="20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szakmai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és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támogató</a:t>
            </a:r>
            <a:r>
              <a:rPr lang="hu-HU" sz="20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közösségekkel:</a:t>
            </a:r>
            <a:r>
              <a:rPr lang="hu-HU" sz="20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6-8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 óra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indent="-287020">
              <a:lnSpc>
                <a:spcPct val="100000"/>
              </a:lnSpc>
              <a:spcBef>
                <a:spcPts val="395"/>
              </a:spcBef>
              <a:buClr>
                <a:srgbClr val="002851"/>
              </a:buClr>
              <a:buSzPct val="8333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Konzultáció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mentorral: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12-20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(heti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1-2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óra)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indent="-287020">
              <a:lnSpc>
                <a:spcPct val="100000"/>
              </a:lnSpc>
              <a:spcBef>
                <a:spcPts val="409"/>
              </a:spcBef>
              <a:buClr>
                <a:srgbClr val="002851"/>
              </a:buClr>
              <a:buSzPct val="8333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Konzultáció</a:t>
            </a:r>
            <a:r>
              <a:rPr lang="hu-HU" sz="2000" spc="-8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20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iskola</a:t>
            </a:r>
            <a:r>
              <a:rPr lang="hu-HU" sz="20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más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pedagógusaival: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6-10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6805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D3D910E8-140E-D081-122D-0FA6C26A3A00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838200" y="622851"/>
            <a:ext cx="10515600" cy="629867"/>
          </a:xfrm>
        </p:spPr>
        <p:txBody>
          <a:bodyPr/>
          <a:lstStyle/>
          <a:p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 hallgatói tevékenységek típusai az összefüggő, egyéni iskolai gyakorlaton – </a:t>
            </a:r>
            <a:r>
              <a:rPr lang="hu-HU" sz="2000" dirty="0">
                <a:solidFill>
                  <a:srgbClr val="FF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levelező munkarend</a:t>
            </a:r>
            <a:endParaRPr lang="hu-HU" sz="3200" dirty="0">
              <a:solidFill>
                <a:srgbClr val="FF0000"/>
              </a:solidFill>
            </a:endParaRPr>
          </a:p>
          <a:p>
            <a:endParaRPr lang="hu-HU" dirty="0"/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5A03D398-7AC7-9248-C70C-EECA4B8D0BB2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838200" y="1855303"/>
            <a:ext cx="10515600" cy="3829879"/>
          </a:xfrm>
        </p:spPr>
        <p:txBody>
          <a:bodyPr/>
          <a:lstStyle/>
          <a:p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MEGISMERÉS</a:t>
            </a:r>
            <a:r>
              <a:rPr lang="hu-HU" sz="2000" b="1" spc="-10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ÉS</a:t>
            </a:r>
            <a:r>
              <a:rPr lang="hu-HU" sz="2000" b="1" spc="-19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2000" b="1" spc="-11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EGYÉNI</a:t>
            </a:r>
            <a:r>
              <a:rPr lang="hu-HU" sz="2000" b="1" spc="-10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FEJLŐDÉSI</a:t>
            </a:r>
            <a:r>
              <a:rPr lang="hu-HU" sz="2000" b="1" spc="-9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ÚT</a:t>
            </a:r>
            <a:r>
              <a:rPr lang="hu-HU" sz="2000" b="1" spc="-19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spc="-10" dirty="0">
                <a:ea typeface="Open Sans" panose="020B0606030504020204" pitchFamily="34" charset="0"/>
                <a:cs typeface="Open Sans" panose="020B0606030504020204" pitchFamily="34" charset="0"/>
              </a:rPr>
              <a:t>AZONOSÍTÁSA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b="1" spc="-1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FÉLÉV</a:t>
            </a:r>
            <a:r>
              <a:rPr lang="hu-HU" sz="2000" b="1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SORÁN:</a:t>
            </a:r>
            <a:r>
              <a:rPr lang="hu-HU" sz="2000" b="1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12-20</a:t>
            </a:r>
            <a:r>
              <a:rPr lang="hu-HU" sz="2000" b="1" spc="-8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</a:p>
          <a:p>
            <a:endParaRPr lang="hu-HU" b="1" spc="-25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indent="-287020">
              <a:lnSpc>
                <a:spcPct val="100000"/>
              </a:lnSpc>
              <a:spcBef>
                <a:spcPts val="585"/>
              </a:spcBef>
              <a:buClr>
                <a:srgbClr val="002851"/>
              </a:buClr>
              <a:buSzPct val="71428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iskola,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diákok</a:t>
            </a:r>
            <a:r>
              <a:rPr lang="hu-HU" sz="20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és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pedagógusok</a:t>
            </a:r>
            <a:r>
              <a:rPr lang="hu-HU" sz="20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megismerése: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4</a:t>
            </a:r>
            <a:r>
              <a:rPr lang="hu-HU" dirty="0">
                <a:solidFill>
                  <a:srgbClr val="00285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-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6</a:t>
            </a:r>
            <a:r>
              <a:rPr lang="hu-HU" sz="20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indent="-287020">
              <a:lnSpc>
                <a:spcPct val="100000"/>
              </a:lnSpc>
              <a:spcBef>
                <a:spcPts val="480"/>
              </a:spcBef>
              <a:buClr>
                <a:srgbClr val="002851"/>
              </a:buClr>
              <a:buSzPct val="71428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egyéni</a:t>
            </a:r>
            <a:r>
              <a:rPr lang="hu-HU" sz="2000" spc="-8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fejlődési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terv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elkészítése,</a:t>
            </a:r>
            <a:r>
              <a:rPr lang="hu-HU" sz="2000" spc="-8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követése: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3</a:t>
            </a:r>
            <a:r>
              <a:rPr lang="hu-HU" dirty="0">
                <a:solidFill>
                  <a:srgbClr val="00285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-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5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marR="5080" indent="-287020">
              <a:lnSpc>
                <a:spcPct val="113900"/>
              </a:lnSpc>
              <a:buClr>
                <a:srgbClr val="002851"/>
              </a:buClr>
              <a:buSzPct val="71428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Konzultáció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mentorral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iskoláról,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diákokról,</a:t>
            </a:r>
            <a:r>
              <a:rPr lang="hu-HU" sz="20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tanári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munkáról,</a:t>
            </a:r>
            <a:r>
              <a:rPr lang="hu-HU" sz="20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az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egyéni</a:t>
            </a:r>
            <a:r>
              <a:rPr lang="hu-HU" sz="2000" spc="-10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fejlődési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tervről:</a:t>
            </a:r>
            <a:r>
              <a:rPr lang="hu-HU" sz="2000" spc="-9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4</a:t>
            </a:r>
            <a:r>
              <a:rPr lang="hu-HU" dirty="0">
                <a:solidFill>
                  <a:srgbClr val="00285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-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6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indent="-287020">
              <a:lnSpc>
                <a:spcPct val="100000"/>
              </a:lnSpc>
              <a:spcBef>
                <a:spcPts val="475"/>
              </a:spcBef>
              <a:buClr>
                <a:srgbClr val="002851"/>
              </a:buClr>
              <a:buSzPct val="71428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Konzultáció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2000" spc="-9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iskola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más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pedagógusaival: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1</a:t>
            </a:r>
            <a:r>
              <a:rPr lang="hu-HU" dirty="0">
                <a:solidFill>
                  <a:srgbClr val="00285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-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3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hu-HU" b="1" dirty="0"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06109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5C282689-6749-337A-5DC8-085E05149A6B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838200" y="609600"/>
            <a:ext cx="10515600" cy="643119"/>
          </a:xfrm>
        </p:spPr>
        <p:txBody>
          <a:bodyPr/>
          <a:lstStyle/>
          <a:p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 hallgatói tevékenységek típusai az összefüggő, egyéni iskolai gyakorlaton – </a:t>
            </a:r>
            <a:r>
              <a:rPr lang="hu-HU" sz="2000" dirty="0">
                <a:solidFill>
                  <a:srgbClr val="FF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levelező munkarend</a:t>
            </a:r>
            <a:endParaRPr lang="hu-HU" sz="2000" dirty="0">
              <a:solidFill>
                <a:srgbClr val="FF0000"/>
              </a:solidFill>
            </a:endParaRPr>
          </a:p>
          <a:p>
            <a:endParaRPr lang="hu-HU" dirty="0"/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D3F44D0B-EB3B-56A5-367F-F0E8E1A31E42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838200" y="2040835"/>
            <a:ext cx="10515600" cy="3763617"/>
          </a:xfrm>
        </p:spPr>
        <p:txBody>
          <a:bodyPr/>
          <a:lstStyle/>
          <a:p>
            <a:r>
              <a:rPr lang="hu-HU" sz="2000" b="1" spc="-10" dirty="0">
                <a:ea typeface="Open Sans" panose="020B0606030504020204" pitchFamily="34" charset="0"/>
                <a:cs typeface="Open Sans" panose="020B0606030504020204" pitchFamily="34" charset="0"/>
              </a:rPr>
              <a:t>SZAKTÁRGYI</a:t>
            </a:r>
            <a:r>
              <a:rPr lang="hu-HU" sz="2000" b="1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spc="-25" dirty="0">
                <a:ea typeface="Open Sans" panose="020B0606030504020204" pitchFamily="34" charset="0"/>
                <a:cs typeface="Open Sans" panose="020B0606030504020204" pitchFamily="34" charset="0"/>
              </a:rPr>
              <a:t>TEVÉKENYSÉGEK</a:t>
            </a:r>
            <a:r>
              <a:rPr lang="hu-HU" sz="2000" b="1" spc="-1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b="1" spc="-1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FÉLÉV</a:t>
            </a:r>
            <a:r>
              <a:rPr lang="hu-HU" sz="2000" b="1" spc="-8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SORÁN:</a:t>
            </a:r>
            <a:r>
              <a:rPr lang="hu-HU" sz="2000" b="1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45-72</a:t>
            </a:r>
            <a:r>
              <a:rPr lang="hu-HU" sz="2000" b="1" spc="-8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</a:p>
          <a:p>
            <a:endParaRPr lang="hu-HU" b="1" spc="-25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indent="-287020">
              <a:lnSpc>
                <a:spcPct val="100000"/>
              </a:lnSpc>
              <a:spcBef>
                <a:spcPts val="575"/>
              </a:spcBef>
              <a:buClr>
                <a:srgbClr val="002851"/>
              </a:buClr>
              <a:buSzPct val="71428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Szaktárgyi</a:t>
            </a:r>
            <a:r>
              <a:rPr lang="hu-HU" sz="2000" spc="-9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hospitálás</a:t>
            </a:r>
            <a:r>
              <a:rPr lang="hu-HU" sz="20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2000" spc="-8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adott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szakon: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8-12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indent="-287020">
              <a:lnSpc>
                <a:spcPct val="100000"/>
              </a:lnSpc>
              <a:spcBef>
                <a:spcPts val="480"/>
              </a:spcBef>
              <a:buClr>
                <a:srgbClr val="002851"/>
              </a:buClr>
              <a:buSzPct val="71428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Szaktárgy</a:t>
            </a:r>
            <a:r>
              <a:rPr lang="hu-HU" sz="2000" spc="-9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tanítása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2000" spc="-8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adott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szakon: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15-25</a:t>
            </a:r>
            <a:r>
              <a:rPr lang="hu-HU" sz="20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(45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héten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át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heti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3-5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óra)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indent="-287020">
              <a:lnSpc>
                <a:spcPct val="100000"/>
              </a:lnSpc>
              <a:spcBef>
                <a:spcPts val="470"/>
              </a:spcBef>
              <a:buClr>
                <a:srgbClr val="002851"/>
              </a:buClr>
              <a:buSzPct val="71428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000" spc="-40" dirty="0">
                <a:ea typeface="Open Sans" panose="020B0606030504020204" pitchFamily="34" charset="0"/>
                <a:cs typeface="Open Sans" panose="020B0606030504020204" pitchFamily="34" charset="0"/>
              </a:rPr>
              <a:t>Tanórán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kívüli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szaktárgyi</a:t>
            </a:r>
            <a:r>
              <a:rPr lang="hu-HU" sz="2000" spc="-9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tevékenység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2000" spc="-9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adott</a:t>
            </a:r>
            <a:r>
              <a:rPr lang="hu-HU" sz="2000" spc="-8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szakon: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6-8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indent="-287020">
              <a:lnSpc>
                <a:spcPct val="100000"/>
              </a:lnSpc>
              <a:spcBef>
                <a:spcPts val="470"/>
              </a:spcBef>
              <a:buClr>
                <a:srgbClr val="002851"/>
              </a:buClr>
              <a:buSzPct val="71428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Konzultáció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mentorral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adott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szakon: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14-20</a:t>
            </a:r>
            <a:r>
              <a:rPr lang="hu-HU" sz="20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(heti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3-4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óra)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indent="-287020">
              <a:lnSpc>
                <a:spcPct val="100000"/>
              </a:lnSpc>
              <a:spcBef>
                <a:spcPts val="465"/>
              </a:spcBef>
              <a:buClr>
                <a:srgbClr val="002851"/>
              </a:buClr>
              <a:buSzPct val="71428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Konzultáció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szakos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munkaközösséggel:</a:t>
            </a:r>
            <a:r>
              <a:rPr lang="hu-HU" sz="20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2-7</a:t>
            </a:r>
            <a:r>
              <a:rPr lang="hu-HU" sz="20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hu-HU" b="1" dirty="0"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47620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05F502F5-B1E0-055D-3D3D-153C8FB06624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838200" y="583096"/>
            <a:ext cx="10515600" cy="669623"/>
          </a:xfrm>
        </p:spPr>
        <p:txBody>
          <a:bodyPr/>
          <a:lstStyle/>
          <a:p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 hallgatói tevékenységek típusai az összefüggő, egyéni iskolai gyakorlaton – </a:t>
            </a:r>
            <a:r>
              <a:rPr lang="hu-HU" sz="2000" dirty="0">
                <a:solidFill>
                  <a:srgbClr val="FF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levelező munkarend</a:t>
            </a:r>
            <a:endParaRPr lang="hu-HU" sz="2000" dirty="0">
              <a:solidFill>
                <a:srgbClr val="FF0000"/>
              </a:solidFill>
            </a:endParaRPr>
          </a:p>
          <a:p>
            <a:endParaRPr lang="hu-HU" dirty="0"/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B60D152A-861E-27AE-5658-50C6AEA4B497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838200" y="1607437"/>
            <a:ext cx="10515600" cy="4037989"/>
          </a:xfrm>
        </p:spPr>
        <p:txBody>
          <a:bodyPr/>
          <a:lstStyle/>
          <a:p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NEM</a:t>
            </a:r>
            <a:r>
              <a:rPr lang="hu-HU" sz="2000" b="1" spc="-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SZAKTÁRGYI</a:t>
            </a:r>
            <a:r>
              <a:rPr lang="hu-HU" sz="2000" b="1" spc="-1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TEVÉKENYSÉGEK</a:t>
            </a:r>
            <a:r>
              <a:rPr lang="hu-HU" sz="2000" b="1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b="1" spc="-12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FÉLÉV</a:t>
            </a:r>
            <a:r>
              <a:rPr lang="hu-HU" sz="2000" b="1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SORÁN:</a:t>
            </a:r>
            <a:r>
              <a:rPr lang="hu-HU" sz="2000" b="1" spc="-2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24-40</a:t>
            </a:r>
            <a:r>
              <a:rPr lang="hu-HU" sz="2000" b="1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</a:p>
          <a:p>
            <a:endParaRPr lang="hu-HU" b="1" spc="-25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indent="-287020">
              <a:lnSpc>
                <a:spcPct val="100000"/>
              </a:lnSpc>
              <a:spcBef>
                <a:spcPts val="120"/>
              </a:spcBef>
              <a:buClr>
                <a:srgbClr val="002851"/>
              </a:buClr>
              <a:buSzPct val="8333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Hospitálás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nem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szakos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órán,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foglalkozáson: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3-6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indent="-287020">
              <a:lnSpc>
                <a:spcPct val="100000"/>
              </a:lnSpc>
              <a:spcBef>
                <a:spcPts val="409"/>
              </a:spcBef>
              <a:buClr>
                <a:srgbClr val="002851"/>
              </a:buClr>
              <a:buSzPct val="8333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Szabadidős</a:t>
            </a:r>
            <a:r>
              <a:rPr lang="hu-HU" sz="20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programok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szervezése,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részvétel:</a:t>
            </a:r>
            <a:r>
              <a:rPr lang="hu-HU" sz="20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4-6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indent="-287020">
              <a:lnSpc>
                <a:spcPct val="100000"/>
              </a:lnSpc>
              <a:spcBef>
                <a:spcPts val="395"/>
              </a:spcBef>
              <a:buClr>
                <a:srgbClr val="002851"/>
              </a:buClr>
              <a:buSzPct val="8333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Részvétel</a:t>
            </a:r>
            <a:r>
              <a:rPr lang="hu-HU" sz="20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osztályfőnök-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helyettesi,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ifjúságvédelmi</a:t>
            </a:r>
            <a:r>
              <a:rPr lang="hu-HU" sz="20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tevékenységben: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3-6</a:t>
            </a:r>
            <a:r>
              <a:rPr lang="hu-HU" sz="20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indent="-287020">
              <a:lnSpc>
                <a:spcPct val="100000"/>
              </a:lnSpc>
              <a:spcBef>
                <a:spcPts val="409"/>
              </a:spcBef>
              <a:buClr>
                <a:srgbClr val="002851"/>
              </a:buClr>
              <a:buSzPct val="8333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Helyettesítés,</a:t>
            </a:r>
            <a:r>
              <a:rPr lang="hu-HU" sz="20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ügyelet,</a:t>
            </a:r>
            <a:r>
              <a:rPr lang="hu-HU" sz="2000" spc="-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gyermekfelügyelet,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napközi: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 4-6</a:t>
            </a:r>
            <a:r>
              <a:rPr lang="hu-HU" sz="2000" spc="-1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indent="-287020">
              <a:lnSpc>
                <a:spcPct val="100000"/>
              </a:lnSpc>
              <a:spcBef>
                <a:spcPts val="409"/>
              </a:spcBef>
              <a:buClr>
                <a:srgbClr val="002851"/>
              </a:buClr>
              <a:buSzPct val="8333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Együttműködés</a:t>
            </a:r>
            <a:r>
              <a:rPr lang="hu-HU" sz="20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családdal,</a:t>
            </a:r>
            <a:r>
              <a:rPr lang="hu-HU" sz="20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szakmai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és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támogató</a:t>
            </a:r>
            <a:r>
              <a:rPr lang="hu-HU" sz="20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közösségekkel:</a:t>
            </a:r>
            <a:r>
              <a:rPr lang="hu-HU" sz="20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2-3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 óra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indent="-287020">
              <a:lnSpc>
                <a:spcPct val="100000"/>
              </a:lnSpc>
              <a:spcBef>
                <a:spcPts val="395"/>
              </a:spcBef>
              <a:buClr>
                <a:srgbClr val="002851"/>
              </a:buClr>
              <a:buSzPct val="8333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Konzultáció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mentorral: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6-10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r>
              <a:rPr lang="hu-HU" sz="20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(heti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1-2</a:t>
            </a:r>
            <a:r>
              <a:rPr lang="hu-HU" sz="20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óra)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9085" indent="-287020">
              <a:lnSpc>
                <a:spcPct val="100000"/>
              </a:lnSpc>
              <a:spcBef>
                <a:spcPts val="409"/>
              </a:spcBef>
              <a:buClr>
                <a:srgbClr val="002851"/>
              </a:buClr>
              <a:buSzPct val="8333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Konzultáció</a:t>
            </a:r>
            <a:r>
              <a:rPr lang="hu-HU" sz="2000" spc="-8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20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iskola</a:t>
            </a:r>
            <a:r>
              <a:rPr lang="hu-HU" sz="20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más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pedagógusaival: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2-3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óra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411687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4E325DC1-8CCA-E2BB-68DF-D75BCE2B053C}"/>
              </a:ext>
            </a:extLst>
          </p:cNvPr>
          <p:cNvSpPr>
            <a:spLocks noGrp="1"/>
          </p:cNvSpPr>
          <p:nvPr>
            <p:ph type="body" idx="16"/>
          </p:nvPr>
        </p:nvSpPr>
        <p:spPr/>
        <p:txBody>
          <a:bodyPr/>
          <a:lstStyle/>
          <a:p>
            <a:r>
              <a:rPr lang="hu-HU" dirty="0"/>
              <a:t>A MOOC felületre feltöltendő dokumentumok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C2E5FFF1-7392-5C8A-B0BA-C79D1076D3CD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838200" y="1417984"/>
            <a:ext cx="10515600" cy="4359964"/>
          </a:xfrm>
        </p:spPr>
        <p:txBody>
          <a:bodyPr lIns="91440" tIns="45720" rIns="91440" bIns="45720" anchor="t"/>
          <a:lstStyle/>
          <a:p>
            <a:pPr marL="12700">
              <a:lnSpc>
                <a:spcPts val="2850"/>
              </a:lnSpc>
              <a:spcBef>
                <a:spcPts val="100"/>
              </a:spcBef>
            </a:pPr>
            <a:r>
              <a:rPr lang="hu-HU" sz="1600" b="1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600" b="1" spc="-1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b="1" spc="-10" dirty="0">
                <a:ea typeface="Open Sans" panose="020B0606030504020204" pitchFamily="34" charset="0"/>
                <a:cs typeface="Open Sans" panose="020B0606030504020204" pitchFamily="34" charset="0"/>
              </a:rPr>
              <a:t>HALLGATÓK</a:t>
            </a:r>
            <a:r>
              <a:rPr lang="hu-HU" sz="1600" b="1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b="1" spc="-10" dirty="0">
                <a:ea typeface="Open Sans" panose="020B0606030504020204" pitchFamily="34" charset="0"/>
                <a:cs typeface="Open Sans" panose="020B0606030504020204" pitchFamily="34" charset="0"/>
              </a:rPr>
              <a:t>TÖLTIK</a:t>
            </a:r>
            <a:r>
              <a:rPr lang="hu-HU" sz="1600" b="1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b="1" dirty="0">
                <a:ea typeface="Open Sans" panose="020B0606030504020204" pitchFamily="34" charset="0"/>
                <a:cs typeface="Open Sans" panose="020B0606030504020204" pitchFamily="34" charset="0"/>
              </a:rPr>
              <a:t>FEL</a:t>
            </a:r>
            <a:r>
              <a:rPr lang="hu-HU" sz="1600" b="1" spc="-105" dirty="0">
                <a:ea typeface="Open Sans" panose="020B0606030504020204" pitchFamily="34" charset="0"/>
                <a:cs typeface="Open Sans" panose="020B0606030504020204" pitchFamily="34" charset="0"/>
              </a:rPr>
              <a:t> A MOOC FELÜLETRE.</a:t>
            </a:r>
            <a:endParaRPr lang="hu-HU" sz="16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2700">
              <a:lnSpc>
                <a:spcPts val="2250"/>
              </a:lnSpc>
            </a:pPr>
            <a:r>
              <a:rPr lang="hu-HU" sz="1600" dirty="0">
                <a:latin typeface="Open Sans"/>
                <a:ea typeface="Open Sans"/>
                <a:cs typeface="Open Sans"/>
              </a:rPr>
              <a:t>Csak</a:t>
            </a:r>
            <a:r>
              <a:rPr lang="hu-HU" sz="1600" spc="-80" dirty="0">
                <a:latin typeface="Open Sans"/>
                <a:ea typeface="Open Sans"/>
                <a:cs typeface="Open Sans"/>
              </a:rPr>
              <a:t> </a:t>
            </a:r>
            <a:r>
              <a:rPr lang="hu-HU" sz="1600" dirty="0">
                <a:latin typeface="Open Sans"/>
                <a:ea typeface="Open Sans"/>
                <a:cs typeface="Open Sans"/>
              </a:rPr>
              <a:t>digitálisan</a:t>
            </a:r>
            <a:r>
              <a:rPr lang="hu-HU" sz="1600" spc="-45" dirty="0">
                <a:latin typeface="Open Sans"/>
                <a:ea typeface="Open Sans"/>
                <a:cs typeface="Open Sans"/>
              </a:rPr>
              <a:t> </a:t>
            </a:r>
            <a:r>
              <a:rPr lang="hu-HU" sz="1600" dirty="0">
                <a:latin typeface="Open Sans"/>
                <a:ea typeface="Open Sans"/>
                <a:cs typeface="Open Sans"/>
              </a:rPr>
              <a:t>(a mentortanár aláírásával ellátva</a:t>
            </a:r>
            <a:r>
              <a:rPr lang="hu-HU" sz="1600" spc="-25" dirty="0">
                <a:latin typeface="Open Sans"/>
                <a:ea typeface="Open Sans"/>
                <a:cs typeface="Open Sans"/>
              </a:rPr>
              <a:t> </a:t>
            </a:r>
            <a:r>
              <a:rPr lang="hu-HU" sz="1600" spc="-20" dirty="0" err="1">
                <a:latin typeface="Open Sans"/>
                <a:ea typeface="Open Sans"/>
                <a:cs typeface="Open Sans"/>
              </a:rPr>
              <a:t>pdf-</a:t>
            </a:r>
            <a:r>
              <a:rPr lang="hu-HU" sz="1600" dirty="0" err="1">
                <a:latin typeface="Open Sans"/>
                <a:ea typeface="Open Sans"/>
                <a:cs typeface="Open Sans"/>
              </a:rPr>
              <a:t>ben</a:t>
            </a:r>
            <a:r>
              <a:rPr lang="hu-HU" sz="1600" dirty="0">
                <a:latin typeface="Open Sans"/>
                <a:ea typeface="Open Sans"/>
                <a:cs typeface="Open Sans"/>
              </a:rPr>
              <a:t>)</a:t>
            </a:r>
            <a:r>
              <a:rPr lang="hu-HU" sz="1600" spc="-65" dirty="0">
                <a:latin typeface="Open Sans"/>
                <a:ea typeface="Open Sans"/>
                <a:cs typeface="Open Sans"/>
              </a:rPr>
              <a:t> </a:t>
            </a:r>
            <a:r>
              <a:rPr lang="hu-HU" sz="1600" dirty="0">
                <a:latin typeface="Open Sans"/>
                <a:ea typeface="Open Sans"/>
                <a:cs typeface="Open Sans"/>
              </a:rPr>
              <a:t>kérjük</a:t>
            </a:r>
            <a:r>
              <a:rPr lang="hu-HU" sz="1600" spc="-70" dirty="0">
                <a:latin typeface="Open Sans"/>
                <a:ea typeface="Open Sans"/>
                <a:cs typeface="Open Sans"/>
              </a:rPr>
              <a:t> </a:t>
            </a:r>
            <a:r>
              <a:rPr lang="hu-HU" sz="1600" spc="-10" dirty="0">
                <a:latin typeface="Open Sans"/>
                <a:ea typeface="Open Sans"/>
                <a:cs typeface="Open Sans"/>
              </a:rPr>
              <a:t>feltölteni.</a:t>
            </a:r>
            <a:endParaRPr lang="hu-HU" sz="1600" dirty="0">
              <a:latin typeface="Open Sans"/>
              <a:ea typeface="Open Sans"/>
              <a:cs typeface="Open Sans"/>
            </a:endParaRPr>
          </a:p>
          <a:p>
            <a:pPr marL="12700">
              <a:lnSpc>
                <a:spcPts val="2130"/>
              </a:lnSpc>
            </a:pP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Az összefüggő, egyéni iskolai gyakorlat dokumentumai megtalálhatók</a:t>
            </a:r>
            <a:r>
              <a:rPr lang="hu-HU" sz="16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6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TKK</a:t>
            </a:r>
            <a:r>
              <a:rPr lang="hu-HU" sz="1600" spc="-2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honlapján: </a:t>
            </a:r>
          </a:p>
          <a:p>
            <a:pPr marL="12700">
              <a:lnSpc>
                <a:spcPts val="2130"/>
              </a:lnSpc>
            </a:pPr>
            <a:r>
              <a:rPr lang="hu-HU" sz="1600" b="1" spc="-10" dirty="0"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https://tkk.elte.hu/osszefuggo_egyeni_iskolai_gyakorlat_rtak</a:t>
            </a:r>
            <a:endParaRPr lang="hu-HU" sz="1600" b="1" spc="-1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98450" indent="-285750">
              <a:lnSpc>
                <a:spcPts val="2130"/>
              </a:lnSpc>
              <a:buFontTx/>
              <a:buChar char="-"/>
            </a:pPr>
            <a:r>
              <a:rPr lang="hu-HU" sz="1600" b="1" spc="-10" dirty="0">
                <a:ea typeface="Open Sans" panose="020B0606030504020204" pitchFamily="34" charset="0"/>
                <a:cs typeface="Open Sans" panose="020B0606030504020204" pitchFamily="34" charset="0"/>
              </a:rPr>
              <a:t>Bejelentőlap</a:t>
            </a:r>
            <a:r>
              <a:rPr lang="hu-HU" sz="1600" b="1" spc="-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600" spc="-25" dirty="0">
                <a:ea typeface="Open Sans" panose="020B0606030504020204" pitchFamily="34" charset="0"/>
                <a:cs typeface="Open Sans" panose="020B0606030504020204" pitchFamily="34" charset="0"/>
              </a:rPr>
              <a:t> bemutatóóráról/bemutatófoglalkozásról</a:t>
            </a:r>
            <a:r>
              <a:rPr lang="hu-HU" sz="1600" spc="2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feltöltendő</a:t>
            </a:r>
            <a:r>
              <a:rPr lang="hu-HU" sz="1600" spc="15" dirty="0"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legalább 10</a:t>
            </a:r>
            <a:r>
              <a:rPr lang="hu-HU" sz="1600" spc="-2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munkanappal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20" dirty="0">
                <a:ea typeface="Open Sans" panose="020B0606030504020204" pitchFamily="34" charset="0"/>
                <a:cs typeface="Open Sans" panose="020B0606030504020204" pitchFamily="34" charset="0"/>
              </a:rPr>
              <a:t>korábban</a:t>
            </a:r>
            <a:r>
              <a:rPr lang="hu-HU" sz="1600" spc="-30" dirty="0"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</a:p>
          <a:p>
            <a:pPr marL="298450" indent="-285750">
              <a:lnSpc>
                <a:spcPts val="2130"/>
              </a:lnSpc>
              <a:buFontTx/>
              <a:buChar char="-"/>
            </a:pPr>
            <a:r>
              <a:rPr lang="hu-HU" sz="1600" b="1" spc="-20" dirty="0">
                <a:latin typeface="Open Sans"/>
                <a:ea typeface="Open Sans"/>
                <a:cs typeface="Open Sans"/>
              </a:rPr>
              <a:t>Jegyzőkönyv</a:t>
            </a:r>
            <a:r>
              <a:rPr lang="hu-HU" sz="1600" b="1" spc="-5" dirty="0">
                <a:latin typeface="Open Sans"/>
                <a:ea typeface="Open Sans"/>
                <a:cs typeface="Open Sans"/>
              </a:rPr>
              <a:t> </a:t>
            </a:r>
            <a:r>
              <a:rPr lang="hu-HU" sz="1600" dirty="0">
                <a:latin typeface="Open Sans"/>
                <a:ea typeface="Open Sans"/>
                <a:cs typeface="Open Sans"/>
              </a:rPr>
              <a:t>a</a:t>
            </a:r>
            <a:r>
              <a:rPr lang="hu-HU" sz="1600" spc="-25" dirty="0">
                <a:latin typeface="Open Sans"/>
                <a:ea typeface="Open Sans"/>
                <a:cs typeface="Open Sans"/>
              </a:rPr>
              <a:t> </a:t>
            </a:r>
            <a:r>
              <a:rPr lang="hu-HU" sz="1600" spc="-10" dirty="0">
                <a:latin typeface="Open Sans"/>
                <a:ea typeface="Open Sans"/>
                <a:cs typeface="Open Sans"/>
              </a:rPr>
              <a:t>bemutatóóráról/bemutatófoglalkozásról. Határidő: 2025. május 14.</a:t>
            </a:r>
          </a:p>
          <a:p>
            <a:pPr marL="298450" indent="-285750">
              <a:lnSpc>
                <a:spcPts val="2130"/>
              </a:lnSpc>
              <a:buFontTx/>
              <a:buChar char="-"/>
            </a:pPr>
            <a:r>
              <a:rPr lang="hu-HU" sz="1600" b="1" spc="-10" dirty="0">
                <a:latin typeface="Open Sans"/>
                <a:ea typeface="Open Sans"/>
                <a:cs typeface="Open Sans"/>
              </a:rPr>
              <a:t>Értékelőlap</a:t>
            </a:r>
            <a:r>
              <a:rPr lang="hu-HU" sz="1600" spc="-10" dirty="0">
                <a:latin typeface="Open Sans"/>
                <a:ea typeface="Open Sans"/>
                <a:cs typeface="Open Sans"/>
              </a:rPr>
              <a:t>: határidő: 2025. május 14.</a:t>
            </a:r>
          </a:p>
          <a:p>
            <a:pPr marL="298450" indent="-285750">
              <a:lnSpc>
                <a:spcPts val="2130"/>
              </a:lnSpc>
              <a:buFontTx/>
              <a:buChar char="-"/>
            </a:pPr>
            <a:r>
              <a:rPr lang="hu-HU" sz="1600" b="1" spc="-10" dirty="0">
                <a:latin typeface="Open Sans"/>
                <a:ea typeface="Open Sans"/>
                <a:cs typeface="Open Sans"/>
              </a:rPr>
              <a:t>Igazolólap</a:t>
            </a:r>
            <a:r>
              <a:rPr lang="hu-HU" sz="1600" spc="-10" dirty="0">
                <a:latin typeface="Open Sans"/>
                <a:ea typeface="Open Sans"/>
                <a:cs typeface="Open Sans"/>
              </a:rPr>
              <a:t>: határidő: 2025. május 14. </a:t>
            </a:r>
            <a:r>
              <a:rPr lang="hu-HU" sz="1600" dirty="0">
                <a:latin typeface="Open Sans"/>
                <a:ea typeface="Open Sans"/>
                <a:cs typeface="Open Sans"/>
              </a:rPr>
              <a:t>A</a:t>
            </a:r>
            <a:r>
              <a:rPr lang="hu-HU" sz="1600" spc="-70" dirty="0">
                <a:latin typeface="Open Sans"/>
                <a:ea typeface="Open Sans"/>
                <a:cs typeface="Open Sans"/>
              </a:rPr>
              <a:t> </a:t>
            </a:r>
            <a:r>
              <a:rPr lang="hu-HU" sz="1600" spc="-20" dirty="0">
                <a:latin typeface="Open Sans"/>
                <a:ea typeface="Open Sans"/>
                <a:cs typeface="Open Sans"/>
              </a:rPr>
              <a:t>feltöltést</a:t>
            </a:r>
            <a:r>
              <a:rPr lang="hu-HU" sz="1600" spc="-50" dirty="0">
                <a:latin typeface="Open Sans"/>
                <a:ea typeface="Open Sans"/>
                <a:cs typeface="Open Sans"/>
              </a:rPr>
              <a:t> </a:t>
            </a:r>
            <a:r>
              <a:rPr lang="hu-HU" sz="1600" spc="-20" dirty="0">
                <a:latin typeface="Open Sans"/>
                <a:ea typeface="Open Sans"/>
                <a:cs typeface="Open Sans"/>
              </a:rPr>
              <a:t>követő</a:t>
            </a:r>
            <a:r>
              <a:rPr lang="hu-HU" sz="1600" spc="-35" dirty="0">
                <a:latin typeface="Open Sans"/>
                <a:ea typeface="Open Sans"/>
                <a:cs typeface="Open Sans"/>
              </a:rPr>
              <a:t> esetleges </a:t>
            </a:r>
            <a:r>
              <a:rPr lang="hu-HU" sz="1600" spc="-10" dirty="0">
                <a:latin typeface="Open Sans"/>
                <a:ea typeface="Open Sans"/>
                <a:cs typeface="Open Sans"/>
              </a:rPr>
              <a:t>feladatok, kontaktórák</a:t>
            </a:r>
            <a:r>
              <a:rPr lang="hu-HU" sz="1600" spc="-65" dirty="0">
                <a:latin typeface="Open Sans"/>
                <a:ea typeface="Open Sans"/>
                <a:cs typeface="Open Sans"/>
              </a:rPr>
              <a:t> </a:t>
            </a:r>
            <a:r>
              <a:rPr lang="hu-HU" sz="1600" spc="-10" dirty="0">
                <a:latin typeface="Open Sans"/>
                <a:ea typeface="Open Sans"/>
                <a:cs typeface="Open Sans"/>
              </a:rPr>
              <a:t>igazolása</a:t>
            </a:r>
            <a:r>
              <a:rPr lang="hu-HU" sz="1600" spc="-40" dirty="0">
                <a:latin typeface="Open Sans"/>
                <a:ea typeface="Open Sans"/>
                <a:cs typeface="Open Sans"/>
              </a:rPr>
              <a:t> </a:t>
            </a:r>
            <a:r>
              <a:rPr lang="hu-HU" sz="1600" spc="-10" dirty="0">
                <a:latin typeface="Open Sans"/>
                <a:ea typeface="Open Sans"/>
                <a:cs typeface="Open Sans"/>
              </a:rPr>
              <a:t>előzetesen</a:t>
            </a:r>
            <a:r>
              <a:rPr lang="hu-HU" sz="1600" spc="-40" dirty="0">
                <a:latin typeface="Open Sans"/>
                <a:ea typeface="Open Sans"/>
                <a:cs typeface="Open Sans"/>
              </a:rPr>
              <a:t> </a:t>
            </a:r>
            <a:r>
              <a:rPr lang="hu-HU" sz="1600" dirty="0">
                <a:latin typeface="Open Sans"/>
                <a:ea typeface="Open Sans"/>
                <a:cs typeface="Open Sans"/>
              </a:rPr>
              <a:t>történik</a:t>
            </a:r>
            <a:r>
              <a:rPr lang="hu-HU" sz="1600" spc="-45" dirty="0">
                <a:latin typeface="Open Sans"/>
                <a:ea typeface="Open Sans"/>
                <a:cs typeface="Open Sans"/>
              </a:rPr>
              <a:t> </a:t>
            </a:r>
            <a:r>
              <a:rPr lang="hu-HU" sz="1600" spc="-25" dirty="0">
                <a:latin typeface="Open Sans"/>
                <a:ea typeface="Open Sans"/>
                <a:cs typeface="Open Sans"/>
              </a:rPr>
              <a:t>az</a:t>
            </a:r>
            <a:r>
              <a:rPr lang="hu-HU" sz="1600" dirty="0">
                <a:latin typeface="Open Sans"/>
                <a:ea typeface="Open Sans"/>
                <a:cs typeface="Open Sans"/>
              </a:rPr>
              <a:t> </a:t>
            </a:r>
            <a:r>
              <a:rPr lang="hu-HU" sz="1600" spc="-10" dirty="0">
                <a:latin typeface="Open Sans"/>
                <a:ea typeface="Open Sans"/>
                <a:cs typeface="Open Sans"/>
              </a:rPr>
              <a:t>igazolólapon,</a:t>
            </a:r>
            <a:r>
              <a:rPr lang="hu-HU" sz="1600" spc="-45" dirty="0">
                <a:latin typeface="Open Sans"/>
                <a:ea typeface="Open Sans"/>
                <a:cs typeface="Open Sans"/>
              </a:rPr>
              <a:t> </a:t>
            </a:r>
            <a:r>
              <a:rPr lang="hu-HU" sz="1600" dirty="0">
                <a:latin typeface="Open Sans"/>
                <a:ea typeface="Open Sans"/>
                <a:cs typeface="Open Sans"/>
              </a:rPr>
              <a:t>külön</a:t>
            </a:r>
            <a:r>
              <a:rPr lang="hu-HU" sz="1600" spc="-70" dirty="0">
                <a:latin typeface="Open Sans"/>
                <a:ea typeface="Open Sans"/>
                <a:cs typeface="Open Sans"/>
              </a:rPr>
              <a:t> </a:t>
            </a:r>
            <a:r>
              <a:rPr lang="hu-HU" sz="1600" spc="-10" dirty="0">
                <a:latin typeface="Open Sans"/>
                <a:ea typeface="Open Sans"/>
                <a:cs typeface="Open Sans"/>
              </a:rPr>
              <a:t>oszlopban</a:t>
            </a:r>
            <a:r>
              <a:rPr lang="hu-HU" sz="1600" spc="-70" dirty="0">
                <a:latin typeface="Open Sans"/>
                <a:ea typeface="Open Sans"/>
                <a:cs typeface="Open Sans"/>
              </a:rPr>
              <a:t> </a:t>
            </a:r>
            <a:r>
              <a:rPr lang="hu-HU" sz="1600" dirty="0">
                <a:latin typeface="Open Sans"/>
                <a:ea typeface="Open Sans"/>
                <a:cs typeface="Open Sans"/>
              </a:rPr>
              <a:t>csillaggal</a:t>
            </a:r>
            <a:r>
              <a:rPr lang="hu-HU" sz="1600" spc="-50" dirty="0">
                <a:latin typeface="Open Sans"/>
                <a:ea typeface="Open Sans"/>
                <a:cs typeface="Open Sans"/>
              </a:rPr>
              <a:t> </a:t>
            </a:r>
            <a:r>
              <a:rPr lang="hu-HU" sz="1600" dirty="0">
                <a:latin typeface="Open Sans"/>
                <a:ea typeface="Open Sans"/>
                <a:cs typeface="Open Sans"/>
              </a:rPr>
              <a:t>megjelölve</a:t>
            </a:r>
            <a:r>
              <a:rPr lang="hu-HU" sz="1600" spc="-45" dirty="0">
                <a:latin typeface="Open Sans"/>
                <a:ea typeface="Open Sans"/>
                <a:cs typeface="Open Sans"/>
              </a:rPr>
              <a:t> </a:t>
            </a:r>
            <a:r>
              <a:rPr lang="hu-HU" sz="1600" spc="-10" dirty="0">
                <a:latin typeface="Open Sans"/>
                <a:ea typeface="Open Sans"/>
                <a:cs typeface="Open Sans"/>
              </a:rPr>
              <a:t>őket.</a:t>
            </a:r>
            <a:endParaRPr lang="hu-HU" sz="1600" dirty="0">
              <a:latin typeface="Open Sans"/>
              <a:ea typeface="Open Sans"/>
              <a:cs typeface="Open Sans"/>
            </a:endParaRPr>
          </a:p>
          <a:p>
            <a:endParaRPr lang="hu-HU" dirty="0"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97249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F67EB610-A8EB-9CEC-1EE6-CD7B59351ED0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838200" y="424070"/>
            <a:ext cx="10515600" cy="828649"/>
          </a:xfrm>
        </p:spPr>
        <p:txBody>
          <a:bodyPr/>
          <a:lstStyle/>
          <a:p>
            <a:r>
              <a:rPr lang="hu-HU" dirty="0"/>
              <a:t>A hallgató feladatai az összefüggő, egyéni iskolai gyakorlatnál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BC013153-B500-B956-B959-19D2BD01F6EE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838200" y="1351721"/>
            <a:ext cx="10515600" cy="4691270"/>
          </a:xfrm>
        </p:spPr>
        <p:txBody>
          <a:bodyPr lIns="91440" tIns="45720" rIns="91440" bIns="45720" anchor="t"/>
          <a:lstStyle/>
          <a:p>
            <a:pPr marL="354965" indent="-34226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Jelentkezés a gyakorlatra (</a:t>
            </a:r>
            <a:r>
              <a:rPr lang="hu-HU" sz="1600" dirty="0" err="1">
                <a:ea typeface="Open Sans" panose="020B0606030504020204" pitchFamily="34" charset="0"/>
                <a:cs typeface="Open Sans" panose="020B0606030504020204" pitchFamily="34" charset="0"/>
              </a:rPr>
              <a:t>Neptun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 kérvény) egy félévvel korábban</a:t>
            </a:r>
          </a:p>
          <a:p>
            <a:pPr marL="354965" indent="-34226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6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gyakorlat</a:t>
            </a:r>
            <a:r>
              <a:rPr lang="hu-HU" sz="1600" spc="-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és</a:t>
            </a:r>
            <a:r>
              <a:rPr lang="hu-HU" sz="1600" spc="-2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600" spc="-2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kísérő</a:t>
            </a:r>
            <a:r>
              <a:rPr lang="hu-HU" sz="1600" spc="-2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tárgyak</a:t>
            </a:r>
            <a:r>
              <a:rPr lang="hu-HU" sz="16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felvétele</a:t>
            </a:r>
            <a:r>
              <a:rPr lang="hu-HU" sz="1600" spc="-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600" spc="-2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 err="1">
                <a:ea typeface="Open Sans" panose="020B0606030504020204" pitchFamily="34" charset="0"/>
                <a:cs typeface="Open Sans" panose="020B0606030504020204" pitchFamily="34" charset="0"/>
              </a:rPr>
              <a:t>Neptunban</a:t>
            </a:r>
            <a:r>
              <a:rPr lang="hu-HU" sz="16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(A</a:t>
            </a:r>
            <a:r>
              <a:rPr lang="hu-HU" sz="1600" spc="-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Pedagógusképzési</a:t>
            </a:r>
            <a:r>
              <a:rPr lang="hu-HU" sz="16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és</a:t>
            </a:r>
            <a:r>
              <a:rPr lang="hu-HU" sz="16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Pedagógustovábbképzési</a:t>
            </a:r>
            <a:r>
              <a:rPr lang="hu-HU" sz="16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Tanács</a:t>
            </a:r>
            <a:r>
              <a:rPr lang="hu-HU" sz="16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43/2021.</a:t>
            </a:r>
            <a:r>
              <a:rPr lang="hu-HU" sz="1600" spc="-8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VII.</a:t>
            </a:r>
            <a:r>
              <a:rPr lang="hu-HU" sz="16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2.</a:t>
            </a:r>
            <a:r>
              <a:rPr lang="hu-HU" sz="16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számú</a:t>
            </a:r>
            <a:r>
              <a:rPr lang="hu-HU" sz="16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határozata</a:t>
            </a:r>
            <a:r>
              <a:rPr lang="hu-HU" sz="1600" spc="-2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alapján</a:t>
            </a:r>
            <a:r>
              <a:rPr lang="hu-HU" sz="16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6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hallgatók</a:t>
            </a:r>
            <a:r>
              <a:rPr lang="hu-HU" sz="16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online</a:t>
            </a:r>
            <a:r>
              <a:rPr lang="hu-HU" sz="16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is</a:t>
            </a:r>
            <a:r>
              <a:rPr lang="hu-HU" sz="1600" spc="-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részt</a:t>
            </a:r>
            <a:r>
              <a:rPr lang="hu-HU" sz="16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vehetnek</a:t>
            </a:r>
            <a:r>
              <a:rPr lang="hu-HU" sz="16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25" dirty="0">
                <a:ea typeface="Open Sans" panose="020B0606030504020204" pitchFamily="34" charset="0"/>
                <a:cs typeface="Open Sans" panose="020B0606030504020204" pitchFamily="34" charset="0"/>
              </a:rPr>
              <a:t>az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összefüggő</a:t>
            </a:r>
            <a:r>
              <a:rPr lang="hu-HU" sz="1600" spc="-1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egyéni</a:t>
            </a:r>
            <a:r>
              <a:rPr lang="hu-HU" sz="16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iskolai</a:t>
            </a:r>
            <a:r>
              <a:rPr lang="hu-HU" sz="16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gyakorlatot</a:t>
            </a:r>
            <a:r>
              <a:rPr lang="hu-HU" sz="16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kísérő</a:t>
            </a:r>
            <a:r>
              <a:rPr lang="hu-HU" sz="16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kurzusokon.)</a:t>
            </a:r>
            <a:endParaRPr lang="hu-HU" sz="16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4965" indent="-34226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6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 err="1">
                <a:ea typeface="Open Sans" panose="020B0606030504020204" pitchFamily="34" charset="0"/>
                <a:cs typeface="Open Sans" panose="020B0606030504020204" pitchFamily="34" charset="0"/>
              </a:rPr>
              <a:t>Neptunban</a:t>
            </a:r>
            <a:r>
              <a:rPr lang="hu-HU" sz="1600" spc="-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1600" spc="-2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elérhetőségeinek az</a:t>
            </a:r>
            <a:r>
              <a:rPr lang="hu-HU" sz="1600" spc="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ellenőrzése</a:t>
            </a:r>
            <a:endParaRPr lang="hu-HU" sz="16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4965" indent="-34226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16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iskolai</a:t>
            </a:r>
            <a:r>
              <a:rPr lang="hu-HU" sz="1600" spc="-1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program,</a:t>
            </a:r>
            <a:r>
              <a:rPr lang="hu-HU" sz="16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16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iskolai</a:t>
            </a:r>
            <a:r>
              <a:rPr lang="hu-HU" sz="1600" spc="-1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élet,</a:t>
            </a:r>
            <a:r>
              <a:rPr lang="hu-HU" sz="16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600" spc="-2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tanulók,</a:t>
            </a:r>
            <a:r>
              <a:rPr lang="hu-HU" sz="16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6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pedagógusok</a:t>
            </a:r>
            <a:r>
              <a:rPr lang="hu-HU" sz="16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stb.</a:t>
            </a:r>
            <a:r>
              <a:rPr lang="hu-HU" sz="16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megismerése</a:t>
            </a:r>
            <a:endParaRPr lang="hu-HU" sz="16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4965" indent="-34226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Saját</a:t>
            </a:r>
            <a:r>
              <a:rPr lang="hu-HU" sz="16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kompetenciák</a:t>
            </a:r>
            <a:r>
              <a:rPr lang="hu-HU" sz="1600" spc="-2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elemzése,</a:t>
            </a:r>
            <a:r>
              <a:rPr lang="hu-HU" sz="1600" spc="-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600" spc="-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fejlődés</a:t>
            </a:r>
            <a:r>
              <a:rPr lang="hu-HU" sz="16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megtervezése</a:t>
            </a:r>
            <a:r>
              <a:rPr lang="hu-HU" sz="1600" spc="-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és</a:t>
            </a:r>
            <a:r>
              <a:rPr lang="hu-HU" sz="1600" spc="-2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követése</a:t>
            </a:r>
            <a:endParaRPr lang="hu-HU" sz="16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4965" indent="-34226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Szaktárgyi</a:t>
            </a:r>
            <a:r>
              <a:rPr lang="hu-HU" sz="16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és</a:t>
            </a:r>
            <a:r>
              <a:rPr lang="hu-HU" sz="1600" spc="-2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tanórán</a:t>
            </a:r>
            <a:r>
              <a:rPr lang="hu-HU" sz="1600" spc="-2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kívüli</a:t>
            </a:r>
            <a:r>
              <a:rPr lang="hu-HU" sz="1600" spc="-2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hospitálások</a:t>
            </a:r>
            <a:r>
              <a:rPr lang="hu-HU" sz="1600" spc="-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és</a:t>
            </a:r>
            <a:r>
              <a:rPr lang="hu-HU" sz="1600" spc="-1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megbeszélések</a:t>
            </a:r>
            <a:endParaRPr lang="hu-HU" sz="16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4965" indent="-34226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1600" spc="-20" dirty="0">
                <a:ea typeface="Open Sans" panose="020B0606030504020204" pitchFamily="34" charset="0"/>
                <a:cs typeface="Open Sans" panose="020B0606030504020204" pitchFamily="34" charset="0"/>
              </a:rPr>
              <a:t>Tanórák</a:t>
            </a:r>
            <a:r>
              <a:rPr lang="hu-HU" sz="1600" spc="-8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és</a:t>
            </a:r>
            <a:r>
              <a:rPr lang="hu-HU" sz="16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foglalkozások</a:t>
            </a:r>
            <a:r>
              <a:rPr lang="hu-HU" sz="1600" spc="-8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tervezése,</a:t>
            </a:r>
            <a:r>
              <a:rPr lang="hu-HU" sz="1600" spc="-2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megtartása</a:t>
            </a:r>
            <a:r>
              <a:rPr lang="hu-HU" sz="16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és</a:t>
            </a:r>
            <a:r>
              <a:rPr lang="hu-HU" sz="16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reflektív</a:t>
            </a:r>
            <a:r>
              <a:rPr lang="hu-HU" sz="16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elemzése</a:t>
            </a:r>
            <a:endParaRPr lang="hu-HU" sz="16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4965" indent="-34226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6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gyakorlat</a:t>
            </a:r>
            <a:r>
              <a:rPr lang="hu-HU" sz="16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szakszerű</a:t>
            </a:r>
            <a:r>
              <a:rPr lang="hu-HU" sz="1600" spc="-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dokumentálása</a:t>
            </a:r>
            <a:endParaRPr lang="hu-HU" sz="16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4965" indent="-34226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1600" dirty="0">
                <a:latin typeface="Open Sans"/>
                <a:ea typeface="Open Sans"/>
                <a:cs typeface="Open Sans"/>
              </a:rPr>
              <a:t>Ha</a:t>
            </a:r>
            <a:r>
              <a:rPr lang="hu-HU" sz="1600" spc="-30" dirty="0">
                <a:latin typeface="Open Sans"/>
                <a:ea typeface="Open Sans"/>
                <a:cs typeface="Open Sans"/>
              </a:rPr>
              <a:t> </a:t>
            </a:r>
            <a:r>
              <a:rPr lang="hu-HU" sz="1600" dirty="0">
                <a:latin typeface="Open Sans"/>
                <a:ea typeface="Open Sans"/>
                <a:cs typeface="Open Sans"/>
              </a:rPr>
              <a:t>van</a:t>
            </a:r>
            <a:r>
              <a:rPr lang="hu-HU" sz="1600" spc="-25" dirty="0">
                <a:latin typeface="Open Sans"/>
                <a:ea typeface="Open Sans"/>
                <a:cs typeface="Open Sans"/>
              </a:rPr>
              <a:t> </a:t>
            </a:r>
            <a:r>
              <a:rPr lang="hu-HU" sz="1600" spc="-10" dirty="0">
                <a:latin typeface="Open Sans"/>
                <a:ea typeface="Open Sans"/>
                <a:cs typeface="Open Sans"/>
              </a:rPr>
              <a:t>bemutatóórája</a:t>
            </a:r>
            <a:r>
              <a:rPr lang="hu-HU" sz="1600" spc="-35" dirty="0">
                <a:latin typeface="Open Sans"/>
                <a:ea typeface="Open Sans"/>
                <a:cs typeface="Open Sans"/>
              </a:rPr>
              <a:t> </a:t>
            </a:r>
            <a:r>
              <a:rPr lang="hu-HU" sz="1600" dirty="0">
                <a:latin typeface="Open Sans"/>
                <a:ea typeface="Open Sans"/>
                <a:cs typeface="Open Sans"/>
              </a:rPr>
              <a:t>a</a:t>
            </a:r>
            <a:r>
              <a:rPr lang="hu-HU" sz="1600" spc="-30" dirty="0">
                <a:latin typeface="Open Sans"/>
                <a:ea typeface="Open Sans"/>
                <a:cs typeface="Open Sans"/>
              </a:rPr>
              <a:t> </a:t>
            </a:r>
            <a:r>
              <a:rPr lang="hu-HU" sz="1600" dirty="0">
                <a:latin typeface="Open Sans"/>
                <a:ea typeface="Open Sans"/>
                <a:cs typeface="Open Sans"/>
              </a:rPr>
              <a:t>félévben,</a:t>
            </a:r>
            <a:r>
              <a:rPr lang="hu-HU" sz="1600" spc="-20" dirty="0">
                <a:latin typeface="Open Sans"/>
                <a:ea typeface="Open Sans"/>
                <a:cs typeface="Open Sans"/>
              </a:rPr>
              <a:t> </a:t>
            </a:r>
            <a:r>
              <a:rPr lang="hu-HU" sz="1600" dirty="0">
                <a:latin typeface="Open Sans"/>
                <a:ea typeface="Open Sans"/>
                <a:cs typeface="Open Sans"/>
              </a:rPr>
              <a:t>a</a:t>
            </a:r>
            <a:r>
              <a:rPr lang="hu-HU" sz="1600" spc="-40" dirty="0">
                <a:latin typeface="Open Sans"/>
                <a:ea typeface="Open Sans"/>
                <a:cs typeface="Open Sans"/>
              </a:rPr>
              <a:t> </a:t>
            </a:r>
            <a:r>
              <a:rPr lang="hu-HU" sz="1600" dirty="0">
                <a:latin typeface="Open Sans"/>
                <a:ea typeface="Open Sans"/>
                <a:cs typeface="Open Sans"/>
              </a:rPr>
              <a:t>bejelentőlap</a:t>
            </a:r>
            <a:r>
              <a:rPr lang="hu-HU" sz="1600" spc="-15" dirty="0">
                <a:latin typeface="Open Sans"/>
                <a:ea typeface="Open Sans"/>
                <a:cs typeface="Open Sans"/>
              </a:rPr>
              <a:t> </a:t>
            </a:r>
            <a:r>
              <a:rPr lang="hu-HU" sz="1600" dirty="0">
                <a:latin typeface="Open Sans"/>
                <a:ea typeface="Open Sans"/>
                <a:cs typeface="Open Sans"/>
              </a:rPr>
              <a:t>és</a:t>
            </a:r>
            <a:r>
              <a:rPr lang="hu-HU" sz="1600" spc="-25" dirty="0">
                <a:latin typeface="Open Sans"/>
                <a:ea typeface="Open Sans"/>
                <a:cs typeface="Open Sans"/>
              </a:rPr>
              <a:t> </a:t>
            </a:r>
            <a:r>
              <a:rPr lang="hu-HU" sz="1600" dirty="0">
                <a:latin typeface="Open Sans"/>
                <a:ea typeface="Open Sans"/>
                <a:cs typeface="Open Sans"/>
              </a:rPr>
              <a:t>a</a:t>
            </a:r>
            <a:r>
              <a:rPr lang="hu-HU" sz="1600" spc="-30" dirty="0">
                <a:latin typeface="Open Sans"/>
                <a:ea typeface="Open Sans"/>
                <a:cs typeface="Open Sans"/>
              </a:rPr>
              <a:t> </a:t>
            </a:r>
            <a:r>
              <a:rPr lang="hu-HU" sz="1600" spc="-10" dirty="0">
                <a:latin typeface="Open Sans"/>
                <a:ea typeface="Open Sans"/>
                <a:cs typeface="Open Sans"/>
              </a:rPr>
              <a:t>bemutatóóra</a:t>
            </a:r>
            <a:r>
              <a:rPr lang="hu-HU" sz="1600" spc="-25" dirty="0">
                <a:latin typeface="Open Sans"/>
                <a:ea typeface="Open Sans"/>
                <a:cs typeface="Open Sans"/>
              </a:rPr>
              <a:t> </a:t>
            </a:r>
            <a:r>
              <a:rPr lang="hu-HU" sz="1600" dirty="0">
                <a:latin typeface="Open Sans"/>
                <a:ea typeface="Open Sans"/>
                <a:cs typeface="Open Sans"/>
              </a:rPr>
              <a:t>után</a:t>
            </a:r>
            <a:r>
              <a:rPr lang="hu-HU" sz="1600" spc="-25" dirty="0">
                <a:latin typeface="Open Sans"/>
                <a:ea typeface="Open Sans"/>
                <a:cs typeface="Open Sans"/>
              </a:rPr>
              <a:t> </a:t>
            </a:r>
            <a:r>
              <a:rPr lang="hu-HU" sz="1600" dirty="0">
                <a:latin typeface="Open Sans"/>
                <a:ea typeface="Open Sans"/>
                <a:cs typeface="Open Sans"/>
              </a:rPr>
              <a:t>a</a:t>
            </a:r>
            <a:r>
              <a:rPr lang="hu-HU" sz="1600" spc="-25" dirty="0">
                <a:latin typeface="Open Sans"/>
                <a:ea typeface="Open Sans"/>
                <a:cs typeface="Open Sans"/>
              </a:rPr>
              <a:t> </a:t>
            </a:r>
            <a:r>
              <a:rPr lang="hu-HU" sz="1600" spc="-20" dirty="0">
                <a:latin typeface="Open Sans"/>
                <a:ea typeface="Open Sans"/>
                <a:cs typeface="Open Sans"/>
              </a:rPr>
              <a:t>jegyzőkönyv</a:t>
            </a:r>
            <a:r>
              <a:rPr lang="hu-HU" sz="1600" spc="-70" dirty="0">
                <a:latin typeface="Open Sans"/>
                <a:ea typeface="Open Sans"/>
                <a:cs typeface="Open Sans"/>
              </a:rPr>
              <a:t> </a:t>
            </a:r>
            <a:r>
              <a:rPr lang="hu-HU" sz="1600" dirty="0">
                <a:latin typeface="Open Sans"/>
                <a:ea typeface="Open Sans"/>
                <a:cs typeface="Open Sans"/>
              </a:rPr>
              <a:t>feltöltése</a:t>
            </a:r>
            <a:r>
              <a:rPr lang="hu-HU" sz="1600" spc="5" dirty="0">
                <a:latin typeface="Open Sans"/>
                <a:ea typeface="Open Sans"/>
                <a:cs typeface="Open Sans"/>
              </a:rPr>
              <a:t> </a:t>
            </a:r>
            <a:r>
              <a:rPr lang="hu-HU" sz="1600" spc="-50" dirty="0">
                <a:latin typeface="Open Sans"/>
                <a:ea typeface="Open Sans"/>
                <a:cs typeface="Open Sans"/>
              </a:rPr>
              <a:t>a </a:t>
            </a:r>
            <a:r>
              <a:rPr lang="hu-HU" sz="1600" spc="-65" dirty="0">
                <a:latin typeface="Open Sans"/>
                <a:ea typeface="Open Sans"/>
                <a:cs typeface="Open Sans"/>
              </a:rPr>
              <a:t>MOOC felületre </a:t>
            </a:r>
            <a:r>
              <a:rPr lang="hu-HU" sz="1600" dirty="0">
                <a:latin typeface="Open Sans"/>
                <a:ea typeface="Open Sans"/>
                <a:cs typeface="Open Sans"/>
              </a:rPr>
              <a:t>(a</a:t>
            </a:r>
            <a:r>
              <a:rPr lang="hu-HU" sz="1600" spc="-35" dirty="0">
                <a:latin typeface="Open Sans"/>
                <a:ea typeface="Open Sans"/>
                <a:cs typeface="Open Sans"/>
              </a:rPr>
              <a:t> </a:t>
            </a:r>
            <a:r>
              <a:rPr lang="hu-HU" sz="1600" dirty="0">
                <a:latin typeface="Open Sans"/>
                <a:ea typeface="Open Sans"/>
                <a:cs typeface="Open Sans"/>
              </a:rPr>
              <a:t>mentor</a:t>
            </a:r>
            <a:r>
              <a:rPr lang="hu-HU" sz="1600" spc="-45" dirty="0">
                <a:latin typeface="Open Sans"/>
                <a:ea typeface="Open Sans"/>
                <a:cs typeface="Open Sans"/>
              </a:rPr>
              <a:t> </a:t>
            </a:r>
            <a:r>
              <a:rPr lang="hu-HU" sz="1600" dirty="0">
                <a:latin typeface="Open Sans"/>
                <a:ea typeface="Open Sans"/>
                <a:cs typeface="Open Sans"/>
              </a:rPr>
              <a:t>által</a:t>
            </a:r>
            <a:r>
              <a:rPr lang="hu-HU" sz="1600" spc="-70" dirty="0">
                <a:latin typeface="Open Sans"/>
                <a:ea typeface="Open Sans"/>
                <a:cs typeface="Open Sans"/>
              </a:rPr>
              <a:t> </a:t>
            </a:r>
            <a:r>
              <a:rPr lang="hu-HU" sz="1600" dirty="0">
                <a:latin typeface="Open Sans"/>
                <a:ea typeface="Open Sans"/>
                <a:cs typeface="Open Sans"/>
              </a:rPr>
              <a:t>hitelesítve</a:t>
            </a:r>
            <a:r>
              <a:rPr lang="hu-HU" sz="1600" spc="20" dirty="0">
                <a:latin typeface="Open Sans"/>
                <a:ea typeface="Open Sans"/>
                <a:cs typeface="Open Sans"/>
              </a:rPr>
              <a:t> </a:t>
            </a:r>
            <a:r>
              <a:rPr lang="hu-HU" sz="1600" spc="-10" dirty="0" err="1">
                <a:latin typeface="Open Sans"/>
                <a:ea typeface="Open Sans"/>
                <a:cs typeface="Open Sans"/>
              </a:rPr>
              <a:t>pdf-</a:t>
            </a:r>
            <a:r>
              <a:rPr lang="hu-HU" sz="1600" spc="-20" dirty="0" err="1">
                <a:latin typeface="Open Sans"/>
                <a:ea typeface="Open Sans"/>
                <a:cs typeface="Open Sans"/>
              </a:rPr>
              <a:t>ben</a:t>
            </a:r>
            <a:r>
              <a:rPr lang="hu-HU" sz="1600" spc="-20" dirty="0">
                <a:latin typeface="Open Sans"/>
                <a:ea typeface="Open Sans"/>
                <a:cs typeface="Open Sans"/>
              </a:rPr>
              <a:t>)</a:t>
            </a:r>
            <a:endParaRPr lang="hu-HU" sz="1600" dirty="0">
              <a:latin typeface="Open Sans"/>
              <a:ea typeface="Open Sans"/>
              <a:cs typeface="Open Sans"/>
            </a:endParaRPr>
          </a:p>
          <a:p>
            <a:pPr marL="354965" indent="-34226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1600" dirty="0">
                <a:latin typeface="Open Sans"/>
                <a:ea typeface="Open Sans"/>
                <a:cs typeface="Open Sans"/>
              </a:rPr>
              <a:t>Az</a:t>
            </a:r>
            <a:r>
              <a:rPr lang="hu-HU" sz="1600" spc="-60" dirty="0">
                <a:latin typeface="Open Sans"/>
                <a:ea typeface="Open Sans"/>
                <a:cs typeface="Open Sans"/>
              </a:rPr>
              <a:t> </a:t>
            </a:r>
            <a:r>
              <a:rPr lang="hu-HU" sz="1600" dirty="0">
                <a:latin typeface="Open Sans"/>
                <a:ea typeface="Open Sans"/>
                <a:cs typeface="Open Sans"/>
              </a:rPr>
              <a:t>értékelés</a:t>
            </a:r>
            <a:r>
              <a:rPr lang="hu-HU" sz="1600" spc="-25" dirty="0">
                <a:latin typeface="Open Sans"/>
                <a:ea typeface="Open Sans"/>
                <a:cs typeface="Open Sans"/>
              </a:rPr>
              <a:t> </a:t>
            </a:r>
            <a:r>
              <a:rPr lang="hu-HU" sz="1600" dirty="0">
                <a:latin typeface="Open Sans"/>
                <a:ea typeface="Open Sans"/>
                <a:cs typeface="Open Sans"/>
              </a:rPr>
              <a:t>és</a:t>
            </a:r>
            <a:r>
              <a:rPr lang="hu-HU" sz="1600" spc="-40" dirty="0">
                <a:latin typeface="Open Sans"/>
                <a:ea typeface="Open Sans"/>
                <a:cs typeface="Open Sans"/>
              </a:rPr>
              <a:t> </a:t>
            </a:r>
            <a:r>
              <a:rPr lang="hu-HU" sz="1600" dirty="0">
                <a:latin typeface="Open Sans"/>
                <a:ea typeface="Open Sans"/>
                <a:cs typeface="Open Sans"/>
              </a:rPr>
              <a:t>az</a:t>
            </a:r>
            <a:r>
              <a:rPr lang="hu-HU" sz="1600" spc="-55" dirty="0">
                <a:latin typeface="Open Sans"/>
                <a:ea typeface="Open Sans"/>
                <a:cs typeface="Open Sans"/>
              </a:rPr>
              <a:t> </a:t>
            </a:r>
            <a:r>
              <a:rPr lang="hu-HU" sz="1600" dirty="0">
                <a:latin typeface="Open Sans"/>
                <a:ea typeface="Open Sans"/>
                <a:cs typeface="Open Sans"/>
              </a:rPr>
              <a:t>igazolólap</a:t>
            </a:r>
            <a:r>
              <a:rPr lang="hu-HU" sz="1600" spc="-45" dirty="0">
                <a:latin typeface="Open Sans"/>
                <a:ea typeface="Open Sans"/>
                <a:cs typeface="Open Sans"/>
              </a:rPr>
              <a:t> </a:t>
            </a:r>
            <a:r>
              <a:rPr lang="hu-HU" sz="1600" dirty="0">
                <a:latin typeface="Open Sans"/>
                <a:ea typeface="Open Sans"/>
                <a:cs typeface="Open Sans"/>
              </a:rPr>
              <a:t>feltöltése</a:t>
            </a:r>
            <a:r>
              <a:rPr lang="hu-HU" sz="1600" spc="-20" dirty="0">
                <a:latin typeface="Open Sans"/>
                <a:ea typeface="Open Sans"/>
                <a:cs typeface="Open Sans"/>
              </a:rPr>
              <a:t> </a:t>
            </a:r>
            <a:r>
              <a:rPr lang="hu-HU" sz="1600" dirty="0">
                <a:latin typeface="Open Sans"/>
                <a:ea typeface="Open Sans"/>
                <a:cs typeface="Open Sans"/>
              </a:rPr>
              <a:t>a</a:t>
            </a:r>
            <a:r>
              <a:rPr lang="hu-HU" sz="1600" spc="-45" dirty="0">
                <a:latin typeface="Open Sans"/>
                <a:ea typeface="Open Sans"/>
                <a:cs typeface="Open Sans"/>
              </a:rPr>
              <a:t> MOOC felületre</a:t>
            </a:r>
            <a:r>
              <a:rPr lang="hu-HU" sz="1600" spc="-55" dirty="0">
                <a:latin typeface="Open Sans"/>
                <a:ea typeface="Open Sans"/>
                <a:cs typeface="Open Sans"/>
              </a:rPr>
              <a:t> </a:t>
            </a:r>
            <a:r>
              <a:rPr lang="hu-HU" sz="1600" spc="-10" dirty="0" err="1">
                <a:latin typeface="Open Sans"/>
                <a:ea typeface="Open Sans"/>
                <a:cs typeface="Open Sans"/>
              </a:rPr>
              <a:t>félévente</a:t>
            </a:r>
            <a:r>
              <a:rPr lang="hu-HU" sz="1600" spc="-25" dirty="0">
                <a:latin typeface="Open Sans"/>
                <a:ea typeface="Open Sans"/>
                <a:cs typeface="Open Sans"/>
              </a:rPr>
              <a:t> </a:t>
            </a:r>
            <a:r>
              <a:rPr lang="hu-HU" sz="1600" dirty="0">
                <a:latin typeface="Open Sans"/>
                <a:ea typeface="Open Sans"/>
                <a:cs typeface="Open Sans"/>
              </a:rPr>
              <a:t>(a</a:t>
            </a:r>
            <a:r>
              <a:rPr lang="hu-HU" sz="1600" spc="-40" dirty="0">
                <a:latin typeface="Open Sans"/>
                <a:ea typeface="Open Sans"/>
                <a:cs typeface="Open Sans"/>
              </a:rPr>
              <a:t> </a:t>
            </a:r>
            <a:r>
              <a:rPr lang="hu-HU" sz="1600" dirty="0">
                <a:latin typeface="Open Sans"/>
                <a:ea typeface="Open Sans"/>
                <a:cs typeface="Open Sans"/>
              </a:rPr>
              <a:t>mentor</a:t>
            </a:r>
            <a:r>
              <a:rPr lang="hu-HU" sz="1600" spc="-50" dirty="0">
                <a:latin typeface="Open Sans"/>
                <a:ea typeface="Open Sans"/>
                <a:cs typeface="Open Sans"/>
              </a:rPr>
              <a:t> </a:t>
            </a:r>
            <a:r>
              <a:rPr lang="hu-HU" sz="1600" dirty="0">
                <a:latin typeface="Open Sans"/>
                <a:ea typeface="Open Sans"/>
                <a:cs typeface="Open Sans"/>
              </a:rPr>
              <a:t>által</a:t>
            </a:r>
            <a:r>
              <a:rPr lang="hu-HU" sz="1600" spc="-70" dirty="0">
                <a:latin typeface="Open Sans"/>
                <a:ea typeface="Open Sans"/>
                <a:cs typeface="Open Sans"/>
              </a:rPr>
              <a:t> </a:t>
            </a:r>
            <a:r>
              <a:rPr lang="hu-HU" sz="1600" spc="-10" dirty="0">
                <a:latin typeface="Open Sans"/>
                <a:ea typeface="Open Sans"/>
                <a:cs typeface="Open Sans"/>
              </a:rPr>
              <a:t>hitelesítve</a:t>
            </a:r>
            <a:r>
              <a:rPr lang="hu-HU" sz="1600" dirty="0">
                <a:latin typeface="Open Sans"/>
                <a:ea typeface="Open Sans"/>
                <a:cs typeface="Open Sans"/>
              </a:rPr>
              <a:t> (</a:t>
            </a:r>
            <a:r>
              <a:rPr lang="hu-HU" sz="1600" spc="-10" dirty="0" err="1">
                <a:latin typeface="Open Sans"/>
                <a:ea typeface="Open Sans"/>
                <a:cs typeface="Open Sans"/>
              </a:rPr>
              <a:t>pdf-</a:t>
            </a:r>
            <a:r>
              <a:rPr lang="hu-HU" sz="1600" spc="-20" dirty="0" err="1">
                <a:latin typeface="Open Sans"/>
                <a:ea typeface="Open Sans"/>
                <a:cs typeface="Open Sans"/>
              </a:rPr>
              <a:t>ben</a:t>
            </a:r>
            <a:r>
              <a:rPr lang="hu-HU" sz="1600" spc="-20" dirty="0">
                <a:latin typeface="Open Sans"/>
                <a:ea typeface="Open Sans"/>
                <a:cs typeface="Open Sans"/>
              </a:rPr>
              <a:t>)</a:t>
            </a:r>
            <a:endParaRPr lang="hu-HU" sz="1600" dirty="0">
              <a:latin typeface="Open Sans"/>
              <a:ea typeface="Open Sans"/>
              <a:cs typeface="Open Sans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275916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349D7B9C-C630-5B63-576B-119EFDBF8487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838200" y="384313"/>
            <a:ext cx="10515600" cy="868406"/>
          </a:xfrm>
        </p:spPr>
        <p:txBody>
          <a:bodyPr/>
          <a:lstStyle/>
          <a:p>
            <a:r>
              <a:rPr lang="hu-HU" dirty="0"/>
              <a:t>A mentortanár feladatai az összefüggő, egyéni iskolai gyakorlaton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F5F44834-D874-192E-81EE-1CC183102DCA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838200" y="1252719"/>
            <a:ext cx="10515600" cy="4737264"/>
          </a:xfrm>
        </p:spPr>
        <p:txBody>
          <a:bodyPr/>
          <a:lstStyle/>
          <a:p>
            <a:pPr marL="355600" indent="-34353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endParaRPr lang="hu-HU" sz="16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5600" indent="-34353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6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gyakorlat</a:t>
            </a:r>
            <a:r>
              <a:rPr lang="hu-HU" sz="16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formai</a:t>
            </a:r>
            <a:r>
              <a:rPr lang="hu-HU" sz="16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és</a:t>
            </a:r>
            <a:r>
              <a:rPr lang="hu-HU" sz="1600" spc="-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tartalmi</a:t>
            </a:r>
            <a:r>
              <a:rPr lang="hu-HU" sz="1600" spc="-2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kereteinek</a:t>
            </a:r>
            <a:r>
              <a:rPr lang="hu-HU" sz="1600" spc="-2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egyeztetése</a:t>
            </a:r>
          </a:p>
          <a:p>
            <a:pPr marL="355600" indent="-34353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hu-HU" sz="1600" spc="-25" dirty="0">
                <a:ea typeface="Open Sans" panose="020B0606030504020204" pitchFamily="34" charset="0"/>
                <a:cs typeface="Open Sans" panose="020B0606030504020204" pitchFamily="34" charset="0"/>
              </a:rPr>
              <a:t>Támogatás</a:t>
            </a:r>
            <a:r>
              <a:rPr lang="hu-HU" sz="16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1600" spc="-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iskola,</a:t>
            </a:r>
            <a:r>
              <a:rPr lang="hu-HU" sz="1600" spc="-2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600" spc="-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munkaközösség,</a:t>
            </a:r>
            <a:r>
              <a:rPr lang="hu-HU" sz="16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600" spc="-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tanulók,</a:t>
            </a:r>
            <a:r>
              <a:rPr lang="hu-HU" sz="16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6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hallgatónak</a:t>
            </a:r>
            <a:r>
              <a:rPr lang="hu-HU" sz="16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önmaga</a:t>
            </a:r>
            <a:r>
              <a:rPr lang="hu-HU" sz="16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megismerésében</a:t>
            </a:r>
            <a:endParaRPr lang="hu-HU" sz="16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5600" indent="-34353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16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iskolai</a:t>
            </a:r>
            <a:r>
              <a:rPr lang="hu-HU" sz="1600" spc="-2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életbe</a:t>
            </a:r>
            <a:r>
              <a:rPr lang="hu-HU" sz="1600" spc="-2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való</a:t>
            </a:r>
            <a:r>
              <a:rPr lang="hu-HU" sz="16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bekapcsolódás,</a:t>
            </a:r>
            <a:r>
              <a:rPr lang="hu-HU" sz="16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6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nem</a:t>
            </a:r>
            <a:r>
              <a:rPr lang="hu-HU" sz="16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szaktárgyi</a:t>
            </a:r>
            <a:r>
              <a:rPr lang="hu-HU" sz="16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tevékenységek</a:t>
            </a:r>
            <a:r>
              <a:rPr lang="hu-HU" sz="16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támogatása</a:t>
            </a:r>
            <a:endParaRPr lang="hu-HU" sz="16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5600" indent="-34353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6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fejlődési</a:t>
            </a:r>
            <a:r>
              <a:rPr lang="hu-HU" sz="16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terv</a:t>
            </a:r>
            <a:r>
              <a:rPr lang="hu-HU" sz="16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és</a:t>
            </a:r>
            <a:r>
              <a:rPr lang="hu-HU" sz="16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16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egyéb</a:t>
            </a:r>
            <a:r>
              <a:rPr lang="hu-HU" sz="16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dokumentumok</a:t>
            </a:r>
            <a:r>
              <a:rPr lang="hu-HU" sz="16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elkészítésének</a:t>
            </a:r>
            <a:r>
              <a:rPr lang="hu-HU" sz="1600" spc="-1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segítése</a:t>
            </a:r>
            <a:endParaRPr lang="hu-HU" sz="16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5600" indent="-34353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16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szaktárgyi</a:t>
            </a:r>
            <a:r>
              <a:rPr lang="hu-HU" sz="16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tevékenységek</a:t>
            </a:r>
            <a:r>
              <a:rPr lang="hu-HU" sz="16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támogatása</a:t>
            </a:r>
            <a:endParaRPr lang="hu-HU" sz="16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5600" indent="-34353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6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hallgató</a:t>
            </a:r>
            <a:r>
              <a:rPr lang="hu-HU" sz="16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hospitálása</a:t>
            </a:r>
            <a:r>
              <a:rPr lang="hu-HU" sz="1600" spc="-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20" dirty="0">
                <a:ea typeface="Open Sans" panose="020B0606030504020204" pitchFamily="34" charset="0"/>
                <a:cs typeface="Open Sans" panose="020B0606030504020204" pitchFamily="34" charset="0"/>
              </a:rPr>
              <a:t>(fokozatosan</a:t>
            </a:r>
            <a:r>
              <a:rPr lang="hu-HU" sz="16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csökkenő</a:t>
            </a:r>
            <a:r>
              <a:rPr lang="hu-HU" sz="16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számban,</a:t>
            </a:r>
            <a:r>
              <a:rPr lang="hu-HU" sz="16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6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hallgatók</a:t>
            </a:r>
            <a:r>
              <a:rPr lang="hu-HU" sz="16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óráinak</a:t>
            </a:r>
            <a:r>
              <a:rPr lang="hu-HU" sz="16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kb.</a:t>
            </a:r>
            <a:r>
              <a:rPr lang="hu-HU" sz="16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30–50%-</a:t>
            </a:r>
            <a:r>
              <a:rPr lang="hu-HU" sz="1600" spc="-10" dirty="0" err="1">
                <a:ea typeface="Open Sans" panose="020B0606030504020204" pitchFamily="34" charset="0"/>
                <a:cs typeface="Open Sans" panose="020B0606030504020204" pitchFamily="34" charset="0"/>
              </a:rPr>
              <a:t>ában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)</a:t>
            </a:r>
            <a:endParaRPr lang="hu-HU" sz="16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5600" indent="-34353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hu-HU" sz="1600" spc="-20" dirty="0">
                <a:ea typeface="Open Sans" panose="020B0606030504020204" pitchFamily="34" charset="0"/>
                <a:cs typeface="Open Sans" panose="020B0606030504020204" pitchFamily="34" charset="0"/>
              </a:rPr>
              <a:t>Fokozatosan</a:t>
            </a:r>
            <a:r>
              <a:rPr lang="hu-HU" sz="16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1600" spc="-1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önálló</a:t>
            </a:r>
            <a:r>
              <a:rPr lang="hu-HU" sz="1600" spc="-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munkavégzés</a:t>
            </a:r>
            <a:r>
              <a:rPr lang="hu-HU" sz="1600" spc="-1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támogatása</a:t>
            </a:r>
            <a:endParaRPr lang="hu-HU" sz="16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5600" indent="-34353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Konstruktív</a:t>
            </a:r>
            <a:r>
              <a:rPr lang="hu-HU" sz="1600" spc="-1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elemzés,</a:t>
            </a:r>
            <a:r>
              <a:rPr lang="hu-HU" sz="16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reflektív</a:t>
            </a:r>
            <a:r>
              <a:rPr lang="hu-HU" sz="16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megbeszélések,</a:t>
            </a:r>
            <a:r>
              <a:rPr lang="hu-HU" sz="16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értékelések</a:t>
            </a:r>
            <a:r>
              <a:rPr lang="hu-HU" sz="16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folytatása</a:t>
            </a:r>
            <a:endParaRPr lang="hu-HU" sz="16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5600" indent="-34353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hu-HU" sz="1600" spc="-40" dirty="0">
                <a:ea typeface="Open Sans" panose="020B0606030504020204" pitchFamily="34" charset="0"/>
                <a:cs typeface="Open Sans" panose="020B0606030504020204" pitchFamily="34" charset="0"/>
              </a:rPr>
              <a:t>Több</a:t>
            </a:r>
            <a:r>
              <a:rPr lang="hu-HU" sz="16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hallgató</a:t>
            </a:r>
            <a:r>
              <a:rPr lang="hu-HU" sz="1600" spc="-2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esetén</a:t>
            </a:r>
            <a:r>
              <a:rPr lang="hu-HU" sz="1600" spc="-2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16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együttműködés</a:t>
            </a:r>
            <a:r>
              <a:rPr lang="hu-HU" sz="16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ösztönzése</a:t>
            </a:r>
            <a:endParaRPr lang="hu-HU" sz="16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5600" indent="-34353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6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hallgató</a:t>
            </a:r>
            <a:r>
              <a:rPr lang="hu-HU" sz="16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munkájának</a:t>
            </a:r>
            <a:r>
              <a:rPr lang="hu-HU" sz="16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szöveges</a:t>
            </a:r>
            <a:r>
              <a:rPr lang="hu-HU" sz="16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értékelése,</a:t>
            </a:r>
            <a:r>
              <a:rPr lang="hu-HU" sz="1600" spc="-1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gyakorlati</a:t>
            </a:r>
            <a:r>
              <a:rPr lang="hu-HU" sz="16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jegy</a:t>
            </a:r>
            <a:r>
              <a:rPr lang="hu-HU" sz="16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adása</a:t>
            </a:r>
            <a:r>
              <a:rPr lang="hu-HU" sz="16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félévenként,</a:t>
            </a:r>
            <a:r>
              <a:rPr lang="hu-HU" sz="1600" spc="-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egyeztetve</a:t>
            </a:r>
            <a:r>
              <a:rPr lang="hu-HU" sz="16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6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konzulens</a:t>
            </a:r>
            <a:endParaRPr lang="hu-HU" sz="16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5600">
              <a:lnSpc>
                <a:spcPct val="100000"/>
              </a:lnSpc>
              <a:spcBef>
                <a:spcPts val="600"/>
              </a:spcBef>
            </a:pP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tanárral</a:t>
            </a:r>
            <a:endParaRPr lang="hu-HU" sz="16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5600" indent="-34353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6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hallgató</a:t>
            </a:r>
            <a:r>
              <a:rPr lang="hu-HU" sz="16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komplex</a:t>
            </a:r>
            <a:r>
              <a:rPr lang="hu-HU" sz="16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fejlődésének</a:t>
            </a:r>
            <a:r>
              <a:rPr lang="hu-HU" sz="16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6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támogatása</a:t>
            </a:r>
            <a:endParaRPr lang="hu-HU" sz="16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5600" indent="-34353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Együttműködés</a:t>
            </a:r>
            <a:r>
              <a:rPr lang="hu-HU" sz="16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1600" spc="-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ea typeface="Open Sans" panose="020B0606030504020204" pitchFamily="34" charset="0"/>
                <a:cs typeface="Open Sans" panose="020B0606030504020204" pitchFamily="34" charset="0"/>
              </a:rPr>
              <a:t>egyetemi</a:t>
            </a:r>
            <a:r>
              <a:rPr lang="hu-HU" sz="1600" spc="-1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ea typeface="Open Sans" panose="020B0606030504020204" pitchFamily="34" charset="0"/>
                <a:cs typeface="Open Sans" panose="020B0606030504020204" pitchFamily="34" charset="0"/>
              </a:rPr>
              <a:t>oktatókkal</a:t>
            </a:r>
            <a:endParaRPr lang="hu-HU" sz="16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8388594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9CF20A65-5F0B-B1A3-A1F8-43AC538EC0AF}"/>
              </a:ext>
            </a:extLst>
          </p:cNvPr>
          <p:cNvSpPr>
            <a:spLocks noGrp="1"/>
          </p:cNvSpPr>
          <p:nvPr>
            <p:ph type="body" idx="16"/>
          </p:nvPr>
        </p:nvSpPr>
        <p:spPr/>
        <p:txBody>
          <a:bodyPr/>
          <a:lstStyle/>
          <a:p>
            <a:r>
              <a:rPr lang="hu-HU" dirty="0"/>
              <a:t>Aktuális kérdések mindkét gyakorlattípus esetében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D2D536A4-1F02-114C-E5D9-D0D57A5ECE74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838200" y="1815548"/>
            <a:ext cx="10515600" cy="3975652"/>
          </a:xfrm>
        </p:spPr>
        <p:txBody>
          <a:bodyPr/>
          <a:lstStyle/>
          <a:p>
            <a:pPr marL="469265" marR="624205" indent="-456565">
              <a:lnSpc>
                <a:spcPct val="100000"/>
              </a:lnSpc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2022.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ősztől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nincs</a:t>
            </a:r>
            <a:r>
              <a:rPr lang="hu-HU" sz="20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bemutatóóra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szaktárgyi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tanítási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gyakorlaton,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20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egyetemi oktatók</a:t>
            </a:r>
            <a:r>
              <a:rPr lang="hu-HU" sz="2000" spc="-8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iskolával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és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hallgatóval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előzetesen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egyeztetve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bármelyik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órát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látogathatják.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Megkapják</a:t>
            </a:r>
            <a:r>
              <a:rPr lang="hu-HU" sz="20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ütemterveket.</a:t>
            </a:r>
          </a:p>
          <a:p>
            <a:pPr marL="12700" marR="624205">
              <a:lnSpc>
                <a:spcPct val="100000"/>
              </a:lnSpc>
              <a:tabLst>
                <a:tab pos="469265" algn="l"/>
                <a:tab pos="469900" algn="l"/>
              </a:tabLst>
            </a:pP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469265" indent="-45656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összefüggő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egyéni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iskolai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gyakorlaton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van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egy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bemutatóóra.</a:t>
            </a: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469265" algn="l"/>
                <a:tab pos="469900" algn="l"/>
              </a:tabLst>
            </a:pP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469265" marR="103505" indent="-456565">
              <a:lnSpc>
                <a:spcPct val="100000"/>
              </a:lnSpc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Minden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résztvevő</a:t>
            </a:r>
            <a:r>
              <a:rPr lang="hu-HU" sz="20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(hallgató,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30" dirty="0">
                <a:ea typeface="Open Sans" panose="020B0606030504020204" pitchFamily="34" charset="0"/>
                <a:cs typeface="Open Sans" panose="020B0606030504020204" pitchFamily="34" charset="0"/>
              </a:rPr>
              <a:t>vezetőtanár,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egyetemi</a:t>
            </a:r>
            <a:r>
              <a:rPr lang="hu-HU" sz="2000" spc="-9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oktató)</a:t>
            </a:r>
            <a:r>
              <a:rPr lang="hu-HU" sz="2000" spc="-9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részéről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odafigyelés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és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tolerancia</a:t>
            </a:r>
            <a:r>
              <a:rPr lang="hu-HU" sz="2000" spc="-9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szükséges</a:t>
            </a:r>
            <a:r>
              <a:rPr lang="hu-HU" sz="20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egyetemi</a:t>
            </a:r>
            <a:r>
              <a:rPr lang="hu-HU" sz="2000" spc="-8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képzés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és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gyakorlat</a:t>
            </a:r>
            <a:r>
              <a:rPr lang="hu-HU" sz="2000" spc="-8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párhuzamossága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miatt.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38290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551AE7EC-40FB-F188-CD26-F0D66544ED0F}"/>
              </a:ext>
            </a:extLst>
          </p:cNvPr>
          <p:cNvSpPr>
            <a:spLocks noGrp="1"/>
          </p:cNvSpPr>
          <p:nvPr>
            <p:ph type="body" idx="16"/>
          </p:nvPr>
        </p:nvSpPr>
        <p:spPr/>
        <p:txBody>
          <a:bodyPr/>
          <a:lstStyle/>
          <a:p>
            <a:r>
              <a:rPr lang="hu-HU" dirty="0"/>
              <a:t>A szaktárgyi tanítási gyakorlat helyszíne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DE8AB08F-2BE9-F386-8F87-2E5262EC51B6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838200" y="1607437"/>
            <a:ext cx="10515600" cy="4202520"/>
          </a:xfrm>
        </p:spPr>
        <p:txBody>
          <a:bodyPr/>
          <a:lstStyle/>
          <a:p>
            <a:r>
              <a:rPr lang="hu-HU" dirty="0"/>
              <a:t>Elsődleges helyszínek: ELTE gyakorlóiskolák </a:t>
            </a:r>
          </a:p>
          <a:p>
            <a:r>
              <a:rPr lang="hu-HU" dirty="0"/>
              <a:t>	- ELTE Apáczai Csere János Gyakorló Gimnázium és Kollégium</a:t>
            </a:r>
          </a:p>
          <a:p>
            <a:r>
              <a:rPr lang="hu-HU" dirty="0"/>
              <a:t>	- ELTE </a:t>
            </a:r>
            <a:r>
              <a:rPr lang="hu-HU" dirty="0" err="1"/>
              <a:t>Gyertyánffy</a:t>
            </a:r>
            <a:r>
              <a:rPr lang="hu-HU" dirty="0"/>
              <a:t> István Gyakorló Általános Iskola</a:t>
            </a:r>
          </a:p>
          <a:p>
            <a:r>
              <a:rPr lang="hu-HU" dirty="0"/>
              <a:t>	- ELTE Radnóti Miklós Gyakorló Általános Iskola és Gyakorló Gimnázium</a:t>
            </a:r>
          </a:p>
          <a:p>
            <a:r>
              <a:rPr lang="hu-HU" dirty="0"/>
              <a:t>	- ELTE Trefort Ágoston Gyakorló Gimnázium</a:t>
            </a:r>
          </a:p>
          <a:p>
            <a:endParaRPr lang="hu-HU" dirty="0"/>
          </a:p>
          <a:p>
            <a:r>
              <a:rPr lang="hu-HU" dirty="0"/>
              <a:t>Kivételes esetekben külső gyakorlati helyszínen: ha a gyakorlóiskolákban nincs elegendő kapacitás, nincs az adott szakon vezetőtanár, illetve ha egy félévben teljesítendő a szaktárgyi tanítási és az összefüggő, egyéni iskolai gyakorlat.</a:t>
            </a:r>
          </a:p>
        </p:txBody>
      </p:sp>
    </p:spTree>
    <p:extLst>
      <p:ext uri="{BB962C8B-B14F-4D97-AF65-F5344CB8AC3E}">
        <p14:creationId xmlns:p14="http://schemas.microsoft.com/office/powerpoint/2010/main" val="159198011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AEB94CAE-C1C0-4E0A-81A4-26602342F7A6}"/>
              </a:ext>
            </a:extLst>
          </p:cNvPr>
          <p:cNvSpPr>
            <a:spLocks noGrp="1"/>
          </p:cNvSpPr>
          <p:nvPr>
            <p:ph type="body" idx="16"/>
          </p:nvPr>
        </p:nvSpPr>
        <p:spPr/>
        <p:txBody>
          <a:bodyPr/>
          <a:lstStyle/>
          <a:p>
            <a:r>
              <a:rPr lang="hu-HU" dirty="0"/>
              <a:t>A gyakorlatok egyéb dokumentumai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35536223-9725-92D6-3930-9E70CDE34D68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838200" y="1607437"/>
            <a:ext cx="10515600" cy="4104250"/>
          </a:xfrm>
        </p:spPr>
        <p:txBody>
          <a:bodyPr/>
          <a:lstStyle/>
          <a:p>
            <a:pPr marL="12700">
              <a:lnSpc>
                <a:spcPts val="2830"/>
              </a:lnSpc>
              <a:spcBef>
                <a:spcPts val="100"/>
              </a:spcBef>
            </a:pP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b="1" spc="-12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PORTFÓLIÓ</a:t>
            </a:r>
            <a:r>
              <a:rPr lang="hu-HU" sz="2000" b="1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RÉSZEI</a:t>
            </a:r>
            <a:r>
              <a:rPr lang="hu-HU" sz="2000" b="1" spc="-1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LEHETNEK,</a:t>
            </a:r>
            <a:r>
              <a:rPr lang="hu-HU" sz="2000" b="1" spc="1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b="1" spc="10" dirty="0">
                <a:ea typeface="Open Sans" panose="020B0606030504020204" pitchFamily="34" charset="0"/>
                <a:cs typeface="Open Sans" panose="020B0606030504020204" pitchFamily="34" charset="0"/>
              </a:rPr>
              <a:t>DE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NEM</a:t>
            </a:r>
            <a:r>
              <a:rPr lang="hu-HU" sz="2000" b="1" spc="-1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KELL FELTÖLTENI</a:t>
            </a:r>
            <a:r>
              <a:rPr lang="hu-HU" sz="2000" b="1" spc="-10" dirty="0"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4965" indent="-342265">
              <a:lnSpc>
                <a:spcPts val="283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Egyéni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fejlődési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terv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4965" indent="-342265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Feljegyzések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hospitálásokon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4965" indent="-342265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Óravázlatok,</a:t>
            </a:r>
            <a:r>
              <a:rPr lang="hu-HU" sz="2000" spc="-12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óratervek,</a:t>
            </a:r>
            <a:r>
              <a:rPr lang="hu-HU" sz="2000" spc="-1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foglalkozástervek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4965" indent="-342265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Tematikus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tervek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4965" indent="-342265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Reflexiók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4965" indent="-342265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Tanulói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dokumentumok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4965" indent="-342265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Egyéb</a:t>
            </a:r>
            <a:r>
              <a:rPr lang="hu-HU" sz="20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dokumentumok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3040168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705CE5C9-E64B-A683-6DFF-F2690A48B4EA}"/>
              </a:ext>
            </a:extLst>
          </p:cNvPr>
          <p:cNvSpPr>
            <a:spLocks noGrp="1"/>
          </p:cNvSpPr>
          <p:nvPr>
            <p:ph type="body" idx="16"/>
          </p:nvPr>
        </p:nvSpPr>
        <p:spPr/>
        <p:txBody>
          <a:bodyPr/>
          <a:lstStyle/>
          <a:p>
            <a:r>
              <a:rPr lang="hu-HU" dirty="0"/>
              <a:t>A megismételt gyakorlat tudnivalói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1775A5A4-50D7-8035-E236-05C8DBE2797B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838200" y="1404731"/>
            <a:ext cx="10515600" cy="4479234"/>
          </a:xfrm>
        </p:spPr>
        <p:txBody>
          <a:bodyPr/>
          <a:lstStyle/>
          <a:p>
            <a:pPr marL="355600" marR="5080" indent="-342900" algn="just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5600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2000" spc="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hallgató,</a:t>
            </a:r>
            <a:r>
              <a:rPr lang="hu-HU" sz="2000" spc="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aki</a:t>
            </a:r>
            <a:r>
              <a:rPr lang="hu-HU" sz="2000" spc="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gyakorlati</a:t>
            </a:r>
            <a:r>
              <a:rPr lang="hu-HU" sz="2000" spc="8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helyszínről</a:t>
            </a:r>
            <a:r>
              <a:rPr lang="hu-HU" sz="2000" spc="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szóló</a:t>
            </a:r>
            <a:r>
              <a:rPr lang="hu-HU" sz="2000" spc="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előzetes</a:t>
            </a:r>
            <a:r>
              <a:rPr lang="hu-HU" sz="2000" spc="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értesítést</a:t>
            </a:r>
            <a:r>
              <a:rPr lang="hu-HU" sz="2000" spc="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követően</a:t>
            </a:r>
            <a:r>
              <a:rPr lang="hu-HU" sz="2000" spc="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gyakorlati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eljárásrendben</a:t>
            </a:r>
            <a:r>
              <a:rPr lang="hu-HU" sz="2000" spc="2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megadott</a:t>
            </a:r>
            <a:r>
              <a:rPr lang="hu-HU" sz="2000" spc="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határidőig</a:t>
            </a:r>
            <a:r>
              <a:rPr lang="hu-HU" sz="2000" spc="1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nem</a:t>
            </a:r>
            <a:r>
              <a:rPr lang="hu-HU" sz="2000" spc="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jelzi</a:t>
            </a:r>
            <a:r>
              <a:rPr lang="hu-HU" sz="2000" spc="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írásban</a:t>
            </a:r>
            <a:r>
              <a:rPr lang="hu-HU" sz="2000" spc="2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Tanárképző</a:t>
            </a:r>
            <a:r>
              <a:rPr lang="hu-HU" sz="2000" spc="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Központnak,</a:t>
            </a:r>
            <a:r>
              <a:rPr lang="hu-HU" sz="2000" spc="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hogy</a:t>
            </a:r>
            <a:r>
              <a:rPr lang="hu-HU" sz="2000" spc="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a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szaktárgyi</a:t>
            </a:r>
            <a:r>
              <a:rPr lang="hu-HU" sz="2000" spc="5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tanítási</a:t>
            </a:r>
            <a:r>
              <a:rPr lang="hu-HU" sz="2000" spc="5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vagy</a:t>
            </a:r>
            <a:r>
              <a:rPr lang="hu-HU" sz="2000" spc="5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2000" spc="5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összefüggő</a:t>
            </a:r>
            <a:r>
              <a:rPr lang="hu-HU" sz="2000" spc="58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egyéni</a:t>
            </a:r>
            <a:r>
              <a:rPr lang="hu-HU" sz="2000" spc="5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iskolai</a:t>
            </a:r>
            <a:r>
              <a:rPr lang="hu-HU" sz="2000" spc="5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gyakorlatát</a:t>
            </a:r>
            <a:r>
              <a:rPr lang="hu-HU" sz="2000" spc="59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nem</a:t>
            </a:r>
            <a:r>
              <a:rPr lang="hu-HU" sz="2000" spc="5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kezdi</a:t>
            </a:r>
            <a:r>
              <a:rPr lang="hu-HU" sz="2000" spc="5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meg,</a:t>
            </a:r>
            <a:r>
              <a:rPr lang="hu-HU" sz="2000" spc="59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a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megismételt</a:t>
            </a:r>
            <a:r>
              <a:rPr lang="hu-HU" sz="2000" b="1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spc="-20" dirty="0">
                <a:ea typeface="Open Sans" panose="020B0606030504020204" pitchFamily="34" charset="0"/>
                <a:cs typeface="Open Sans" panose="020B0606030504020204" pitchFamily="34" charset="0"/>
              </a:rPr>
              <a:t>gyakorlatszervezés</a:t>
            </a:r>
            <a:r>
              <a:rPr lang="hu-HU" sz="2000" b="1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díját,</a:t>
            </a:r>
            <a:r>
              <a:rPr lang="hu-HU" sz="2000" b="1" spc="-1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12</a:t>
            </a:r>
            <a:r>
              <a:rPr lang="hu-HU" sz="2000" b="1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000</a:t>
            </a:r>
            <a:r>
              <a:rPr lang="hu-HU" sz="2000" b="1" spc="-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spc="-10" dirty="0">
                <a:ea typeface="Open Sans" panose="020B0606030504020204" pitchFamily="34" charset="0"/>
                <a:cs typeface="Open Sans" panose="020B0606030504020204" pitchFamily="34" charset="0"/>
              </a:rPr>
              <a:t>Ft-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ot</a:t>
            </a:r>
            <a:r>
              <a:rPr lang="hu-HU" sz="2000" b="1" spc="-2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dirty="0">
                <a:ea typeface="Open Sans" panose="020B0606030504020204" pitchFamily="34" charset="0"/>
                <a:cs typeface="Open Sans" panose="020B0606030504020204" pitchFamily="34" charset="0"/>
              </a:rPr>
              <a:t>köteles</a:t>
            </a:r>
            <a:r>
              <a:rPr lang="hu-HU" sz="2000" b="1" spc="-1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b="1" spc="-10" dirty="0">
                <a:ea typeface="Open Sans" panose="020B0606030504020204" pitchFamily="34" charset="0"/>
                <a:cs typeface="Open Sans" panose="020B0606030504020204" pitchFamily="34" charset="0"/>
              </a:rPr>
              <a:t>befizetni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424180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50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megismételt</a:t>
            </a:r>
            <a:r>
              <a:rPr lang="hu-HU" sz="2000" spc="509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gyakorlatszervezés</a:t>
            </a:r>
            <a:r>
              <a:rPr lang="hu-HU" sz="2000" spc="51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díját</a:t>
            </a:r>
            <a:r>
              <a:rPr lang="hu-HU" sz="2000" spc="50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akkor</a:t>
            </a:r>
            <a:r>
              <a:rPr lang="hu-HU" sz="2000" spc="49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is</a:t>
            </a:r>
            <a:r>
              <a:rPr lang="hu-HU" sz="2000" spc="5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be</a:t>
            </a:r>
            <a:r>
              <a:rPr lang="hu-HU" sz="2000" spc="509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kell</a:t>
            </a:r>
            <a:r>
              <a:rPr lang="hu-HU" sz="2000" spc="509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fizetnie,</a:t>
            </a:r>
            <a:r>
              <a:rPr lang="hu-HU" sz="2000" spc="509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ha</a:t>
            </a:r>
            <a:r>
              <a:rPr lang="hu-HU" sz="2000" spc="50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50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hallgató</a:t>
            </a:r>
            <a:r>
              <a:rPr lang="hu-HU" sz="2000" spc="5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neki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felróható</a:t>
            </a:r>
            <a:r>
              <a:rPr lang="hu-HU" sz="2000" spc="1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okból</a:t>
            </a:r>
            <a:r>
              <a:rPr lang="hu-HU" sz="2000" spc="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gyakorlati</a:t>
            </a:r>
            <a:r>
              <a:rPr lang="hu-HU" sz="2000" spc="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helyszínről</a:t>
            </a:r>
            <a:r>
              <a:rPr lang="hu-HU" sz="2000" spc="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szóló</a:t>
            </a:r>
            <a:r>
              <a:rPr lang="hu-HU" sz="2000" spc="2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előzetes</a:t>
            </a:r>
            <a:r>
              <a:rPr lang="hu-HU" sz="2000" spc="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értesítését</a:t>
            </a:r>
            <a:r>
              <a:rPr lang="hu-HU" sz="2000" spc="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követően</a:t>
            </a:r>
            <a:r>
              <a:rPr lang="hu-HU" sz="2000" spc="2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szakítja</a:t>
            </a:r>
            <a:r>
              <a:rPr lang="hu-HU" sz="2000" spc="2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meg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1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szaktárgyi</a:t>
            </a:r>
            <a:r>
              <a:rPr lang="hu-HU" sz="2000" spc="1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vagy</a:t>
            </a:r>
            <a:r>
              <a:rPr lang="hu-HU" sz="2000" spc="1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2000" spc="1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összefüggő</a:t>
            </a:r>
            <a:r>
              <a:rPr lang="hu-HU" sz="2000" spc="1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egyéni</a:t>
            </a:r>
            <a:r>
              <a:rPr lang="hu-HU" sz="2000" spc="1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iskolai</a:t>
            </a:r>
            <a:r>
              <a:rPr lang="hu-HU" sz="2000" spc="1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gyakorlatát,</a:t>
            </a:r>
            <a:r>
              <a:rPr lang="hu-HU" sz="2000" spc="1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és</a:t>
            </a:r>
            <a:r>
              <a:rPr lang="hu-HU" sz="2000" spc="1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nem</a:t>
            </a:r>
            <a:r>
              <a:rPr lang="hu-HU" sz="2000" spc="1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teljesíti</a:t>
            </a:r>
            <a:r>
              <a:rPr lang="hu-HU" sz="2000" spc="1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azt</a:t>
            </a:r>
            <a:r>
              <a:rPr lang="hu-HU" sz="2000" spc="1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2000" spc="1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adott félévben.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5600" marR="5715" indent="-342900" algn="just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5600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Ha</a:t>
            </a:r>
            <a:r>
              <a:rPr lang="hu-HU" sz="2000" spc="2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2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hallgató</a:t>
            </a:r>
            <a:r>
              <a:rPr lang="hu-HU" sz="2000" spc="2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igazolt</a:t>
            </a:r>
            <a:r>
              <a:rPr lang="hu-HU" sz="2000" spc="2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egészségügyi</a:t>
            </a:r>
            <a:r>
              <a:rPr lang="hu-HU" sz="2000" spc="2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ok</a:t>
            </a:r>
            <a:r>
              <a:rPr lang="hu-HU" sz="2000" spc="2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miatt</a:t>
            </a:r>
            <a:r>
              <a:rPr lang="hu-HU" sz="2000" spc="2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nem</a:t>
            </a:r>
            <a:r>
              <a:rPr lang="hu-HU" sz="2000" spc="2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tudja</a:t>
            </a:r>
            <a:r>
              <a:rPr lang="hu-HU" sz="2000" spc="2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megkezdeni</a:t>
            </a:r>
            <a:r>
              <a:rPr lang="hu-HU" sz="2000" spc="229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2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gyakorlatát</a:t>
            </a:r>
            <a:r>
              <a:rPr lang="hu-HU" sz="2000" spc="229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vagy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befejezni</a:t>
            </a:r>
            <a:r>
              <a:rPr lang="hu-HU" sz="2000" spc="38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2000" spc="40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elkezdett</a:t>
            </a:r>
            <a:r>
              <a:rPr lang="hu-HU" sz="2000" spc="39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gyakorlatot,</a:t>
            </a:r>
            <a:r>
              <a:rPr lang="hu-HU" sz="2000" spc="3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akkor</a:t>
            </a:r>
            <a:r>
              <a:rPr lang="hu-HU" sz="2000" spc="39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4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díjfizetési</a:t>
            </a:r>
            <a:r>
              <a:rPr lang="hu-HU" sz="2000" spc="39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kötelezettség</a:t>
            </a:r>
            <a:r>
              <a:rPr lang="hu-HU" sz="2000" spc="39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alól</a:t>
            </a:r>
            <a:r>
              <a:rPr lang="hu-HU" sz="2000" spc="39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mentesül,</a:t>
            </a:r>
            <a:r>
              <a:rPr lang="hu-HU" sz="2000" spc="3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és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kérelmezheti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félbehagyott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gyakorlat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kurzusának</a:t>
            </a:r>
            <a:r>
              <a:rPr lang="hu-HU" sz="20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törlését.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5600" indent="-342900" algn="just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térítési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díj</a:t>
            </a:r>
            <a:r>
              <a:rPr lang="hu-HU" sz="20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 err="1">
                <a:ea typeface="Open Sans" panose="020B0606030504020204" pitchFamily="34" charset="0"/>
                <a:cs typeface="Open Sans" panose="020B0606030504020204" pitchFamily="34" charset="0"/>
              </a:rPr>
              <a:t>Neptunban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kerül</a:t>
            </a:r>
            <a:r>
              <a:rPr lang="hu-HU" sz="20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kiírásra,</a:t>
            </a:r>
            <a:r>
              <a:rPr lang="hu-HU" sz="20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befizetés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határideje</a:t>
            </a:r>
            <a:r>
              <a:rPr lang="hu-HU" sz="2000" spc="-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minden</a:t>
            </a:r>
            <a:r>
              <a:rPr lang="hu-HU" sz="20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esetben</a:t>
            </a:r>
            <a:r>
              <a:rPr lang="hu-HU" sz="20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30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nap.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2605913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E1BAB1F0-39D8-3A72-9ED1-8C3C2A3364AC}"/>
              </a:ext>
            </a:extLst>
          </p:cNvPr>
          <p:cNvSpPr>
            <a:spLocks noGrp="1"/>
          </p:cNvSpPr>
          <p:nvPr>
            <p:ph type="body" idx="16"/>
          </p:nvPr>
        </p:nvSpPr>
        <p:spPr/>
        <p:txBody>
          <a:bodyPr/>
          <a:lstStyle/>
          <a:p>
            <a:r>
              <a:rPr lang="hu-HU" dirty="0"/>
              <a:t>Szakzárás, portfólió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138E04DF-7149-E403-525A-196E5F087C8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838200" y="1607437"/>
            <a:ext cx="10515600" cy="418376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lang="hu-HU" sz="2800" dirty="0">
              <a:latin typeface="Arial"/>
              <a:cs typeface="Arial"/>
            </a:endParaRPr>
          </a:p>
          <a:p>
            <a:pPr marL="354965" indent="-342265"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2000" spc="-30" dirty="0">
                <a:ea typeface="Open Sans" panose="020B0606030504020204" pitchFamily="34" charset="0"/>
                <a:cs typeface="Open Sans" panose="020B0606030504020204" pitchFamily="34" charset="0"/>
              </a:rPr>
              <a:t>Tájékoztató</a:t>
            </a:r>
            <a:r>
              <a:rPr lang="hu-HU" sz="20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honlapon: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https://tkk.elte.hu/szakzaras_rtak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2700">
              <a:tabLst>
                <a:tab pos="354965" algn="l"/>
                <a:tab pos="355600" algn="l"/>
              </a:tabLst>
            </a:pP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4965" indent="-342265"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Kapcsolat:</a:t>
            </a:r>
            <a:r>
              <a:rPr lang="hu-HU" sz="20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u="sng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ea typeface="Open Sans" panose="020B0606030504020204" pitchFamily="34" charset="0"/>
                <a:cs typeface="Open Sans" panose="020B0606030504020204" pitchFamily="34" charset="0"/>
                <a:hlinkClick r:id="rId3"/>
              </a:rPr>
              <a:t>szakzaras@tkk.elte.hu</a:t>
            </a:r>
            <a:endParaRPr lang="hu-HU" sz="2000" u="sng" spc="-10" dirty="0">
              <a:solidFill>
                <a:srgbClr val="0462C1"/>
              </a:solidFill>
              <a:uFill>
                <a:solidFill>
                  <a:srgbClr val="0462C1"/>
                </a:solidFill>
              </a:uFill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2700">
              <a:tabLst>
                <a:tab pos="354965" algn="l"/>
                <a:tab pos="355600" algn="l"/>
              </a:tabLst>
            </a:pP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4965" indent="-342265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Online</a:t>
            </a:r>
            <a:r>
              <a:rPr lang="hu-HU" sz="20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tájékoztató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a tudnivalókról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záróvizsga</a:t>
            </a:r>
            <a:r>
              <a:rPr lang="hu-HU" sz="2000" spc="-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félévében.</a:t>
            </a:r>
          </a:p>
          <a:p>
            <a:pPr marL="1270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3910623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8598EB7C-7F6B-8F26-0441-4D6B8C579B16}"/>
              </a:ext>
            </a:extLst>
          </p:cNvPr>
          <p:cNvSpPr>
            <a:spLocks noGrp="1"/>
          </p:cNvSpPr>
          <p:nvPr>
            <p:ph type="body" idx="16"/>
          </p:nvPr>
        </p:nvSpPr>
        <p:spPr/>
        <p:txBody>
          <a:bodyPr/>
          <a:lstStyle/>
          <a:p>
            <a:r>
              <a:rPr lang="hu-HU" dirty="0"/>
              <a:t>Szerződéskötés a külső tanárokkal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83078AF6-C7CD-5A92-959A-EAFD73A0BF3F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838200" y="1444487"/>
            <a:ext cx="10515600" cy="4200939"/>
          </a:xfrm>
        </p:spPr>
        <p:txBody>
          <a:bodyPr/>
          <a:lstStyle/>
          <a:p>
            <a:pPr marL="354965" indent="-34226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8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spc="-25" dirty="0">
                <a:ea typeface="Open Sans" panose="020B0606030504020204" pitchFamily="34" charset="0"/>
                <a:cs typeface="Open Sans" panose="020B0606030504020204" pitchFamily="34" charset="0"/>
              </a:rPr>
              <a:t>szerződéskötést</a:t>
            </a:r>
            <a:r>
              <a:rPr lang="hu-HU" sz="18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8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TKK</a:t>
            </a:r>
            <a:r>
              <a:rPr lang="hu-HU" sz="18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intézi,</a:t>
            </a:r>
            <a:r>
              <a:rPr lang="hu-HU" sz="18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ezzel</a:t>
            </a:r>
            <a:r>
              <a:rPr lang="hu-HU" sz="1800" spc="-1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nincs</a:t>
            </a:r>
            <a:r>
              <a:rPr lang="hu-HU" sz="18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spc="-10" dirty="0">
                <a:ea typeface="Open Sans" panose="020B0606030504020204" pitchFamily="34" charset="0"/>
                <a:cs typeface="Open Sans" panose="020B0606030504020204" pitchFamily="34" charset="0"/>
              </a:rPr>
              <a:t>feladatuk</a:t>
            </a:r>
            <a:r>
              <a:rPr lang="hu-HU" sz="18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8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spc="-10" dirty="0">
                <a:ea typeface="Open Sans" panose="020B0606030504020204" pitchFamily="34" charset="0"/>
                <a:cs typeface="Open Sans" panose="020B0606030504020204" pitchFamily="34" charset="0"/>
              </a:rPr>
              <a:t>hallgatóknak.</a:t>
            </a:r>
            <a:endParaRPr lang="hu-HU" sz="18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4965" indent="-34226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8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spc="-10" dirty="0">
                <a:ea typeface="Open Sans" panose="020B0606030504020204" pitchFamily="34" charset="0"/>
                <a:cs typeface="Open Sans" panose="020B0606030504020204" pitchFamily="34" charset="0"/>
              </a:rPr>
              <a:t>tankerülettel</a:t>
            </a:r>
            <a:r>
              <a:rPr lang="hu-HU" sz="18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spc="-10" dirty="0">
                <a:ea typeface="Open Sans" panose="020B0606030504020204" pitchFamily="34" charset="0"/>
                <a:cs typeface="Open Sans" panose="020B0606030504020204" pitchFamily="34" charset="0"/>
              </a:rPr>
              <a:t>keretszerződés.</a:t>
            </a:r>
            <a:endParaRPr lang="hu-HU" sz="18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4965" indent="-34226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18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spc="-10" dirty="0">
                <a:ea typeface="Open Sans" panose="020B0606030504020204" pitchFamily="34" charset="0"/>
                <a:cs typeface="Open Sans" panose="020B0606030504020204" pitchFamily="34" charset="0"/>
              </a:rPr>
              <a:t>intézménnyel</a:t>
            </a:r>
            <a:r>
              <a:rPr lang="hu-HU" sz="18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spc="-10" dirty="0">
                <a:ea typeface="Open Sans" panose="020B0606030504020204" pitchFamily="34" charset="0"/>
                <a:cs typeface="Open Sans" panose="020B0606030504020204" pitchFamily="34" charset="0"/>
              </a:rPr>
              <a:t>partneriskolai</a:t>
            </a:r>
            <a:r>
              <a:rPr lang="hu-HU" sz="18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spc="-10" dirty="0">
                <a:ea typeface="Open Sans" panose="020B0606030504020204" pitchFamily="34" charset="0"/>
                <a:cs typeface="Open Sans" panose="020B0606030504020204" pitchFamily="34" charset="0"/>
              </a:rPr>
              <a:t>szerződés.</a:t>
            </a:r>
            <a:endParaRPr lang="hu-HU" sz="18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4965" indent="-34226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8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spc="-10" dirty="0">
                <a:ea typeface="Open Sans" panose="020B0606030504020204" pitchFamily="34" charset="0"/>
                <a:cs typeface="Open Sans" panose="020B0606030504020204" pitchFamily="34" charset="0"/>
              </a:rPr>
              <a:t>pedagógussal</a:t>
            </a:r>
            <a:r>
              <a:rPr lang="hu-HU" sz="18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megbízási</a:t>
            </a:r>
            <a:r>
              <a:rPr lang="hu-HU" sz="1800" spc="-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spc="-10" dirty="0">
                <a:ea typeface="Open Sans" panose="020B0606030504020204" pitchFamily="34" charset="0"/>
                <a:cs typeface="Open Sans" panose="020B0606030504020204" pitchFamily="34" charset="0"/>
              </a:rPr>
              <a:t>szerződés.</a:t>
            </a:r>
            <a:endParaRPr lang="hu-HU" sz="18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4965" indent="-34226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18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adatok</a:t>
            </a:r>
            <a:r>
              <a:rPr lang="hu-HU" sz="18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spc="-10" dirty="0">
                <a:ea typeface="Open Sans" panose="020B0606030504020204" pitchFamily="34" charset="0"/>
                <a:cs typeface="Open Sans" panose="020B0606030504020204" pitchFamily="34" charset="0"/>
              </a:rPr>
              <a:t>egyeztetése.</a:t>
            </a:r>
            <a:endParaRPr lang="hu-HU" sz="18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4965" indent="-34226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8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spc="-20" dirty="0">
                <a:ea typeface="Open Sans" panose="020B0606030504020204" pitchFamily="34" charset="0"/>
                <a:cs typeface="Open Sans" panose="020B0606030504020204" pitchFamily="34" charset="0"/>
              </a:rPr>
              <a:t>szerződés</a:t>
            </a:r>
            <a:r>
              <a:rPr lang="hu-HU" sz="1800" spc="-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kiküldése,</a:t>
            </a:r>
            <a:r>
              <a:rPr lang="hu-HU" sz="18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spc="-10" dirty="0">
                <a:ea typeface="Open Sans" panose="020B0606030504020204" pitchFamily="34" charset="0"/>
                <a:cs typeface="Open Sans" panose="020B0606030504020204" pitchFamily="34" charset="0"/>
              </a:rPr>
              <a:t>hitelesítése</a:t>
            </a:r>
            <a:r>
              <a:rPr lang="hu-HU" sz="1800" spc="-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18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spc="-10" dirty="0">
                <a:ea typeface="Open Sans" panose="020B0606030504020204" pitchFamily="34" charset="0"/>
                <a:cs typeface="Open Sans" panose="020B0606030504020204" pitchFamily="34" charset="0"/>
              </a:rPr>
              <a:t>Ügyfélkapun</a:t>
            </a:r>
            <a:r>
              <a:rPr lang="hu-HU" sz="1800" spc="-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spc="-10" dirty="0">
                <a:ea typeface="Open Sans" panose="020B0606030504020204" pitchFamily="34" charset="0"/>
                <a:cs typeface="Open Sans" panose="020B0606030504020204" pitchFamily="34" charset="0"/>
              </a:rPr>
              <a:t>keresztül.</a:t>
            </a:r>
            <a:endParaRPr lang="hu-HU" sz="18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4965" indent="-34226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8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spc="-20" dirty="0">
                <a:ea typeface="Open Sans" panose="020B0606030504020204" pitchFamily="34" charset="0"/>
                <a:cs typeface="Open Sans" panose="020B0606030504020204" pitchFamily="34" charset="0"/>
              </a:rPr>
              <a:t>szerződés</a:t>
            </a:r>
            <a:r>
              <a:rPr lang="hu-HU" sz="1800" spc="-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spc="-10" dirty="0">
                <a:ea typeface="Open Sans" panose="020B0606030504020204" pitchFamily="34" charset="0"/>
                <a:cs typeface="Open Sans" panose="020B0606030504020204" pitchFamily="34" charset="0"/>
              </a:rPr>
              <a:t>aláíratása</a:t>
            </a:r>
            <a:r>
              <a:rPr lang="hu-HU" sz="1800" spc="-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1800" spc="-35" dirty="0">
                <a:ea typeface="Open Sans" panose="020B0606030504020204" pitchFamily="34" charset="0"/>
                <a:cs typeface="Open Sans" panose="020B0606030504020204" pitchFamily="34" charset="0"/>
              </a:rPr>
              <a:t> ELTE</a:t>
            </a:r>
            <a:r>
              <a:rPr lang="hu-HU" sz="1800" spc="-2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spc="-10" dirty="0">
                <a:ea typeface="Open Sans" panose="020B0606030504020204" pitchFamily="34" charset="0"/>
                <a:cs typeface="Open Sans" panose="020B0606030504020204" pitchFamily="34" charset="0"/>
              </a:rPr>
              <a:t>munkatársaival.</a:t>
            </a:r>
            <a:endParaRPr lang="hu-HU" sz="18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4965" indent="-34226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8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spc="-10" dirty="0">
                <a:ea typeface="Open Sans" panose="020B0606030504020204" pitchFamily="34" charset="0"/>
                <a:cs typeface="Open Sans" panose="020B0606030504020204" pitchFamily="34" charset="0"/>
              </a:rPr>
              <a:t>teljesítés</a:t>
            </a:r>
            <a:r>
              <a:rPr lang="hu-HU" sz="18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spc="-10" dirty="0">
                <a:ea typeface="Open Sans" panose="020B0606030504020204" pitchFamily="34" charset="0"/>
                <a:cs typeface="Open Sans" panose="020B0606030504020204" pitchFamily="34" charset="0"/>
              </a:rPr>
              <a:t>igazolása</a:t>
            </a:r>
            <a:r>
              <a:rPr lang="hu-HU" sz="1800" spc="-2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8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TKK</a:t>
            </a:r>
            <a:r>
              <a:rPr lang="hu-HU" sz="18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spc="-10" dirty="0">
                <a:ea typeface="Open Sans" panose="020B0606030504020204" pitchFamily="34" charset="0"/>
                <a:cs typeface="Open Sans" panose="020B0606030504020204" pitchFamily="34" charset="0"/>
              </a:rPr>
              <a:t>részéről:</a:t>
            </a:r>
            <a:r>
              <a:rPr lang="hu-HU" sz="1800" spc="-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18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spc="-10" dirty="0">
                <a:ea typeface="Open Sans" panose="020B0606030504020204" pitchFamily="34" charset="0"/>
                <a:cs typeface="Open Sans" panose="020B0606030504020204" pitchFamily="34" charset="0"/>
              </a:rPr>
              <a:t>értékelések</a:t>
            </a:r>
            <a:r>
              <a:rPr lang="hu-HU" sz="18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spc="-20" dirty="0">
                <a:ea typeface="Open Sans" panose="020B0606030504020204" pitchFamily="34" charset="0"/>
                <a:cs typeface="Open Sans" panose="020B0606030504020204" pitchFamily="34" charset="0"/>
              </a:rPr>
              <a:t>beérkezése</a:t>
            </a:r>
            <a:r>
              <a:rPr lang="hu-HU" sz="18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és</a:t>
            </a:r>
            <a:r>
              <a:rPr lang="hu-HU" sz="18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spc="-10" dirty="0">
                <a:ea typeface="Open Sans" panose="020B0606030504020204" pitchFamily="34" charset="0"/>
                <a:cs typeface="Open Sans" panose="020B0606030504020204" pitchFamily="34" charset="0"/>
              </a:rPr>
              <a:t>feldolgozása,</a:t>
            </a:r>
            <a:r>
              <a:rPr lang="hu-HU" sz="1800" spc="-2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8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jegyek</a:t>
            </a:r>
            <a:r>
              <a:rPr lang="hu-HU" sz="18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spc="-10" dirty="0">
                <a:ea typeface="Open Sans" panose="020B0606030504020204" pitchFamily="34" charset="0"/>
                <a:cs typeface="Open Sans" panose="020B0606030504020204" pitchFamily="34" charset="0"/>
              </a:rPr>
              <a:t>rögzítése</a:t>
            </a:r>
            <a:r>
              <a:rPr lang="hu-HU" sz="1800" spc="-2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spc="-10" dirty="0">
                <a:ea typeface="Open Sans" panose="020B0606030504020204" pitchFamily="34" charset="0"/>
                <a:cs typeface="Open Sans" panose="020B0606030504020204" pitchFamily="34" charset="0"/>
              </a:rPr>
              <a:t>után.</a:t>
            </a:r>
            <a:endParaRPr lang="hu-HU" sz="18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4965" indent="-34226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8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díjak</a:t>
            </a:r>
            <a:r>
              <a:rPr lang="hu-HU" sz="18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átutalása:</a:t>
            </a:r>
            <a:r>
              <a:rPr lang="hu-HU" sz="18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8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spc="-10" dirty="0">
                <a:ea typeface="Open Sans" panose="020B0606030504020204" pitchFamily="34" charset="0"/>
                <a:cs typeface="Open Sans" panose="020B0606030504020204" pitchFamily="34" charset="0"/>
              </a:rPr>
              <a:t>teljesítésigazolást</a:t>
            </a:r>
            <a:r>
              <a:rPr lang="hu-HU" sz="18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spc="-10" dirty="0">
                <a:ea typeface="Open Sans" panose="020B0606030504020204" pitchFamily="34" charset="0"/>
                <a:cs typeface="Open Sans" panose="020B0606030504020204" pitchFamily="34" charset="0"/>
              </a:rPr>
              <a:t>követően.</a:t>
            </a:r>
            <a:endParaRPr lang="hu-HU" sz="18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rial"/>
              <a:buChar char="•"/>
            </a:pPr>
            <a:endParaRPr lang="hu-HU" sz="16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2700">
              <a:lnSpc>
                <a:spcPct val="100000"/>
              </a:lnSpc>
              <a:tabLst>
                <a:tab pos="354965" algn="l"/>
                <a:tab pos="355600" algn="l"/>
              </a:tabLst>
            </a:pPr>
            <a:r>
              <a:rPr lang="hu-HU" sz="1600" dirty="0">
                <a:solidFill>
                  <a:srgbClr val="8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Minden</a:t>
            </a:r>
            <a:r>
              <a:rPr lang="hu-HU" sz="1600" spc="-40" dirty="0">
                <a:solidFill>
                  <a:srgbClr val="8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20" dirty="0">
                <a:solidFill>
                  <a:srgbClr val="8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változásról</a:t>
            </a:r>
            <a:r>
              <a:rPr lang="hu-HU" sz="1600" spc="-15" dirty="0">
                <a:solidFill>
                  <a:srgbClr val="8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solidFill>
                  <a:srgbClr val="8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azonnal</a:t>
            </a:r>
            <a:r>
              <a:rPr lang="hu-HU" sz="1600" spc="-40" dirty="0">
                <a:solidFill>
                  <a:srgbClr val="8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solidFill>
                  <a:srgbClr val="8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kérjük</a:t>
            </a:r>
            <a:r>
              <a:rPr lang="hu-HU" sz="1600" spc="-55" dirty="0">
                <a:solidFill>
                  <a:srgbClr val="8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solidFill>
                  <a:srgbClr val="8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értesíteni</a:t>
            </a:r>
            <a:r>
              <a:rPr lang="hu-HU" sz="1600" spc="-25" dirty="0">
                <a:solidFill>
                  <a:srgbClr val="8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solidFill>
                  <a:srgbClr val="8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600" spc="-50" dirty="0">
                <a:solidFill>
                  <a:srgbClr val="8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20" dirty="0">
                <a:solidFill>
                  <a:srgbClr val="8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TKK-</a:t>
            </a:r>
            <a:r>
              <a:rPr lang="hu-HU" sz="1600" dirty="0">
                <a:solidFill>
                  <a:srgbClr val="8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t</a:t>
            </a:r>
            <a:r>
              <a:rPr lang="hu-HU" sz="1600" spc="-40" dirty="0">
                <a:solidFill>
                  <a:srgbClr val="8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e-</a:t>
            </a:r>
            <a:r>
              <a:rPr lang="hu-HU" sz="1600" dirty="0">
                <a:solidFill>
                  <a:srgbClr val="8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mailben</a:t>
            </a:r>
            <a:r>
              <a:rPr lang="hu-HU" sz="1600" spc="-20" dirty="0">
                <a:solidFill>
                  <a:srgbClr val="8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solidFill>
                  <a:srgbClr val="8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600" spc="-55" dirty="0">
                <a:solidFill>
                  <a:srgbClr val="8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u="sng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rtak.gyak@tkk.elte.hu</a:t>
            </a:r>
            <a:r>
              <a:rPr lang="hu-HU" sz="1600" spc="-15" dirty="0">
                <a:solidFill>
                  <a:srgbClr val="0462C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solidFill>
                  <a:srgbClr val="8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címen</a:t>
            </a:r>
            <a:r>
              <a:rPr lang="hu-HU" sz="1600" spc="-55" dirty="0">
                <a:solidFill>
                  <a:srgbClr val="8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50" dirty="0">
                <a:solidFill>
                  <a:srgbClr val="8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a </a:t>
            </a:r>
            <a:r>
              <a:rPr lang="hu-HU" sz="1600" b="1" spc="-10" dirty="0">
                <a:solidFill>
                  <a:srgbClr val="8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változásbejelentő </a:t>
            </a:r>
            <a:r>
              <a:rPr lang="hu-HU" sz="1600" spc="-10" dirty="0">
                <a:solidFill>
                  <a:srgbClr val="8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kitöltésével.</a:t>
            </a:r>
            <a:r>
              <a:rPr lang="hu-HU" sz="1600" spc="-5" dirty="0">
                <a:solidFill>
                  <a:srgbClr val="8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solidFill>
                  <a:srgbClr val="8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Csak</a:t>
            </a:r>
            <a:r>
              <a:rPr lang="hu-HU" sz="1600" spc="-50" dirty="0">
                <a:solidFill>
                  <a:srgbClr val="8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solidFill>
                  <a:srgbClr val="8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1600" spc="-50" dirty="0">
                <a:solidFill>
                  <a:srgbClr val="8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solidFill>
                  <a:srgbClr val="8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iskola</a:t>
            </a:r>
            <a:r>
              <a:rPr lang="hu-HU" sz="1600" spc="-40" dirty="0">
                <a:solidFill>
                  <a:srgbClr val="8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20" dirty="0">
                <a:solidFill>
                  <a:srgbClr val="8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vezetése</a:t>
            </a:r>
            <a:r>
              <a:rPr lang="hu-HU" sz="1600" spc="-15" dirty="0">
                <a:solidFill>
                  <a:srgbClr val="8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solidFill>
                  <a:srgbClr val="8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vagy</a:t>
            </a:r>
            <a:r>
              <a:rPr lang="hu-HU" sz="1600" spc="-30" dirty="0">
                <a:solidFill>
                  <a:srgbClr val="8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solidFill>
                  <a:srgbClr val="8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600" spc="-45" dirty="0">
                <a:solidFill>
                  <a:srgbClr val="8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20" dirty="0">
                <a:solidFill>
                  <a:srgbClr val="8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kapcsolattartó</a:t>
            </a:r>
            <a:r>
              <a:rPr lang="hu-HU" sz="1600" spc="-50" dirty="0">
                <a:solidFill>
                  <a:srgbClr val="8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solidFill>
                  <a:srgbClr val="8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töltheti</a:t>
            </a:r>
            <a:r>
              <a:rPr lang="hu-HU" sz="1600" spc="-15" dirty="0">
                <a:solidFill>
                  <a:srgbClr val="8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solidFill>
                  <a:srgbClr val="8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ki</a:t>
            </a:r>
            <a:r>
              <a:rPr lang="hu-HU" sz="1600" spc="-55" dirty="0">
                <a:solidFill>
                  <a:srgbClr val="8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solidFill>
                  <a:srgbClr val="8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600" spc="-45" dirty="0">
                <a:solidFill>
                  <a:srgbClr val="8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spc="-10" dirty="0">
                <a:solidFill>
                  <a:srgbClr val="8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változásbejelentőt! Letölthető</a:t>
            </a:r>
            <a:r>
              <a:rPr lang="hu-HU" sz="1600" spc="-55" dirty="0">
                <a:solidFill>
                  <a:srgbClr val="8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solidFill>
                  <a:srgbClr val="8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600" spc="-75" dirty="0">
                <a:solidFill>
                  <a:srgbClr val="8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600" dirty="0">
                <a:solidFill>
                  <a:srgbClr val="800000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honlapról: https://tkk.elte.hu/osszefuggo_egyeni_iskolai_gyakorlat_rtak</a:t>
            </a:r>
            <a:endParaRPr lang="hu-HU" sz="16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9038585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C73BC9D5-C21A-CC95-CB12-734D93B97E98}"/>
              </a:ext>
            </a:extLst>
          </p:cNvPr>
          <p:cNvSpPr>
            <a:spLocks noGrp="1"/>
          </p:cNvSpPr>
          <p:nvPr>
            <p:ph type="body" idx="16"/>
          </p:nvPr>
        </p:nvSpPr>
        <p:spPr/>
        <p:txBody>
          <a:bodyPr/>
          <a:lstStyle/>
          <a:p>
            <a:r>
              <a:rPr lang="hu-HU" dirty="0"/>
              <a:t>A partneriskolák lehetőségei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E0050D68-096F-DB49-516F-8AEB18B01677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838200" y="1607437"/>
            <a:ext cx="10515600" cy="4316285"/>
          </a:xfrm>
        </p:spPr>
        <p:txBody>
          <a:bodyPr/>
          <a:lstStyle/>
          <a:p>
            <a:pPr marL="583565" indent="-57086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583565" algn="l"/>
                <a:tab pos="584200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Bekapcsolódás</a:t>
            </a:r>
            <a:r>
              <a:rPr lang="hu-HU" sz="2000" spc="-1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partneriskolai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hálózatba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583565" indent="-57086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583565" algn="l"/>
                <a:tab pos="584200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Szakmai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együttműködés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lehetősége</a:t>
            </a:r>
            <a:r>
              <a:rPr lang="hu-HU" sz="20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projektekben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583565" indent="-57086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583565" algn="l"/>
                <a:tab pos="584200" algn="l"/>
              </a:tabLst>
            </a:pP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Partneriskolai</a:t>
            </a:r>
            <a:r>
              <a:rPr lang="hu-HU" sz="2000" spc="-1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pedagógusok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részvétele</a:t>
            </a:r>
            <a:r>
              <a:rPr lang="hu-HU" sz="20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szakmai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programokon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583565" indent="-57086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583565" algn="l"/>
                <a:tab pos="584200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Szakmai</a:t>
            </a:r>
            <a:r>
              <a:rPr lang="hu-HU" sz="20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kapcsolatok</a:t>
            </a:r>
            <a:r>
              <a:rPr lang="hu-HU" sz="20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2000" spc="-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egyetemi</a:t>
            </a:r>
            <a:r>
              <a:rPr lang="hu-HU" sz="20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oktatókkal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583565" indent="-57086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583565" algn="l"/>
                <a:tab pos="584200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Online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tanári</a:t>
            </a:r>
            <a:r>
              <a:rPr lang="hu-HU" sz="20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műhelyek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583565" indent="-57086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583565" algn="l"/>
                <a:tab pos="584200" algn="l"/>
              </a:tabLst>
            </a:pP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Mentorképzések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583565" indent="-57086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583565" algn="l"/>
                <a:tab pos="584200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Új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kutatási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eredmények,</a:t>
            </a:r>
            <a:r>
              <a:rPr lang="hu-HU" sz="20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új</a:t>
            </a:r>
            <a:r>
              <a:rPr lang="hu-HU" sz="20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módszertanok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megismerése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583565" indent="-57086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583565" algn="l"/>
                <a:tab pos="584200" algn="l"/>
              </a:tabLst>
            </a:pP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Partneriskolai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tábla</a:t>
            </a:r>
            <a:r>
              <a:rPr lang="hu-HU" sz="20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20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intézmény</a:t>
            </a:r>
            <a:r>
              <a:rPr lang="hu-HU" sz="20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épületére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583565" indent="-57086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583565" algn="l"/>
                <a:tab pos="584200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Díjak,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oklevelek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partneriskolák,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mentorok,</a:t>
            </a:r>
            <a:r>
              <a:rPr lang="hu-HU" sz="20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vezetőtanárok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számára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583565" indent="-570865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583565" algn="l"/>
                <a:tab pos="584200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tantestület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bővítése</a:t>
            </a:r>
            <a:r>
              <a:rPr lang="hu-HU" sz="2000" spc="-2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fiatal</a:t>
            </a:r>
            <a:r>
              <a:rPr lang="hu-HU" sz="20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tanárokkal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7996486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724250E8-20B2-6FA2-EF90-8E536BC9C75C}"/>
              </a:ext>
            </a:extLst>
          </p:cNvPr>
          <p:cNvSpPr>
            <a:spLocks noGrp="1"/>
          </p:cNvSpPr>
          <p:nvPr>
            <p:ph type="body" idx="16"/>
          </p:nvPr>
        </p:nvSpPr>
        <p:spPr/>
        <p:txBody>
          <a:bodyPr/>
          <a:lstStyle/>
          <a:p>
            <a:r>
              <a:rPr lang="hu-HU" dirty="0"/>
              <a:t>Hallgatói segítségkérés a gyakorlatokkal kapcsolatban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9A357F48-7EA8-C798-957A-136DB18DA26B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838200" y="1921565"/>
            <a:ext cx="10515600" cy="3684105"/>
          </a:xfrm>
        </p:spPr>
        <p:txBody>
          <a:bodyPr/>
          <a:lstStyle/>
          <a:p>
            <a:pPr marL="583565" indent="-570865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583565" algn="l"/>
                <a:tab pos="584200" algn="l"/>
              </a:tabLst>
            </a:pPr>
            <a:r>
              <a:rPr lang="hu-HU" sz="24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4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400" dirty="0">
                <a:ea typeface="Open Sans" panose="020B0606030504020204" pitchFamily="34" charset="0"/>
                <a:cs typeface="Open Sans" panose="020B0606030504020204" pitchFamily="34" charset="0"/>
              </a:rPr>
              <a:t>mentornál,</a:t>
            </a:r>
            <a:r>
              <a:rPr lang="hu-HU" sz="24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400" spc="-10" dirty="0">
                <a:ea typeface="Open Sans" panose="020B0606030504020204" pitchFamily="34" charset="0"/>
                <a:cs typeface="Open Sans" panose="020B0606030504020204" pitchFamily="34" charset="0"/>
              </a:rPr>
              <a:t>vezetőtanárnál</a:t>
            </a:r>
            <a:endParaRPr lang="hu-HU" sz="24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583565" indent="-570865">
              <a:lnSpc>
                <a:spcPct val="100000"/>
              </a:lnSpc>
              <a:buFont typeface="Arial"/>
              <a:buChar char="•"/>
              <a:tabLst>
                <a:tab pos="583565" algn="l"/>
                <a:tab pos="584200" algn="l"/>
              </a:tabLst>
            </a:pPr>
            <a:r>
              <a:rPr lang="hu-HU" sz="24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2400" spc="-25" dirty="0">
                <a:ea typeface="Open Sans" panose="020B0606030504020204" pitchFamily="34" charset="0"/>
                <a:cs typeface="Open Sans" panose="020B0606030504020204" pitchFamily="34" charset="0"/>
              </a:rPr>
              <a:t> érintett </a:t>
            </a:r>
            <a:r>
              <a:rPr lang="hu-HU" sz="2400" spc="-10" dirty="0">
                <a:ea typeface="Open Sans" panose="020B0606030504020204" pitchFamily="34" charset="0"/>
                <a:cs typeface="Open Sans" panose="020B0606030504020204" pitchFamily="34" charset="0"/>
              </a:rPr>
              <a:t>iskola szakmai vezetőjénél</a:t>
            </a:r>
            <a:endParaRPr lang="hu-HU" sz="24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583565" indent="-570865">
              <a:lnSpc>
                <a:spcPct val="100000"/>
              </a:lnSpc>
              <a:buFont typeface="Arial"/>
              <a:buChar char="•"/>
              <a:tabLst>
                <a:tab pos="583565" algn="l"/>
                <a:tab pos="584200" algn="l"/>
              </a:tabLst>
            </a:pPr>
            <a:r>
              <a:rPr lang="hu-HU" sz="24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4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400" spc="-10" dirty="0">
                <a:ea typeface="Open Sans" panose="020B0606030504020204" pitchFamily="34" charset="0"/>
                <a:cs typeface="Open Sans" panose="020B0606030504020204" pitchFamily="34" charset="0"/>
              </a:rPr>
              <a:t>szakmódszertanos</a:t>
            </a:r>
            <a:r>
              <a:rPr lang="hu-HU" sz="24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400" spc="-10" dirty="0">
                <a:ea typeface="Open Sans" panose="020B0606030504020204" pitchFamily="34" charset="0"/>
                <a:cs typeface="Open Sans" panose="020B0606030504020204" pitchFamily="34" charset="0"/>
              </a:rPr>
              <a:t>oktatónál</a:t>
            </a:r>
            <a:endParaRPr lang="hu-HU" sz="24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583565" indent="-570865">
              <a:lnSpc>
                <a:spcPct val="100000"/>
              </a:lnSpc>
              <a:buFont typeface="Arial"/>
              <a:buChar char="•"/>
              <a:tabLst>
                <a:tab pos="583565" algn="l"/>
                <a:tab pos="584200" algn="l"/>
              </a:tabLst>
            </a:pPr>
            <a:r>
              <a:rPr lang="hu-HU" sz="24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400" spc="-1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400" spc="-40" dirty="0">
                <a:ea typeface="Open Sans" panose="020B0606030504020204" pitchFamily="34" charset="0"/>
                <a:cs typeface="Open Sans" panose="020B0606030504020204" pitchFamily="34" charset="0"/>
              </a:rPr>
              <a:t>Tanárképző</a:t>
            </a:r>
            <a:r>
              <a:rPr lang="hu-HU" sz="24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400" dirty="0">
                <a:ea typeface="Open Sans" panose="020B0606030504020204" pitchFamily="34" charset="0"/>
                <a:cs typeface="Open Sans" panose="020B0606030504020204" pitchFamily="34" charset="0"/>
              </a:rPr>
              <a:t>Központban:</a:t>
            </a:r>
            <a:r>
              <a:rPr lang="hu-HU" sz="24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400" u="sng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rtak.gyak@tkk.elte.hu</a:t>
            </a:r>
            <a:endParaRPr lang="hu-HU" sz="24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7967984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2BDA005D-280A-D3EE-144E-A7F02AA8D73D}"/>
              </a:ext>
            </a:extLst>
          </p:cNvPr>
          <p:cNvSpPr>
            <a:spLocks noGrp="1"/>
          </p:cNvSpPr>
          <p:nvPr>
            <p:ph type="body" idx="16"/>
          </p:nvPr>
        </p:nvSpPr>
        <p:spPr/>
        <p:txBody>
          <a:bodyPr/>
          <a:lstStyle/>
          <a:p>
            <a:r>
              <a:rPr lang="hu-HU" dirty="0"/>
              <a:t>AZ ELTE TANÁRKÉPZŐ KÖZPONTJA (TKK)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4909441B-B5C6-8841-FD19-85F3F35A4CA3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838200" y="1607437"/>
            <a:ext cx="10515600" cy="4090998"/>
          </a:xfrm>
        </p:spPr>
        <p:txBody>
          <a:bodyPr/>
          <a:lstStyle/>
          <a:p>
            <a:pPr marL="354965" indent="-342265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2400" dirty="0">
                <a:latin typeface="Calibri"/>
                <a:cs typeface="Calibri"/>
              </a:rPr>
              <a:t>Honlap:</a:t>
            </a:r>
            <a:r>
              <a:rPr lang="hu-HU" sz="2400" spc="-20" dirty="0">
                <a:latin typeface="Calibri"/>
                <a:cs typeface="Calibri"/>
              </a:rPr>
              <a:t> </a:t>
            </a:r>
            <a:r>
              <a:rPr lang="hu-HU" sz="2400" u="sng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http://tkk.elte.hu/</a:t>
            </a:r>
            <a:endParaRPr lang="hu-HU" sz="2400" u="sng" spc="-10" dirty="0">
              <a:solidFill>
                <a:srgbClr val="0462C1"/>
              </a:solidFill>
              <a:uFill>
                <a:solidFill>
                  <a:srgbClr val="0462C1"/>
                </a:solidFill>
              </a:uFill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2400" dirty="0">
                <a:latin typeface="Calibri"/>
                <a:cs typeface="Calibri"/>
              </a:rPr>
              <a:t>Cím:</a:t>
            </a:r>
            <a:r>
              <a:rPr lang="hu-HU" sz="2400" spc="-25" dirty="0">
                <a:latin typeface="Calibri"/>
                <a:cs typeface="Calibri"/>
              </a:rPr>
              <a:t> </a:t>
            </a:r>
            <a:r>
              <a:rPr lang="hu-HU" sz="2400" dirty="0">
                <a:latin typeface="Calibri"/>
                <a:cs typeface="Calibri"/>
              </a:rPr>
              <a:t>1118</a:t>
            </a:r>
            <a:r>
              <a:rPr lang="hu-HU" sz="2400" spc="-20" dirty="0">
                <a:latin typeface="Calibri"/>
                <a:cs typeface="Calibri"/>
              </a:rPr>
              <a:t> </a:t>
            </a:r>
            <a:r>
              <a:rPr lang="hu-HU" sz="2400" dirty="0">
                <a:latin typeface="Calibri"/>
                <a:cs typeface="Calibri"/>
              </a:rPr>
              <a:t>Budapest,</a:t>
            </a:r>
            <a:r>
              <a:rPr lang="hu-HU" sz="2400" spc="-15" dirty="0">
                <a:latin typeface="Calibri"/>
                <a:cs typeface="Calibri"/>
              </a:rPr>
              <a:t> </a:t>
            </a:r>
            <a:r>
              <a:rPr lang="hu-HU" sz="2400" dirty="0">
                <a:latin typeface="Calibri"/>
                <a:cs typeface="Calibri"/>
              </a:rPr>
              <a:t>Ménesi</a:t>
            </a:r>
            <a:r>
              <a:rPr lang="hu-HU" sz="2400" spc="-45" dirty="0">
                <a:latin typeface="Calibri"/>
                <a:cs typeface="Calibri"/>
              </a:rPr>
              <a:t> </a:t>
            </a:r>
            <a:r>
              <a:rPr lang="hu-HU" sz="2400" dirty="0">
                <a:latin typeface="Calibri"/>
                <a:cs typeface="Calibri"/>
              </a:rPr>
              <a:t>út</a:t>
            </a:r>
            <a:r>
              <a:rPr lang="hu-HU" sz="2400" spc="-30" dirty="0">
                <a:latin typeface="Calibri"/>
                <a:cs typeface="Calibri"/>
              </a:rPr>
              <a:t> </a:t>
            </a:r>
            <a:r>
              <a:rPr lang="hu-HU" sz="2400" dirty="0">
                <a:latin typeface="Calibri"/>
                <a:cs typeface="Calibri"/>
              </a:rPr>
              <a:t>11–13., fszt.</a:t>
            </a:r>
            <a:r>
              <a:rPr lang="hu-HU" sz="2400" spc="-35" dirty="0">
                <a:latin typeface="Calibri"/>
                <a:cs typeface="Calibri"/>
              </a:rPr>
              <a:t> </a:t>
            </a:r>
            <a:r>
              <a:rPr lang="hu-HU" sz="2400" spc="-10" dirty="0">
                <a:latin typeface="Calibri"/>
                <a:cs typeface="Calibri"/>
              </a:rPr>
              <a:t>22–24.</a:t>
            </a:r>
          </a:p>
          <a:p>
            <a:pPr marL="354965" indent="-342265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2400" spc="-10" dirty="0">
                <a:latin typeface="Calibri"/>
                <a:cs typeface="Calibri"/>
              </a:rPr>
              <a:t>Munkatársak</a:t>
            </a:r>
            <a:r>
              <a:rPr lang="hu-HU" sz="2400" spc="-60" dirty="0">
                <a:latin typeface="Calibri"/>
                <a:cs typeface="Calibri"/>
              </a:rPr>
              <a:t> </a:t>
            </a:r>
            <a:r>
              <a:rPr lang="hu-HU" sz="2400" dirty="0">
                <a:latin typeface="Calibri"/>
                <a:cs typeface="Calibri"/>
              </a:rPr>
              <a:t>és</a:t>
            </a:r>
            <a:r>
              <a:rPr lang="hu-HU" sz="2400" spc="-85" dirty="0">
                <a:latin typeface="Calibri"/>
                <a:cs typeface="Calibri"/>
              </a:rPr>
              <a:t> </a:t>
            </a:r>
            <a:r>
              <a:rPr lang="hu-HU" sz="2400" spc="-10" dirty="0">
                <a:latin typeface="Calibri"/>
                <a:cs typeface="Calibri"/>
              </a:rPr>
              <a:t>elérhetőségek: </a:t>
            </a:r>
            <a:r>
              <a:rPr lang="hu-HU" sz="2400" spc="-10" dirty="0">
                <a:latin typeface="Calibri"/>
                <a:cs typeface="Calibri"/>
                <a:hlinkClick r:id="rId3"/>
              </a:rPr>
              <a:t>https://tkk.elte.hu/munkatarsak</a:t>
            </a:r>
            <a:endParaRPr lang="hu-HU" sz="2400" spc="-10" dirty="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2400" dirty="0">
                <a:latin typeface="Calibri"/>
                <a:cs typeface="Calibri"/>
              </a:rPr>
              <a:t>E-mail:</a:t>
            </a:r>
            <a:r>
              <a:rPr lang="hu-HU" sz="2400" spc="-15" dirty="0">
                <a:latin typeface="Calibri"/>
                <a:cs typeface="Calibri"/>
              </a:rPr>
              <a:t> </a:t>
            </a:r>
            <a:r>
              <a:rPr lang="hu-HU" sz="2400" u="sng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4"/>
              </a:rPr>
              <a:t>rtak.gyak@tkk.elte.hu</a:t>
            </a:r>
            <a:r>
              <a:rPr lang="hu-HU" sz="2400" u="sng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</a:rPr>
              <a:t> </a:t>
            </a:r>
            <a:endParaRPr lang="hu-HU" sz="2400" dirty="0">
              <a:latin typeface="Calibri"/>
              <a:cs typeface="Calibri"/>
            </a:endParaRPr>
          </a:p>
          <a:p>
            <a:endParaRPr lang="hu-HU" dirty="0"/>
          </a:p>
          <a:p>
            <a:r>
              <a:rPr lang="hu-HU" dirty="0"/>
              <a:t>A Tanárképző Központ alapvetően elektronikusan, e-mailben kommunikál a hallgatókkal, személyes ügyfélfogadásra előzetes bejelentkezés alapján van csak mód.</a:t>
            </a:r>
          </a:p>
        </p:txBody>
      </p:sp>
    </p:spTree>
    <p:extLst>
      <p:ext uri="{BB962C8B-B14F-4D97-AF65-F5344CB8AC3E}">
        <p14:creationId xmlns:p14="http://schemas.microsoft.com/office/powerpoint/2010/main" val="212747445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öveg helye 6">
            <a:extLst>
              <a:ext uri="{FF2B5EF4-FFF2-40B4-BE49-F238E27FC236}">
                <a16:creationId xmlns:a16="http://schemas.microsoft.com/office/drawing/2014/main" id="{C35F0F95-3F0C-F8CC-AADA-9F9C9F132B82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723900" y="2729948"/>
            <a:ext cx="10744200" cy="1815548"/>
          </a:xfrm>
        </p:spPr>
        <p:txBody>
          <a:bodyPr/>
          <a:lstStyle/>
          <a:p>
            <a:pPr algn="ctr"/>
            <a:r>
              <a:rPr lang="hu-HU" dirty="0"/>
              <a:t>Köszönjük a figyelmet!</a:t>
            </a:r>
          </a:p>
        </p:txBody>
      </p:sp>
      <p:sp>
        <p:nvSpPr>
          <p:cNvPr id="9" name="Szöveg helye 8">
            <a:extLst>
              <a:ext uri="{FF2B5EF4-FFF2-40B4-BE49-F238E27FC236}">
                <a16:creationId xmlns:a16="http://schemas.microsoft.com/office/drawing/2014/main" id="{73E9ECB0-0B9D-AEEC-E1B7-8B4D42A12643}"/>
              </a:ext>
            </a:extLst>
          </p:cNvPr>
          <p:cNvSpPr>
            <a:spLocks noGrp="1"/>
          </p:cNvSpPr>
          <p:nvPr>
            <p:ph type="body" idx="16"/>
          </p:nvPr>
        </p:nvSpPr>
        <p:spPr/>
        <p:txBody>
          <a:bodyPr/>
          <a:lstStyle/>
          <a:p>
            <a:r>
              <a:rPr lang="hu-HU" dirty="0"/>
              <a:t>rtak.gyak@tkk.elte.hu</a:t>
            </a:r>
          </a:p>
        </p:txBody>
      </p:sp>
    </p:spTree>
    <p:extLst>
      <p:ext uri="{BB962C8B-B14F-4D97-AF65-F5344CB8AC3E}">
        <p14:creationId xmlns:p14="http://schemas.microsoft.com/office/powerpoint/2010/main" val="281240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9BA78024-3AD5-8C03-D394-F0B96DB07FB2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838200" y="351692"/>
            <a:ext cx="10515600" cy="1255745"/>
          </a:xfrm>
        </p:spPr>
        <p:txBody>
          <a:bodyPr/>
          <a:lstStyle/>
          <a:p>
            <a:r>
              <a:rPr lang="hu-HU" dirty="0"/>
              <a:t>A szaktárgyi tanítási gyakorlat tartalma – </a:t>
            </a:r>
            <a:r>
              <a:rPr lang="hu-HU" i="1" dirty="0"/>
              <a:t>pedagógiai gyakorlattal rendelkező hallgatóknak</a:t>
            </a:r>
          </a:p>
        </p:txBody>
      </p:sp>
      <p:pic>
        <p:nvPicPr>
          <p:cNvPr id="7" name="Kép 6">
            <a:extLst>
              <a:ext uri="{FF2B5EF4-FFF2-40B4-BE49-F238E27FC236}">
                <a16:creationId xmlns:a16="http://schemas.microsoft.com/office/drawing/2014/main" id="{078B8D4F-F106-A00B-F860-6D7E62FBC5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7090" y="1607437"/>
            <a:ext cx="10717820" cy="4206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7463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A5A9B75E-10BB-C99C-DDC3-D7F5AC9CC5BE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838200" y="393895"/>
            <a:ext cx="10515600" cy="858824"/>
          </a:xfrm>
        </p:spPr>
        <p:txBody>
          <a:bodyPr/>
          <a:lstStyle/>
          <a:p>
            <a:r>
              <a:rPr lang="hu-HU" dirty="0"/>
              <a:t>A szaktárgyi tanítási gyakorlat tartalma – </a:t>
            </a:r>
            <a:r>
              <a:rPr lang="hu-HU" i="1" dirty="0"/>
              <a:t>pedagógiai gyakorlattal nem rendelkező hallgatóknak</a:t>
            </a:r>
          </a:p>
          <a:p>
            <a:endParaRPr lang="hu-HU" dirty="0"/>
          </a:p>
        </p:txBody>
      </p:sp>
      <p:pic>
        <p:nvPicPr>
          <p:cNvPr id="7" name="Kép 6">
            <a:extLst>
              <a:ext uri="{FF2B5EF4-FFF2-40B4-BE49-F238E27FC236}">
                <a16:creationId xmlns:a16="http://schemas.microsoft.com/office/drawing/2014/main" id="{4623E44A-36EA-6F50-264F-7D0C7A16F5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1165" y="2124222"/>
            <a:ext cx="11029670" cy="3126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52006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57831975-C20D-F41A-B692-E65FD9C56341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838200" y="384313"/>
            <a:ext cx="10515600" cy="1086678"/>
          </a:xfrm>
        </p:spPr>
        <p:txBody>
          <a:bodyPr/>
          <a:lstStyle/>
          <a:p>
            <a:r>
              <a:rPr lang="hu-HU" dirty="0"/>
              <a:t>A hallgatói kontaktórák javasolt felosztása a szaktárgyi tanítási gyakorlatnál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BDD75381-550E-FB37-09B3-3016DCCE19CA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838200" y="1908313"/>
            <a:ext cx="10515600" cy="3816626"/>
          </a:xfrm>
        </p:spPr>
        <p:txBody>
          <a:bodyPr/>
          <a:lstStyle/>
          <a:p>
            <a:pPr marL="354965" indent="-34226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pc="-10" dirty="0">
                <a:ea typeface="Open Sans" panose="020B0606030504020204" pitchFamily="34" charset="0"/>
                <a:cs typeface="Open Sans" panose="020B0606030504020204" pitchFamily="34" charset="0"/>
              </a:rPr>
              <a:t>Ismerkedés a gyakorlóhellyel, a szaktárgyi munka jellemzőivel, a szakmai munkaközösség munkájával, a szaktárgyi munkával kapcsolatos infrastruktúrával </a:t>
            </a:r>
            <a:br>
              <a:rPr lang="hu-HU" spc="-10" dirty="0"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hu-HU" spc="-10" dirty="0">
                <a:ea typeface="Open Sans" panose="020B0606030504020204" pitchFamily="34" charset="0"/>
                <a:cs typeface="Open Sans" panose="020B0606030504020204" pitchFamily="34" charset="0"/>
              </a:rPr>
              <a:t>(1 óra)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4965" algn="l"/>
                <a:tab pos="355600" algn="l"/>
              </a:tabLst>
            </a:pPr>
            <a:endParaRPr lang="hu-HU" sz="2000" spc="-1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4965" indent="-34226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dirty="0">
                <a:ea typeface="Open Sans" panose="020B0606030504020204" pitchFamily="34" charset="0"/>
                <a:cs typeface="Open Sans" panose="020B0606030504020204" pitchFamily="34" charset="0"/>
              </a:rPr>
              <a:t>Szaktárgyi hospitálás és óramegbeszélés (a kontaktórák számától függően 1-4 óra)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4965" algn="l"/>
                <a:tab pos="355600" algn="l"/>
              </a:tabLst>
            </a:pP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4965" indent="-34226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dirty="0">
                <a:ea typeface="Open Sans" panose="020B0606030504020204" pitchFamily="34" charset="0"/>
                <a:cs typeface="Open Sans" panose="020B0606030504020204" pitchFamily="34" charset="0"/>
              </a:rPr>
              <a:t>Tanítási órák egészének önálló megtartása egy vagy több tanulócsoportban </a:t>
            </a:r>
            <a:br>
              <a:rPr lang="hu-HU" dirty="0"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hu-HU" dirty="0">
                <a:ea typeface="Open Sans" panose="020B0606030504020204" pitchFamily="34" charset="0"/>
                <a:cs typeface="Open Sans" panose="020B0606030504020204" pitchFamily="34" charset="0"/>
              </a:rPr>
              <a:t>(a képzés típusának megfelelően 5-7 óra)</a:t>
            </a:r>
          </a:p>
          <a:p>
            <a:pPr marL="354965" indent="-34226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4965" indent="-34226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dirty="0">
                <a:ea typeface="Open Sans" panose="020B0606030504020204" pitchFamily="34" charset="0"/>
                <a:cs typeface="Open Sans" panose="020B0606030504020204" pitchFamily="34" charset="0"/>
              </a:rPr>
              <a:t>Reflektív óramegbeszélés a tanítási órák/foglalkozások után, a következő tanóra/foglalkozás előkészítése, valamint a gyakorlatot lezáró megbeszélés </a:t>
            </a:r>
            <a:br>
              <a:rPr lang="hu-HU" dirty="0"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hu-HU" dirty="0">
                <a:ea typeface="Open Sans" panose="020B0606030504020204" pitchFamily="34" charset="0"/>
                <a:cs typeface="Open Sans" panose="020B0606030504020204" pitchFamily="34" charset="0"/>
              </a:rPr>
              <a:t>(az önállóan tartott órákkal arányosan 3-7 óra)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005750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F90CBEDD-8EDE-5B56-7F5E-E871207FAC86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838200" y="702365"/>
            <a:ext cx="10515600" cy="905072"/>
          </a:xfrm>
        </p:spPr>
        <p:txBody>
          <a:bodyPr/>
          <a:lstStyle/>
          <a:p>
            <a:r>
              <a:rPr lang="hu-HU" dirty="0"/>
              <a:t>A MOOC felületre feltöltendő dokumentumok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031CE809-EB43-E38A-DE6F-FE4180621AA0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838200" y="1417983"/>
            <a:ext cx="10515600" cy="4638260"/>
          </a:xfrm>
        </p:spPr>
        <p:txBody>
          <a:bodyPr lIns="91440" tIns="45720" rIns="91440" bIns="45720" anchor="t"/>
          <a:lstStyle/>
          <a:p>
            <a:pPr marL="12700">
              <a:lnSpc>
                <a:spcPts val="2850"/>
              </a:lnSpc>
              <a:spcBef>
                <a:spcPts val="100"/>
              </a:spcBef>
            </a:pPr>
            <a:r>
              <a:rPr lang="hu-HU" sz="1800" b="1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800" b="1" spc="-1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b="1" spc="-10" dirty="0">
                <a:ea typeface="Open Sans" panose="020B0606030504020204" pitchFamily="34" charset="0"/>
                <a:cs typeface="Open Sans" panose="020B0606030504020204" pitchFamily="34" charset="0"/>
              </a:rPr>
              <a:t>HALLGATÓK</a:t>
            </a:r>
            <a:r>
              <a:rPr lang="hu-HU" sz="1800" b="1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b="1" spc="-10" dirty="0">
                <a:ea typeface="Open Sans" panose="020B0606030504020204" pitchFamily="34" charset="0"/>
                <a:cs typeface="Open Sans" panose="020B0606030504020204" pitchFamily="34" charset="0"/>
              </a:rPr>
              <a:t>TÖLTIK</a:t>
            </a:r>
            <a:r>
              <a:rPr lang="hu-HU" sz="1800" b="1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b="1" dirty="0">
                <a:ea typeface="Open Sans" panose="020B0606030504020204" pitchFamily="34" charset="0"/>
                <a:cs typeface="Open Sans" panose="020B0606030504020204" pitchFamily="34" charset="0"/>
              </a:rPr>
              <a:t>FEL</a:t>
            </a:r>
            <a:r>
              <a:rPr lang="hu-HU" sz="1800" b="1" spc="-105" dirty="0">
                <a:ea typeface="Open Sans" panose="020B0606030504020204" pitchFamily="34" charset="0"/>
                <a:cs typeface="Open Sans" panose="020B0606030504020204" pitchFamily="34" charset="0"/>
              </a:rPr>
              <a:t> A MOOC FELÜLETRE.</a:t>
            </a:r>
            <a:endParaRPr lang="hu-HU" sz="18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2700">
              <a:lnSpc>
                <a:spcPts val="2250"/>
              </a:lnSpc>
            </a:pPr>
            <a:r>
              <a:rPr lang="hu-HU" sz="1800" dirty="0">
                <a:latin typeface="Open Sans"/>
                <a:ea typeface="Open Sans"/>
                <a:cs typeface="Open Sans"/>
              </a:rPr>
              <a:t>Csak</a:t>
            </a:r>
            <a:r>
              <a:rPr lang="hu-HU" sz="1800" spc="-80" dirty="0">
                <a:latin typeface="Open Sans"/>
                <a:ea typeface="Open Sans"/>
                <a:cs typeface="Open Sans"/>
              </a:rPr>
              <a:t> </a:t>
            </a:r>
            <a:r>
              <a:rPr lang="hu-HU" sz="1800" dirty="0">
                <a:latin typeface="Open Sans"/>
                <a:ea typeface="Open Sans"/>
                <a:cs typeface="Open Sans"/>
              </a:rPr>
              <a:t>digitálisan</a:t>
            </a:r>
            <a:r>
              <a:rPr lang="hu-HU" sz="1800" spc="-45" dirty="0">
                <a:latin typeface="Open Sans"/>
                <a:ea typeface="Open Sans"/>
                <a:cs typeface="Open Sans"/>
              </a:rPr>
              <a:t> </a:t>
            </a:r>
            <a:r>
              <a:rPr lang="hu-HU" sz="1800" dirty="0">
                <a:latin typeface="Open Sans"/>
                <a:ea typeface="Open Sans"/>
                <a:cs typeface="Open Sans"/>
              </a:rPr>
              <a:t>(a vezetőtanár aláírásával ellátva</a:t>
            </a:r>
            <a:r>
              <a:rPr lang="hu-HU" sz="1800" spc="-25" dirty="0">
                <a:latin typeface="Open Sans"/>
                <a:ea typeface="Open Sans"/>
                <a:cs typeface="Open Sans"/>
              </a:rPr>
              <a:t> </a:t>
            </a:r>
            <a:r>
              <a:rPr lang="hu-HU" sz="1800" spc="-20" dirty="0" err="1">
                <a:latin typeface="Open Sans"/>
                <a:ea typeface="Open Sans"/>
                <a:cs typeface="Open Sans"/>
              </a:rPr>
              <a:t>pdf-</a:t>
            </a:r>
            <a:r>
              <a:rPr lang="hu-HU" sz="1800" dirty="0" err="1">
                <a:latin typeface="Open Sans"/>
                <a:ea typeface="Open Sans"/>
                <a:cs typeface="Open Sans"/>
              </a:rPr>
              <a:t>ben</a:t>
            </a:r>
            <a:r>
              <a:rPr lang="hu-HU" sz="1800" dirty="0">
                <a:latin typeface="Open Sans"/>
                <a:ea typeface="Open Sans"/>
                <a:cs typeface="Open Sans"/>
              </a:rPr>
              <a:t>)</a:t>
            </a:r>
            <a:r>
              <a:rPr lang="hu-HU" sz="1800" spc="-65" dirty="0">
                <a:latin typeface="Open Sans"/>
                <a:ea typeface="Open Sans"/>
                <a:cs typeface="Open Sans"/>
              </a:rPr>
              <a:t> </a:t>
            </a:r>
            <a:r>
              <a:rPr lang="hu-HU" sz="1800" dirty="0">
                <a:latin typeface="Open Sans"/>
                <a:ea typeface="Open Sans"/>
                <a:cs typeface="Open Sans"/>
              </a:rPr>
              <a:t>kérjük</a:t>
            </a:r>
            <a:r>
              <a:rPr lang="hu-HU" sz="1800" spc="-70" dirty="0">
                <a:latin typeface="Open Sans"/>
                <a:ea typeface="Open Sans"/>
                <a:cs typeface="Open Sans"/>
              </a:rPr>
              <a:t> </a:t>
            </a:r>
            <a:r>
              <a:rPr lang="hu-HU" sz="1800" spc="-10" dirty="0">
                <a:latin typeface="Open Sans"/>
                <a:ea typeface="Open Sans"/>
                <a:cs typeface="Open Sans"/>
              </a:rPr>
              <a:t>feltölteni.</a:t>
            </a:r>
            <a:endParaRPr lang="hu-HU" sz="1800" dirty="0">
              <a:latin typeface="Open Sans"/>
              <a:ea typeface="Open Sans"/>
              <a:cs typeface="Open Sans"/>
            </a:endParaRPr>
          </a:p>
          <a:p>
            <a:pPr marL="12700">
              <a:lnSpc>
                <a:spcPts val="2130"/>
              </a:lnSpc>
            </a:pP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A szaktárgyi tanítási gyakorlat dokumentumai megtalálhatók</a:t>
            </a:r>
            <a:r>
              <a:rPr lang="hu-HU" sz="18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8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TKK</a:t>
            </a:r>
            <a:r>
              <a:rPr lang="hu-HU" sz="1800" spc="-2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honlapján: </a:t>
            </a:r>
          </a:p>
          <a:p>
            <a:pPr marL="12700">
              <a:lnSpc>
                <a:spcPct val="100000"/>
              </a:lnSpc>
              <a:tabLst>
                <a:tab pos="469265" algn="l"/>
                <a:tab pos="469900" algn="l"/>
              </a:tabLst>
            </a:pPr>
            <a:r>
              <a:rPr lang="hu-HU" sz="1800" spc="-1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https://tkk.elte.hu/szaktargyi_tanitasi_gyakorlat_rtak</a:t>
            </a:r>
            <a:endParaRPr lang="hu-HU" sz="1800" spc="-10" dirty="0"/>
          </a:p>
          <a:p>
            <a:pPr marL="469265" indent="-456565">
              <a:lnSpc>
                <a:spcPct val="100000"/>
              </a:lnSpc>
              <a:buFont typeface="Arial"/>
              <a:buChar char="•"/>
              <a:tabLst>
                <a:tab pos="469265" algn="l"/>
                <a:tab pos="469900" algn="l"/>
              </a:tabLst>
            </a:pPr>
            <a:endParaRPr lang="hu-HU" sz="1800" spc="-10" dirty="0"/>
          </a:p>
          <a:p>
            <a:pPr marL="469265" indent="-456565">
              <a:lnSpc>
                <a:spcPct val="100000"/>
              </a:lnSpc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lang="hu-HU" sz="1800" b="1" spc="-10" dirty="0"/>
              <a:t>Ütemterv: </a:t>
            </a:r>
            <a:r>
              <a:rPr lang="hu-HU" sz="1800" spc="-10" dirty="0"/>
              <a:t>az első hospitálástól számított 5 munkanapon belül (a hallgató hitelesítésével)</a:t>
            </a:r>
          </a:p>
          <a:p>
            <a:pPr marL="469265" marR="894715" indent="-456565">
              <a:lnSpc>
                <a:spcPct val="100000"/>
              </a:lnSpc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lang="hu-HU" sz="1800" b="1" spc="-10" dirty="0">
                <a:latin typeface="Open Sans"/>
                <a:ea typeface="Open Sans"/>
                <a:cs typeface="Open Sans"/>
              </a:rPr>
              <a:t>Igazolólap: </a:t>
            </a:r>
            <a:r>
              <a:rPr lang="hu-HU" sz="1800" spc="-10" dirty="0">
                <a:latin typeface="Open Sans"/>
                <a:ea typeface="Open Sans"/>
                <a:cs typeface="Open Sans"/>
              </a:rPr>
              <a:t>2025. május 14-ig (a vezetőtanár hitelesítésével). A feltöltést követő feladatok igazolása előzetesen történik az igazolólapon, külön oszlopban csillaggal megjelölve őket.</a:t>
            </a:r>
          </a:p>
          <a:p>
            <a:pPr marL="469265" indent="-456565">
              <a:lnSpc>
                <a:spcPct val="100000"/>
              </a:lnSpc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lang="hu-HU" sz="1800" b="1" spc="-10" dirty="0">
                <a:latin typeface="Open Sans"/>
                <a:ea typeface="Open Sans"/>
                <a:cs typeface="Open Sans"/>
              </a:rPr>
              <a:t>Értékelőlap: </a:t>
            </a:r>
            <a:r>
              <a:rPr lang="hu-HU" sz="1800" spc="-10" dirty="0">
                <a:latin typeface="Open Sans"/>
                <a:ea typeface="Open Sans"/>
                <a:cs typeface="Open Sans"/>
              </a:rPr>
              <a:t>2025. május 14-ig (a vezetőtanár hitelesítésével).</a:t>
            </a:r>
          </a:p>
          <a:p>
            <a:pPr marL="12700" algn="ctr">
              <a:lnSpc>
                <a:spcPct val="100000"/>
              </a:lnSpc>
              <a:tabLst>
                <a:tab pos="469265" algn="l"/>
                <a:tab pos="469900" algn="l"/>
              </a:tabLst>
            </a:pPr>
            <a:endParaRPr lang="hu-HU" sz="1800" b="1" spc="-10" dirty="0">
              <a:ea typeface="Open Sans"/>
              <a:cs typeface="Open Sans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96355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9EFA0242-D723-6470-ED12-8DBCB2C85456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838200" y="787791"/>
            <a:ext cx="10515600" cy="464928"/>
          </a:xfrm>
        </p:spPr>
        <p:txBody>
          <a:bodyPr/>
          <a:lstStyle/>
          <a:p>
            <a:r>
              <a:rPr lang="hu-HU" dirty="0"/>
              <a:t>Az intézmény feladatai a szaktárgyi tanítási gyakorlatnál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07E9DD31-56E1-4138-CFF8-2140EFB782F6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838200" y="1941342"/>
            <a:ext cx="10515600" cy="3910818"/>
          </a:xfrm>
        </p:spPr>
        <p:txBody>
          <a:bodyPr/>
          <a:lstStyle/>
          <a:p>
            <a:pPr marL="354965" indent="-34226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Nyitott,</a:t>
            </a:r>
            <a:r>
              <a:rPr lang="hu-HU" sz="2000" spc="-9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támogató</a:t>
            </a:r>
            <a:r>
              <a:rPr lang="hu-HU" sz="2000" spc="-9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környezet</a:t>
            </a:r>
            <a:r>
              <a:rPr lang="hu-HU" sz="2000" spc="-8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biztosítása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4965" algn="l"/>
                <a:tab pos="355600" algn="l"/>
              </a:tabLst>
            </a:pP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4965" indent="-342265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hallgató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támogatása</a:t>
            </a:r>
            <a:r>
              <a:rPr lang="hu-HU" sz="20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különféle</a:t>
            </a:r>
            <a:r>
              <a:rPr lang="hu-HU" sz="20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tevékenységekben</a:t>
            </a:r>
          </a:p>
          <a:p>
            <a:pPr marL="1270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4965" indent="-342265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hallgató</a:t>
            </a:r>
            <a:r>
              <a:rPr lang="hu-HU" sz="2000" spc="-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egyéni</a:t>
            </a:r>
            <a:r>
              <a:rPr lang="hu-HU" sz="2000" spc="-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kezdeményezéseinek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támogatása</a:t>
            </a:r>
            <a:r>
              <a:rPr lang="hu-HU" sz="20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lehetőség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szerint</a:t>
            </a:r>
          </a:p>
          <a:p>
            <a:pPr marL="12700">
              <a:lnSpc>
                <a:spcPct val="100000"/>
              </a:lnSpc>
              <a:tabLst>
                <a:tab pos="354965" algn="l"/>
                <a:tab pos="355600" algn="l"/>
              </a:tabLst>
            </a:pP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4965" indent="-342265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Ösztönzés,</a:t>
            </a:r>
            <a:r>
              <a:rPr lang="hu-HU" sz="20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0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pedagógusszakma</a:t>
            </a:r>
            <a:r>
              <a:rPr lang="hu-HU" sz="20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dirty="0">
                <a:ea typeface="Open Sans" panose="020B0606030504020204" pitchFamily="34" charset="0"/>
                <a:cs typeface="Open Sans" panose="020B0606030504020204" pitchFamily="34" charset="0"/>
              </a:rPr>
              <a:t>iránti</a:t>
            </a:r>
            <a:r>
              <a:rPr lang="hu-HU" sz="20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20" dirty="0">
                <a:ea typeface="Open Sans" panose="020B0606030504020204" pitchFamily="34" charset="0"/>
                <a:cs typeface="Open Sans" panose="020B0606030504020204" pitchFamily="34" charset="0"/>
              </a:rPr>
              <a:t>elkötelezettség</a:t>
            </a:r>
            <a:r>
              <a:rPr lang="hu-HU" sz="2000" spc="-6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000" spc="-10" dirty="0">
                <a:ea typeface="Open Sans" panose="020B0606030504020204" pitchFamily="34" charset="0"/>
                <a:cs typeface="Open Sans" panose="020B0606030504020204" pitchFamily="34" charset="0"/>
              </a:rPr>
              <a:t>megerősítése</a:t>
            </a:r>
            <a:endParaRPr lang="hu-HU" sz="20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016685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 helye 1">
            <a:extLst>
              <a:ext uri="{FF2B5EF4-FFF2-40B4-BE49-F238E27FC236}">
                <a16:creationId xmlns:a16="http://schemas.microsoft.com/office/drawing/2014/main" id="{FB612C6F-0531-221D-BA38-092C604E586F}"/>
              </a:ext>
            </a:extLst>
          </p:cNvPr>
          <p:cNvSpPr>
            <a:spLocks noGrp="1"/>
          </p:cNvSpPr>
          <p:nvPr>
            <p:ph type="body" idx="16"/>
          </p:nvPr>
        </p:nvSpPr>
        <p:spPr/>
        <p:txBody>
          <a:bodyPr/>
          <a:lstStyle/>
          <a:p>
            <a:r>
              <a:rPr lang="hu-HU" dirty="0"/>
              <a:t>A hallgató feladatai a szaktárgyi tanítási gyakorlatnál</a:t>
            </a:r>
          </a:p>
          <a:p>
            <a:endParaRPr lang="hu-HU" dirty="0"/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E4453A50-A528-B858-1C81-E51F77140D6D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838200" y="1607437"/>
            <a:ext cx="10515600" cy="4132181"/>
          </a:xfrm>
        </p:spPr>
        <p:txBody>
          <a:bodyPr lIns="91440" tIns="45720" rIns="91440" bIns="45720" anchor="t"/>
          <a:lstStyle/>
          <a:p>
            <a:pPr marL="354965" indent="-34226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1800" spc="-10" dirty="0">
                <a:ea typeface="Open Sans" panose="020B0606030504020204" pitchFamily="34" charset="0"/>
                <a:cs typeface="Open Sans" panose="020B0606030504020204" pitchFamily="34" charset="0"/>
              </a:rPr>
              <a:t>Jelentkezés a gyakorlatra (</a:t>
            </a:r>
            <a:r>
              <a:rPr lang="hu-HU" sz="1800" spc="-10" dirty="0" err="1">
                <a:ea typeface="Open Sans" panose="020B0606030504020204" pitchFamily="34" charset="0"/>
                <a:cs typeface="Open Sans" panose="020B0606030504020204" pitchFamily="34" charset="0"/>
              </a:rPr>
              <a:t>Neptun</a:t>
            </a:r>
            <a:r>
              <a:rPr lang="hu-HU" sz="1800" spc="-10" dirty="0">
                <a:ea typeface="Open Sans" panose="020B0606030504020204" pitchFamily="34" charset="0"/>
                <a:cs typeface="Open Sans" panose="020B0606030504020204" pitchFamily="34" charset="0"/>
              </a:rPr>
              <a:t> kérvény) egy félévvel korábban</a:t>
            </a:r>
          </a:p>
          <a:p>
            <a:pPr marL="354965" indent="-342265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A gyakorlati tantárgy felvétele a </a:t>
            </a:r>
            <a:r>
              <a:rPr lang="hu-HU" sz="1800" dirty="0" err="1">
                <a:ea typeface="Open Sans" panose="020B0606030504020204" pitchFamily="34" charset="0"/>
                <a:cs typeface="Open Sans" panose="020B0606030504020204" pitchFamily="34" charset="0"/>
              </a:rPr>
              <a:t>Neptunban</a:t>
            </a: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 abban a félévben, amikor teljesíti a gyakorlatot</a:t>
            </a:r>
          </a:p>
          <a:p>
            <a:pPr marL="354965" indent="-342265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8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dirty="0" err="1">
                <a:ea typeface="Open Sans" panose="020B0606030504020204" pitchFamily="34" charset="0"/>
                <a:cs typeface="Open Sans" panose="020B0606030504020204" pitchFamily="34" charset="0"/>
              </a:rPr>
              <a:t>Neptunban</a:t>
            </a: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 szereplő</a:t>
            </a:r>
            <a:r>
              <a:rPr lang="hu-HU" sz="1800" spc="-2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elérhetőségeinek az</a:t>
            </a:r>
            <a:r>
              <a:rPr lang="hu-HU" sz="1800" spc="-2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spc="-10" dirty="0">
                <a:ea typeface="Open Sans" panose="020B0606030504020204" pitchFamily="34" charset="0"/>
                <a:cs typeface="Open Sans" panose="020B0606030504020204" pitchFamily="34" charset="0"/>
              </a:rPr>
              <a:t>ellenőrzése</a:t>
            </a:r>
            <a:endParaRPr lang="hu-HU" sz="18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4965" indent="-342265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Ismerkedés</a:t>
            </a:r>
            <a:r>
              <a:rPr lang="hu-HU" sz="18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hu-HU" sz="18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spc="-10" dirty="0">
                <a:ea typeface="Open Sans" panose="020B0606030504020204" pitchFamily="34" charset="0"/>
                <a:cs typeface="Open Sans" panose="020B0606030504020204" pitchFamily="34" charset="0"/>
              </a:rPr>
              <a:t>iskolával</a:t>
            </a:r>
            <a:r>
              <a:rPr lang="hu-HU" sz="18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és</a:t>
            </a:r>
            <a:r>
              <a:rPr lang="hu-HU" sz="18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8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spc="-10" dirty="0">
                <a:ea typeface="Open Sans" panose="020B0606030504020204" pitchFamily="34" charset="0"/>
                <a:cs typeface="Open Sans" panose="020B0606030504020204" pitchFamily="34" charset="0"/>
              </a:rPr>
              <a:t>tanulócsoportokkal</a:t>
            </a:r>
            <a:endParaRPr lang="hu-HU" sz="18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4965" indent="-342265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8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saját</a:t>
            </a:r>
            <a:r>
              <a:rPr lang="hu-HU" sz="1800" spc="-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spc="-10" dirty="0">
                <a:ea typeface="Open Sans" panose="020B0606030504020204" pitchFamily="34" charset="0"/>
                <a:cs typeface="Open Sans" panose="020B0606030504020204" pitchFamily="34" charset="0"/>
              </a:rPr>
              <a:t>kompetenciák</a:t>
            </a:r>
            <a:r>
              <a:rPr lang="hu-HU" sz="18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elemzése,</a:t>
            </a:r>
            <a:r>
              <a:rPr lang="hu-HU" sz="18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800" spc="-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fejlődés</a:t>
            </a:r>
            <a:r>
              <a:rPr lang="hu-HU" sz="1800" spc="-3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spc="-10" dirty="0">
                <a:ea typeface="Open Sans" panose="020B0606030504020204" pitchFamily="34" charset="0"/>
                <a:cs typeface="Open Sans" panose="020B0606030504020204" pitchFamily="34" charset="0"/>
              </a:rPr>
              <a:t>megtervezése</a:t>
            </a:r>
            <a:r>
              <a:rPr lang="hu-HU" sz="18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és</a:t>
            </a:r>
            <a:r>
              <a:rPr lang="hu-HU" sz="1800" spc="-3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spc="-10" dirty="0">
                <a:ea typeface="Open Sans" panose="020B0606030504020204" pitchFamily="34" charset="0"/>
                <a:cs typeface="Open Sans" panose="020B0606030504020204" pitchFamily="34" charset="0"/>
              </a:rPr>
              <a:t>követése</a:t>
            </a:r>
            <a:endParaRPr lang="hu-HU" sz="18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4965" indent="-342265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1800" spc="-10" dirty="0">
                <a:ea typeface="Open Sans" panose="020B0606030504020204" pitchFamily="34" charset="0"/>
                <a:cs typeface="Open Sans" panose="020B0606030504020204" pitchFamily="34" charset="0"/>
              </a:rPr>
              <a:t>Szaktárgyi</a:t>
            </a:r>
            <a:r>
              <a:rPr lang="hu-HU" sz="1800" spc="-6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hospitálások</a:t>
            </a:r>
            <a:r>
              <a:rPr lang="hu-HU" sz="1800" spc="-4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és</a:t>
            </a:r>
            <a:r>
              <a:rPr lang="hu-HU" sz="1800" spc="-2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spc="-10" dirty="0">
                <a:ea typeface="Open Sans" panose="020B0606030504020204" pitchFamily="34" charset="0"/>
                <a:cs typeface="Open Sans" panose="020B0606030504020204" pitchFamily="34" charset="0"/>
              </a:rPr>
              <a:t>elemzések</a:t>
            </a:r>
            <a:endParaRPr lang="hu-HU" sz="18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4965" indent="-342265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1800" spc="-10" dirty="0">
                <a:ea typeface="Open Sans" panose="020B0606030504020204" pitchFamily="34" charset="0"/>
                <a:cs typeface="Open Sans" panose="020B0606030504020204" pitchFamily="34" charset="0"/>
              </a:rPr>
              <a:t>Szaktárgyi</a:t>
            </a:r>
            <a:r>
              <a:rPr lang="hu-HU" sz="1800" spc="-8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órák</a:t>
            </a:r>
            <a:r>
              <a:rPr lang="hu-HU" sz="18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és</a:t>
            </a:r>
            <a:r>
              <a:rPr lang="hu-HU" sz="18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spc="-10" dirty="0">
                <a:ea typeface="Open Sans" panose="020B0606030504020204" pitchFamily="34" charset="0"/>
                <a:cs typeface="Open Sans" panose="020B0606030504020204" pitchFamily="34" charset="0"/>
              </a:rPr>
              <a:t>foglalkozások</a:t>
            </a:r>
            <a:r>
              <a:rPr lang="hu-HU" sz="1800" spc="-5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spc="-10" dirty="0">
                <a:ea typeface="Open Sans" panose="020B0606030504020204" pitchFamily="34" charset="0"/>
                <a:cs typeface="Open Sans" panose="020B0606030504020204" pitchFamily="34" charset="0"/>
              </a:rPr>
              <a:t>megtervezése,</a:t>
            </a:r>
            <a:r>
              <a:rPr lang="hu-HU" sz="1800" spc="-7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megtartása</a:t>
            </a:r>
            <a:r>
              <a:rPr lang="hu-HU" sz="1800" spc="-7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és</a:t>
            </a:r>
            <a:r>
              <a:rPr lang="hu-HU" sz="1800" spc="-4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reflektív</a:t>
            </a:r>
            <a:r>
              <a:rPr lang="hu-HU" sz="18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spc="-10" dirty="0">
                <a:ea typeface="Open Sans" panose="020B0606030504020204" pitchFamily="34" charset="0"/>
                <a:cs typeface="Open Sans" panose="020B0606030504020204" pitchFamily="34" charset="0"/>
              </a:rPr>
              <a:t>elemzése</a:t>
            </a:r>
            <a:endParaRPr lang="hu-HU" sz="18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4965" indent="-342265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Konzultáció</a:t>
            </a:r>
            <a:r>
              <a:rPr lang="hu-HU" sz="1800" spc="-8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dirty="0"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1800" spc="-55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1800" spc="-10" dirty="0">
                <a:ea typeface="Open Sans" panose="020B0606030504020204" pitchFamily="34" charset="0"/>
                <a:cs typeface="Open Sans" panose="020B0606030504020204" pitchFamily="34" charset="0"/>
              </a:rPr>
              <a:t>vezetőtanárral</a:t>
            </a:r>
            <a:endParaRPr lang="hu-HU" sz="18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4965" indent="-342265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1800" dirty="0">
                <a:latin typeface="Open Sans"/>
                <a:ea typeface="Open Sans"/>
                <a:cs typeface="Open Sans"/>
              </a:rPr>
              <a:t>A</a:t>
            </a:r>
            <a:r>
              <a:rPr lang="hu-HU" sz="1800" spc="-75" dirty="0">
                <a:latin typeface="Open Sans"/>
                <a:ea typeface="Open Sans"/>
                <a:cs typeface="Open Sans"/>
              </a:rPr>
              <a:t> </a:t>
            </a:r>
            <a:r>
              <a:rPr lang="hu-HU" sz="1800" spc="-10" dirty="0">
                <a:latin typeface="Open Sans"/>
                <a:ea typeface="Open Sans"/>
                <a:cs typeface="Open Sans"/>
              </a:rPr>
              <a:t>gyakorlat</a:t>
            </a:r>
            <a:r>
              <a:rPr lang="hu-HU" sz="1800" spc="-65" dirty="0">
                <a:latin typeface="Open Sans"/>
                <a:ea typeface="Open Sans"/>
                <a:cs typeface="Open Sans"/>
              </a:rPr>
              <a:t> </a:t>
            </a:r>
            <a:r>
              <a:rPr lang="hu-HU" sz="1800" spc="-10" dirty="0">
                <a:latin typeface="Open Sans"/>
                <a:ea typeface="Open Sans"/>
                <a:cs typeface="Open Sans"/>
              </a:rPr>
              <a:t>szakszerű</a:t>
            </a:r>
            <a:r>
              <a:rPr lang="hu-HU" sz="1800" spc="-65" dirty="0">
                <a:latin typeface="Open Sans"/>
                <a:ea typeface="Open Sans"/>
                <a:cs typeface="Open Sans"/>
              </a:rPr>
              <a:t> </a:t>
            </a:r>
            <a:r>
              <a:rPr lang="hu-HU" sz="1800" spc="-10" dirty="0">
                <a:latin typeface="Open Sans"/>
                <a:ea typeface="Open Sans"/>
                <a:cs typeface="Open Sans"/>
              </a:rPr>
              <a:t>dokumentálása</a:t>
            </a:r>
            <a:endParaRPr lang="hu-HU" sz="18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54965" marR="5080" indent="-342265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hu-HU" sz="1800" dirty="0">
                <a:latin typeface="Open Sans"/>
                <a:ea typeface="Open Sans"/>
                <a:cs typeface="Open Sans"/>
              </a:rPr>
              <a:t>Az</a:t>
            </a:r>
            <a:r>
              <a:rPr lang="hu-HU" sz="1800" spc="-60" dirty="0">
                <a:latin typeface="Open Sans"/>
                <a:ea typeface="Open Sans"/>
                <a:cs typeface="Open Sans"/>
              </a:rPr>
              <a:t> </a:t>
            </a:r>
            <a:r>
              <a:rPr lang="hu-HU" sz="1800" spc="-20" dirty="0">
                <a:latin typeface="Open Sans"/>
                <a:ea typeface="Open Sans"/>
                <a:cs typeface="Open Sans"/>
              </a:rPr>
              <a:t>ütemterv,</a:t>
            </a:r>
            <a:r>
              <a:rPr lang="hu-HU" sz="1800" spc="-60" dirty="0">
                <a:latin typeface="Open Sans"/>
                <a:ea typeface="Open Sans"/>
                <a:cs typeface="Open Sans"/>
              </a:rPr>
              <a:t> </a:t>
            </a:r>
            <a:r>
              <a:rPr lang="hu-HU" sz="1800" dirty="0">
                <a:latin typeface="Open Sans"/>
                <a:ea typeface="Open Sans"/>
                <a:cs typeface="Open Sans"/>
              </a:rPr>
              <a:t>az</a:t>
            </a:r>
            <a:r>
              <a:rPr lang="hu-HU" sz="1800" spc="-50" dirty="0">
                <a:latin typeface="Open Sans"/>
                <a:ea typeface="Open Sans"/>
                <a:cs typeface="Open Sans"/>
              </a:rPr>
              <a:t> </a:t>
            </a:r>
            <a:r>
              <a:rPr lang="hu-HU" sz="1800" dirty="0">
                <a:latin typeface="Open Sans"/>
                <a:ea typeface="Open Sans"/>
                <a:cs typeface="Open Sans"/>
              </a:rPr>
              <a:t>értékelés</a:t>
            </a:r>
            <a:r>
              <a:rPr lang="hu-HU" sz="1800" spc="-70" dirty="0">
                <a:latin typeface="Open Sans"/>
                <a:ea typeface="Open Sans"/>
                <a:cs typeface="Open Sans"/>
              </a:rPr>
              <a:t> </a:t>
            </a:r>
            <a:r>
              <a:rPr lang="hu-HU" sz="1800" dirty="0">
                <a:latin typeface="Open Sans"/>
                <a:ea typeface="Open Sans"/>
                <a:cs typeface="Open Sans"/>
              </a:rPr>
              <a:t>és</a:t>
            </a:r>
            <a:r>
              <a:rPr lang="hu-HU" sz="1800" spc="-55" dirty="0">
                <a:latin typeface="Open Sans"/>
                <a:ea typeface="Open Sans"/>
                <a:cs typeface="Open Sans"/>
              </a:rPr>
              <a:t> </a:t>
            </a:r>
            <a:r>
              <a:rPr lang="hu-HU" sz="1800" dirty="0">
                <a:latin typeface="Open Sans"/>
                <a:ea typeface="Open Sans"/>
                <a:cs typeface="Open Sans"/>
              </a:rPr>
              <a:t>az</a:t>
            </a:r>
            <a:r>
              <a:rPr lang="hu-HU" sz="1800" spc="-50" dirty="0">
                <a:latin typeface="Open Sans"/>
                <a:ea typeface="Open Sans"/>
                <a:cs typeface="Open Sans"/>
              </a:rPr>
              <a:t> </a:t>
            </a:r>
            <a:r>
              <a:rPr lang="hu-HU" sz="1800" dirty="0">
                <a:latin typeface="Open Sans"/>
                <a:ea typeface="Open Sans"/>
                <a:cs typeface="Open Sans"/>
              </a:rPr>
              <a:t>igazolólap</a:t>
            </a:r>
            <a:r>
              <a:rPr lang="hu-HU" sz="1800" spc="-60" dirty="0">
                <a:latin typeface="Open Sans"/>
                <a:ea typeface="Open Sans"/>
                <a:cs typeface="Open Sans"/>
              </a:rPr>
              <a:t> </a:t>
            </a:r>
            <a:r>
              <a:rPr lang="hu-HU" sz="1800" dirty="0">
                <a:latin typeface="Open Sans"/>
                <a:ea typeface="Open Sans"/>
                <a:cs typeface="Open Sans"/>
              </a:rPr>
              <a:t>feltöltése a MOOC felületre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65287417"/>
      </p:ext>
    </p:extLst>
  </p:cSld>
  <p:clrMapOvr>
    <a:masterClrMapping/>
  </p:clrMapOvr>
</p:sld>
</file>

<file path=ppt/theme/theme1.xml><?xml version="1.0" encoding="utf-8"?>
<a:theme xmlns:a="http://schemas.openxmlformats.org/drawingml/2006/main" name="címdi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1756</TotalTime>
  <Words>2662</Words>
  <Application>Microsoft Office PowerPoint</Application>
  <PresentationFormat>Widescreen</PresentationFormat>
  <Paragraphs>288</Paragraphs>
  <Slides>37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címdia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PREZENTÁCIÓ CÍME prezentáció alcíme</dc:title>
  <dc:creator>Microsoft Office User</dc:creator>
  <cp:lastModifiedBy>dr. Csapodi Csaba</cp:lastModifiedBy>
  <cp:revision>136</cp:revision>
  <dcterms:created xsi:type="dcterms:W3CDTF">2021-07-01T15:39:11Z</dcterms:created>
  <dcterms:modified xsi:type="dcterms:W3CDTF">2025-02-18T09:00:09Z</dcterms:modified>
</cp:coreProperties>
</file>