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57" r:id="rId4"/>
    <p:sldId id="258" r:id="rId5"/>
    <p:sldId id="275" r:id="rId6"/>
    <p:sldId id="259" r:id="rId7"/>
    <p:sldId id="260" r:id="rId8"/>
    <p:sldId id="263" r:id="rId9"/>
    <p:sldId id="261" r:id="rId10"/>
    <p:sldId id="270" r:id="rId11"/>
    <p:sldId id="269" r:id="rId12"/>
    <p:sldId id="268" r:id="rId13"/>
    <p:sldId id="267" r:id="rId14"/>
    <p:sldId id="262" r:id="rId15"/>
    <p:sldId id="272" r:id="rId16"/>
    <p:sldId id="273" r:id="rId17"/>
    <p:sldId id="280" r:id="rId18"/>
    <p:sldId id="266" r:id="rId19"/>
    <p:sldId id="279" r:id="rId20"/>
    <p:sldId id="277" r:id="rId21"/>
    <p:sldId id="278" r:id="rId22"/>
    <p:sldId id="276" r:id="rId23"/>
    <p:sldId id="265" r:id="rId24"/>
    <p:sldId id="264" r:id="rId25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520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26" y="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63E9C-E5E9-4F15-AB07-B8386E7A5E74}" type="datetimeFigureOut">
              <a:rPr lang="hu-HU" smtClean="0"/>
              <a:t>2022. 02. 16.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3876-E9CC-4366-B2D2-61BE34F891F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63664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63E9C-E5E9-4F15-AB07-B8386E7A5E74}" type="datetimeFigureOut">
              <a:rPr lang="hu-HU" smtClean="0"/>
              <a:t>2022. 02. 16.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3876-E9CC-4366-B2D2-61BE34F891F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62015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63E9C-E5E9-4F15-AB07-B8386E7A5E74}" type="datetimeFigureOut">
              <a:rPr lang="hu-HU" smtClean="0"/>
              <a:t>2022. 02. 16.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3876-E9CC-4366-B2D2-61BE34F891F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70492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63E9C-E5E9-4F15-AB07-B8386E7A5E74}" type="datetimeFigureOut">
              <a:rPr lang="hu-HU" smtClean="0"/>
              <a:t>2022. 02. 16.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3876-E9CC-4366-B2D2-61BE34F891F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15537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63E9C-E5E9-4F15-AB07-B8386E7A5E74}" type="datetimeFigureOut">
              <a:rPr lang="hu-HU" smtClean="0"/>
              <a:t>2022. 02. 16.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3876-E9CC-4366-B2D2-61BE34F891F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08839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63E9C-E5E9-4F15-AB07-B8386E7A5E74}" type="datetimeFigureOut">
              <a:rPr lang="hu-HU" smtClean="0"/>
              <a:t>2022. 02. 16.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3876-E9CC-4366-B2D2-61BE34F891F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06612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63E9C-E5E9-4F15-AB07-B8386E7A5E74}" type="datetimeFigureOut">
              <a:rPr lang="hu-HU" smtClean="0"/>
              <a:t>2022. 02. 16.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3876-E9CC-4366-B2D2-61BE34F891F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75907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63E9C-E5E9-4F15-AB07-B8386E7A5E74}" type="datetimeFigureOut">
              <a:rPr lang="hu-HU" smtClean="0"/>
              <a:t>2022. 02. 16.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3876-E9CC-4366-B2D2-61BE34F891F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53109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63E9C-E5E9-4F15-AB07-B8386E7A5E74}" type="datetimeFigureOut">
              <a:rPr lang="hu-HU" smtClean="0"/>
              <a:t>2022. 02. 16.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3876-E9CC-4366-B2D2-61BE34F891F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67958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63E9C-E5E9-4F15-AB07-B8386E7A5E74}" type="datetimeFigureOut">
              <a:rPr lang="hu-HU" smtClean="0"/>
              <a:t>2022. 02. 16.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3876-E9CC-4366-B2D2-61BE34F891F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11048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63E9C-E5E9-4F15-AB07-B8386E7A5E74}" type="datetimeFigureOut">
              <a:rPr lang="hu-HU" smtClean="0"/>
              <a:t>2022. 02. 16.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6B3876-E9CC-4366-B2D2-61BE34F891F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22453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A63E9C-E5E9-4F15-AB07-B8386E7A5E74}" type="datetimeFigureOut">
              <a:rPr lang="hu-HU" smtClean="0"/>
              <a:t>2022. 02. 16.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6B3876-E9CC-4366-B2D2-61BE34F891F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82612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tkk.elte.hu/osszefuggo-egyeni-iskolai-gyakorlat/" TargetMode="External"/><Relationship Id="rId2" Type="http://schemas.openxmlformats.org/officeDocument/2006/relationships/hyperlink" Target="mailto:gyakorlat@tkk.elte.hu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hyperlink" Target="mailto:szerzodesek@tkk.elte.hu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tkk.elte.hu/aktualisesemenyek/" TargetMode="External"/><Relationship Id="rId2" Type="http://schemas.openxmlformats.org/officeDocument/2006/relationships/hyperlink" Target="https://tkk.elte.hu/category/szakzaras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tkk.elte.hu/osszefuggo-egyeni-iskolai-gyakorlat/" TargetMode="External"/><Relationship Id="rId2" Type="http://schemas.openxmlformats.org/officeDocument/2006/relationships/hyperlink" Target="https://tkk.elte.hu/gyakorlatokrol-altalaban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kommunikacio@tkk.elte.hu" TargetMode="External"/><Relationship Id="rId2" Type="http://schemas.openxmlformats.org/officeDocument/2006/relationships/hyperlink" Target="https://tkk.elte.hu/category/digitalis-oktatas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tkk.elte.hu/category/elerhetosegek/" TargetMode="External"/><Relationship Id="rId2" Type="http://schemas.openxmlformats.org/officeDocument/2006/relationships/hyperlink" Target="https://tkk.elte.hu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mailto:gyakorlat@tkk.elte.hu" TargetMode="Externa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32513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790699"/>
            <a:ext cx="9144000" cy="2362201"/>
          </a:xfrm>
        </p:spPr>
        <p:txBody>
          <a:bodyPr>
            <a:normAutofit fontScale="90000"/>
          </a:bodyPr>
          <a:lstStyle/>
          <a:p>
            <a:r>
              <a:rPr lang="hu-HU" altLang="hu-HU" b="1" dirty="0">
                <a:solidFill>
                  <a:srgbClr val="A50021"/>
                </a:solidFill>
              </a:rPr>
              <a:t>Tájékoztató az összefüggő egyéni iskolai gyakorlatról</a:t>
            </a:r>
            <a:br>
              <a:rPr lang="hu-HU" altLang="hu-HU" b="1" dirty="0">
                <a:solidFill>
                  <a:srgbClr val="A50021"/>
                </a:solidFill>
              </a:rPr>
            </a:br>
            <a:r>
              <a:rPr lang="hu-HU" altLang="hu-HU" b="1" dirty="0">
                <a:solidFill>
                  <a:srgbClr val="A50021"/>
                </a:solidFill>
              </a:rPr>
              <a:t>OTAK, RTAK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4457700"/>
            <a:ext cx="9144000" cy="1371600"/>
          </a:xfrm>
        </p:spPr>
        <p:txBody>
          <a:bodyPr>
            <a:normAutofit fontScale="92500" lnSpcReduction="20000"/>
          </a:bodyPr>
          <a:lstStyle/>
          <a:p>
            <a:r>
              <a:rPr lang="hu-HU" altLang="hu-HU" sz="3600" dirty="0"/>
              <a:t>ELTE Tanárképző Központ</a:t>
            </a:r>
          </a:p>
          <a:p>
            <a:r>
              <a:rPr lang="hu-HU" altLang="hu-HU" sz="3600" dirty="0"/>
              <a:t>2021/2022-es tanév tavaszi félévben kezdődő gyakorlat</a:t>
            </a:r>
          </a:p>
        </p:txBody>
      </p:sp>
    </p:spTree>
    <p:extLst>
      <p:ext uri="{BB962C8B-B14F-4D97-AF65-F5344CB8AC3E}">
        <p14:creationId xmlns:p14="http://schemas.microsoft.com/office/powerpoint/2010/main" val="6929920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81200" y="365125"/>
            <a:ext cx="9372600" cy="1325563"/>
          </a:xfrm>
        </p:spPr>
        <p:txBody>
          <a:bodyPr>
            <a:normAutofit/>
          </a:bodyPr>
          <a:lstStyle/>
          <a:p>
            <a:r>
              <a:rPr lang="hu-HU" altLang="hu-HU" b="1" dirty="0">
                <a:solidFill>
                  <a:srgbClr val="A50021"/>
                </a:solidFill>
              </a:rPr>
              <a:t>Az intézmény tevékenysége</a:t>
            </a:r>
            <a:endParaRPr lang="hu-HU" b="1" dirty="0">
              <a:solidFill>
                <a:srgbClr val="A5002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altLang="hu-HU" dirty="0"/>
              <a:t>Nyitott, támogató környezet biztosítása</a:t>
            </a:r>
          </a:p>
          <a:p>
            <a:r>
              <a:rPr lang="hu-HU" altLang="hu-HU" dirty="0"/>
              <a:t>A hallgató támogatása a különféle tevékenységekben</a:t>
            </a:r>
          </a:p>
          <a:p>
            <a:r>
              <a:rPr lang="hu-HU" altLang="hu-HU" dirty="0"/>
              <a:t>A hallgató egyéni kezdeményezéseinek a támogatása lehetőség szerint</a:t>
            </a:r>
          </a:p>
          <a:p>
            <a:r>
              <a:rPr lang="hu-HU" altLang="hu-HU" dirty="0"/>
              <a:t>Ösztönzés, a pedagógusszakma iránti elkötelezettség megerősítése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14" y="300037"/>
            <a:ext cx="1217482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0200" y="4124324"/>
            <a:ext cx="1870075" cy="1887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418991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81200" y="365125"/>
            <a:ext cx="9372600" cy="1325563"/>
          </a:xfrm>
        </p:spPr>
        <p:txBody>
          <a:bodyPr>
            <a:normAutofit/>
          </a:bodyPr>
          <a:lstStyle/>
          <a:p>
            <a:r>
              <a:rPr lang="hu-HU" altLang="hu-HU" b="1" dirty="0">
                <a:solidFill>
                  <a:srgbClr val="A50021"/>
                </a:solidFill>
              </a:rPr>
              <a:t>A mentor tevékenysége 1.</a:t>
            </a:r>
            <a:endParaRPr lang="hu-HU" b="1" dirty="0">
              <a:solidFill>
                <a:srgbClr val="A5002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altLang="hu-HU" dirty="0"/>
              <a:t>A gyakorlat formai és tartalmi kereteinek egyeztetése</a:t>
            </a:r>
          </a:p>
          <a:p>
            <a:r>
              <a:rPr lang="hu-HU" altLang="hu-HU" dirty="0"/>
              <a:t>Támogatás az iskola, a munkaközösség, a tanulók, a hallgatónak önmaga megismerésében, az iskolai életbe való bekapcsolódásban</a:t>
            </a:r>
          </a:p>
          <a:p>
            <a:r>
              <a:rPr lang="hu-HU" altLang="hu-HU" dirty="0"/>
              <a:t>A fejlődési terv és az egyéb dokumentumok elkészítésének segítése</a:t>
            </a:r>
          </a:p>
          <a:p>
            <a:r>
              <a:rPr lang="hu-HU" altLang="hu-HU" dirty="0"/>
              <a:t>A hallgató hospitálása mindkét félévben (fokozatosan csökkenő számban, a hallgatói óráinak kb. 30</a:t>
            </a:r>
            <a:r>
              <a:rPr lang="hu-HU" dirty="0"/>
              <a:t>–</a:t>
            </a:r>
            <a:r>
              <a:rPr lang="hu-HU" altLang="hu-HU" dirty="0"/>
              <a:t>50%-ában)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14" y="300037"/>
            <a:ext cx="1217482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9500" y="4510088"/>
            <a:ext cx="4445000" cy="1798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905684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81200" y="365125"/>
            <a:ext cx="9372600" cy="1325563"/>
          </a:xfrm>
        </p:spPr>
        <p:txBody>
          <a:bodyPr>
            <a:normAutofit/>
          </a:bodyPr>
          <a:lstStyle/>
          <a:p>
            <a:r>
              <a:rPr lang="hu-HU" altLang="hu-HU" b="1" dirty="0">
                <a:solidFill>
                  <a:srgbClr val="A50021"/>
                </a:solidFill>
              </a:rPr>
              <a:t>A mentor tevékenysége 2.</a:t>
            </a:r>
            <a:endParaRPr lang="hu-HU" b="1" dirty="0">
              <a:solidFill>
                <a:srgbClr val="A5002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altLang="hu-HU" dirty="0"/>
              <a:t>Fokozatosan az önálló munkavégzés támogatása</a:t>
            </a:r>
          </a:p>
          <a:p>
            <a:r>
              <a:rPr lang="hu-HU" altLang="hu-HU" dirty="0"/>
              <a:t>Konstruktív elemzés, reflektív megbeszélések, értékelések folytatása</a:t>
            </a:r>
          </a:p>
          <a:p>
            <a:r>
              <a:rPr lang="hu-HU" altLang="hu-HU" dirty="0"/>
              <a:t>Több hallgató esetén az együttműködés ösztönzése</a:t>
            </a:r>
          </a:p>
          <a:p>
            <a:r>
              <a:rPr lang="hu-HU" altLang="hu-HU" dirty="0"/>
              <a:t>A hallgató komplex fejlődésének a támogatása</a:t>
            </a:r>
          </a:p>
          <a:p>
            <a:r>
              <a:rPr lang="hu-HU" altLang="hu-HU" dirty="0"/>
              <a:t>Együttműködés az egyetemi oktatókkal</a:t>
            </a:r>
          </a:p>
          <a:p>
            <a:r>
              <a:rPr lang="hu-HU" altLang="hu-HU" dirty="0"/>
              <a:t>A hallgató munkájának szöveges értékelése, gyakorlati jegy adása félévenként, együttműködve a konzulens tanárral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14" y="300037"/>
            <a:ext cx="1217482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2187" y="4952999"/>
            <a:ext cx="1381125" cy="1381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876576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81200" y="365125"/>
            <a:ext cx="9372600" cy="1325563"/>
          </a:xfrm>
        </p:spPr>
        <p:txBody>
          <a:bodyPr>
            <a:normAutofit/>
          </a:bodyPr>
          <a:lstStyle/>
          <a:p>
            <a:r>
              <a:rPr lang="hu-HU" altLang="hu-HU" b="1" dirty="0">
                <a:solidFill>
                  <a:srgbClr val="A50021"/>
                </a:solidFill>
              </a:rPr>
              <a:t>A konzulens tanár tevékenysége (OTAK)</a:t>
            </a:r>
            <a:endParaRPr lang="hu-HU" b="1" dirty="0">
              <a:solidFill>
                <a:srgbClr val="A5002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2114549"/>
            <a:ext cx="10515600" cy="4062413"/>
          </a:xfrm>
        </p:spPr>
        <p:txBody>
          <a:bodyPr>
            <a:normAutofit/>
          </a:bodyPr>
          <a:lstStyle/>
          <a:p>
            <a:r>
              <a:rPr lang="hu-HU" altLang="hu-HU" sz="3200" dirty="0"/>
              <a:t>Konzulens tanárra akkor van szükség, ha a mentor szakpárja nem egyezik meg a hallgató szakpárjával.</a:t>
            </a:r>
          </a:p>
          <a:p>
            <a:r>
              <a:rPr lang="hu-HU" altLang="hu-HU" sz="3200" dirty="0"/>
              <a:t>Feladata: a másik szaktárgy tanításának a támogatása, együttműködés a mentorral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14" y="300037"/>
            <a:ext cx="1217482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66200" y="4313237"/>
            <a:ext cx="6754813" cy="207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946218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81200" y="365125"/>
            <a:ext cx="9372600" cy="1325563"/>
          </a:xfrm>
        </p:spPr>
        <p:txBody>
          <a:bodyPr>
            <a:normAutofit/>
          </a:bodyPr>
          <a:lstStyle/>
          <a:p>
            <a:r>
              <a:rPr lang="hu-HU" altLang="hu-HU" b="1" dirty="0">
                <a:solidFill>
                  <a:srgbClr val="A50021"/>
                </a:solidFill>
              </a:rPr>
              <a:t>A gyakorlat feltöltendő dokumentumai</a:t>
            </a:r>
            <a:br>
              <a:rPr lang="hu-HU" altLang="hu-HU" b="1" dirty="0">
                <a:solidFill>
                  <a:srgbClr val="A50021"/>
                </a:solidFill>
              </a:rPr>
            </a:br>
            <a:r>
              <a:rPr lang="hu-HU" altLang="hu-HU" b="1" dirty="0">
                <a:solidFill>
                  <a:srgbClr val="A50021"/>
                </a:solidFill>
              </a:rPr>
              <a:t>Budapesten</a:t>
            </a:r>
            <a:endParaRPr lang="hu-HU" b="1" dirty="0">
              <a:solidFill>
                <a:srgbClr val="A5002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743919" y="1690688"/>
            <a:ext cx="11028981" cy="4867275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hu-HU" altLang="hu-HU" sz="3800" b="1" dirty="0"/>
              <a:t>Csak digitálisan (beszkennelve </a:t>
            </a:r>
            <a:r>
              <a:rPr lang="hu-HU" altLang="hu-HU" sz="3800" b="1" dirty="0" err="1"/>
              <a:t>pdf-ben</a:t>
            </a:r>
            <a:r>
              <a:rPr lang="hu-HU" altLang="hu-HU" sz="3800" b="1" dirty="0"/>
              <a:t>) kérjük a </a:t>
            </a:r>
            <a:r>
              <a:rPr lang="hu-HU" altLang="hu-HU" sz="3800" b="1" dirty="0" err="1"/>
              <a:t>Canvasba</a:t>
            </a:r>
            <a:r>
              <a:rPr lang="hu-HU" altLang="hu-HU" sz="3800" b="1" dirty="0"/>
              <a:t> feltölteni.</a:t>
            </a:r>
          </a:p>
          <a:p>
            <a:r>
              <a:rPr lang="hu-HU" altLang="hu-HU" sz="3800" dirty="0"/>
              <a:t>Bejelentőlap a bemutatóóráról/bemutatófoglalkozásról feltöltendő legalább 10 munkanappal korábban a </a:t>
            </a:r>
            <a:r>
              <a:rPr lang="hu-HU" altLang="hu-HU" sz="3800" dirty="0" err="1"/>
              <a:t>Canvasba</a:t>
            </a:r>
            <a:r>
              <a:rPr lang="hu-HU" altLang="hu-HU" sz="3800" dirty="0"/>
              <a:t>. M</a:t>
            </a:r>
            <a:r>
              <a:rPr lang="hu-HU" sz="3800" dirty="0"/>
              <a:t>indkét szakon szükséges 1-1 bemutatóórát tartani, a hallgató választhatja, hogy melyik szakjából melyik félévben tartja (OTAK). Ha a hallgató szaktárgyi és összefüggő egyéni iskolai gyakorlatot is végez párhuzamosan, mindkét gyakorlaton szükséges bemutatóórát tartani (RTAK). </a:t>
            </a:r>
            <a:r>
              <a:rPr lang="hu-HU" altLang="hu-HU" sz="3800" dirty="0"/>
              <a:t>Jelenléti oktatásban jelenléti bemutatóóra szükséges.</a:t>
            </a:r>
          </a:p>
          <a:p>
            <a:r>
              <a:rPr lang="hu-HU" sz="3800" dirty="0"/>
              <a:t>Ha az iskola meg tudja oldani, előzetes egyeztetéssel a bemutatóórán és a megbeszélésen online is részt vehet az egyetemi oktató, illetve az oktató kérésére videófelvétel készülhet az óráról.</a:t>
            </a:r>
          </a:p>
          <a:p>
            <a:r>
              <a:rPr lang="hu-HU" altLang="hu-HU" sz="3800" dirty="0"/>
              <a:t>A 2021. őszi félévtől nem támogatjuk a bemutatómunkát bemutatóóra helyett.</a:t>
            </a:r>
          </a:p>
          <a:p>
            <a:r>
              <a:rPr lang="hu-HU" altLang="hu-HU" sz="3800" dirty="0"/>
              <a:t>Jegyzőkönyv a bemutatóóráról/bemutatófoglalkozásról.</a:t>
            </a:r>
          </a:p>
          <a:p>
            <a:r>
              <a:rPr lang="hu-HU" altLang="hu-HU" sz="3800" dirty="0"/>
              <a:t>Értékelés </a:t>
            </a:r>
            <a:r>
              <a:rPr lang="hu-HU" altLang="hu-HU" sz="3800" dirty="0" err="1"/>
              <a:t>félévente</a:t>
            </a:r>
            <a:r>
              <a:rPr lang="hu-HU" altLang="hu-HU" sz="3800" dirty="0"/>
              <a:t>: </a:t>
            </a:r>
          </a:p>
          <a:p>
            <a:pPr lvl="1"/>
            <a:r>
              <a:rPr lang="hu-HU" altLang="hu-HU" sz="3800" dirty="0"/>
              <a:t>I. félévet teljesítőknek (OTAK) feltöltendő 2022. június 8-ig;</a:t>
            </a:r>
          </a:p>
          <a:p>
            <a:pPr lvl="1"/>
            <a:r>
              <a:rPr lang="hu-HU" altLang="hu-HU" sz="3800" dirty="0"/>
              <a:t>RTAK és a II. félévet teljesítőknek OTAK-</a:t>
            </a:r>
            <a:r>
              <a:rPr lang="hu-HU" altLang="hu-HU" sz="3800" dirty="0" err="1"/>
              <a:t>ban</a:t>
            </a:r>
            <a:r>
              <a:rPr lang="hu-HU" altLang="hu-HU" sz="3800" dirty="0"/>
              <a:t> feltöltendő 2022. május 11-ig.</a:t>
            </a:r>
          </a:p>
          <a:p>
            <a:r>
              <a:rPr lang="hu-HU" altLang="hu-HU" sz="3800" dirty="0"/>
              <a:t>Igazolólap félévente:</a:t>
            </a:r>
          </a:p>
          <a:p>
            <a:pPr lvl="1"/>
            <a:r>
              <a:rPr lang="hu-HU" altLang="hu-HU" sz="3800" dirty="0"/>
              <a:t>I. félévet teljesítőknek (OTAK) feltöltendő 2022. június 8-ig;</a:t>
            </a:r>
          </a:p>
          <a:p>
            <a:pPr lvl="1"/>
            <a:r>
              <a:rPr lang="hu-HU" altLang="hu-HU" sz="3800" dirty="0"/>
              <a:t>RTAK és a II. félévet teljesítőknek OTAK-</a:t>
            </a:r>
            <a:r>
              <a:rPr lang="hu-HU" altLang="hu-HU" sz="3800" dirty="0" err="1"/>
              <a:t>ban</a:t>
            </a:r>
            <a:r>
              <a:rPr lang="hu-HU" altLang="hu-HU" sz="3800" dirty="0"/>
              <a:t> feltöltendő 2022. május 11-ig, a beküldést követő feladatok igazolása előzetesen történik az igazolólapon.</a:t>
            </a:r>
            <a:endParaRPr lang="hu-HU" altLang="hu-HU" sz="3400" dirty="0"/>
          </a:p>
          <a:p>
            <a:pPr marL="0" indent="0" algn="ctr">
              <a:buNone/>
            </a:pPr>
            <a:r>
              <a:rPr lang="hu-HU" altLang="hu-HU" dirty="0"/>
              <a:t> </a:t>
            </a:r>
            <a:r>
              <a:rPr lang="hu-HU" altLang="hu-HU" sz="3800" b="1" dirty="0">
                <a:solidFill>
                  <a:srgbClr val="800000"/>
                </a:solidFill>
              </a:rPr>
              <a:t>Maradjon saját példány!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14" y="300037"/>
            <a:ext cx="1217482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89612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81200" y="365125"/>
            <a:ext cx="9372600" cy="1325563"/>
          </a:xfrm>
        </p:spPr>
        <p:txBody>
          <a:bodyPr>
            <a:noAutofit/>
          </a:bodyPr>
          <a:lstStyle/>
          <a:p>
            <a:pPr algn="ctr"/>
            <a:r>
              <a:rPr lang="hu-HU" altLang="hu-HU" b="1" dirty="0">
                <a:solidFill>
                  <a:srgbClr val="A50021"/>
                </a:solidFill>
              </a:rPr>
              <a:t>A gyakorlat egyéb dokumentumai </a:t>
            </a:r>
            <a:br>
              <a:rPr lang="hu-HU" altLang="hu-HU" b="1" dirty="0">
                <a:solidFill>
                  <a:srgbClr val="A50021"/>
                </a:solidFill>
              </a:rPr>
            </a:br>
            <a:r>
              <a:rPr lang="hu-HU" altLang="hu-HU" sz="3200" b="1" dirty="0">
                <a:solidFill>
                  <a:srgbClr val="A50021"/>
                </a:solidFill>
              </a:rPr>
              <a:t>(a portfólió részei lehetnek, a </a:t>
            </a:r>
            <a:r>
              <a:rPr lang="hu-HU" altLang="hu-HU" sz="3200" b="1" dirty="0" err="1">
                <a:solidFill>
                  <a:srgbClr val="A50021"/>
                </a:solidFill>
              </a:rPr>
              <a:t>Canvasba</a:t>
            </a:r>
            <a:r>
              <a:rPr lang="hu-HU" altLang="hu-HU" sz="3200" b="1" dirty="0">
                <a:solidFill>
                  <a:srgbClr val="A50021"/>
                </a:solidFill>
              </a:rPr>
              <a:t> nem kell feltölteni)</a:t>
            </a:r>
            <a:endParaRPr lang="hu-HU" sz="3200" b="1" dirty="0">
              <a:solidFill>
                <a:srgbClr val="A5002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943099"/>
            <a:ext cx="10515600" cy="4233863"/>
          </a:xfrm>
        </p:spPr>
        <p:txBody>
          <a:bodyPr/>
          <a:lstStyle/>
          <a:p>
            <a:r>
              <a:rPr lang="hu-HU" altLang="hu-HU" dirty="0"/>
              <a:t>Egyéni fejlődési terv</a:t>
            </a:r>
          </a:p>
          <a:p>
            <a:r>
              <a:rPr lang="hu-HU" altLang="hu-HU" dirty="0"/>
              <a:t>Feljegyzések a hospitálásokon</a:t>
            </a:r>
          </a:p>
          <a:p>
            <a:r>
              <a:rPr lang="hu-HU" altLang="hu-HU" dirty="0"/>
              <a:t>Óravázlatok, óratervek, foglalkozástervek</a:t>
            </a:r>
          </a:p>
          <a:p>
            <a:r>
              <a:rPr lang="hu-HU" altLang="hu-HU" dirty="0"/>
              <a:t>Tematikus tervek</a:t>
            </a:r>
          </a:p>
          <a:p>
            <a:r>
              <a:rPr lang="hu-HU" altLang="hu-HU" dirty="0"/>
              <a:t>Reflexiók</a:t>
            </a:r>
          </a:p>
          <a:p>
            <a:r>
              <a:rPr lang="hu-HU" altLang="hu-HU" dirty="0"/>
              <a:t>Tanulói dokumentumok</a:t>
            </a:r>
          </a:p>
          <a:p>
            <a:r>
              <a:rPr lang="hu-HU" altLang="hu-HU" dirty="0"/>
              <a:t>Egyéb dokumentumok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14" y="300037"/>
            <a:ext cx="1217482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7200" y="4403725"/>
            <a:ext cx="2298700" cy="1951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468077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615637" y="34583"/>
            <a:ext cx="7900737" cy="1207364"/>
          </a:xfrm>
        </p:spPr>
        <p:txBody>
          <a:bodyPr>
            <a:normAutofit/>
          </a:bodyPr>
          <a:lstStyle/>
          <a:p>
            <a:pPr algn="ctr"/>
            <a:r>
              <a:rPr lang="hu-HU" altLang="hu-HU" sz="3600" b="1" dirty="0">
                <a:solidFill>
                  <a:srgbClr val="A50021"/>
                </a:solidFill>
              </a:rPr>
              <a:t>Szerződéskötés az iskolákkal és a pedagógusokkal Budapesten</a:t>
            </a:r>
            <a:endParaRPr lang="hu-HU" sz="3600" b="1" dirty="0">
              <a:solidFill>
                <a:srgbClr val="A5002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60189" y="1311618"/>
            <a:ext cx="11753162" cy="5354554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</a:pPr>
            <a:r>
              <a:rPr lang="hu-HU" altLang="hu-HU" sz="1600" dirty="0"/>
              <a:t>A partneriskolai szerződés megkötése (ha nincs érvényes szerződés), ezt a TKK végzi, ezzel nincs feladatuk a hallgatóknak.</a:t>
            </a:r>
          </a:p>
          <a:p>
            <a:pPr algn="just">
              <a:lnSpc>
                <a:spcPct val="120000"/>
              </a:lnSpc>
            </a:pPr>
            <a:r>
              <a:rPr lang="hu-HU" altLang="hu-HU" sz="1600" dirty="0"/>
              <a:t>A TKK által megadott linken az adatkérő űrlap kitöltése az újonnan szerződő pedagógusok számára.</a:t>
            </a:r>
          </a:p>
          <a:p>
            <a:pPr algn="just">
              <a:lnSpc>
                <a:spcPct val="120000"/>
              </a:lnSpc>
            </a:pPr>
            <a:r>
              <a:rPr lang="hu-HU" altLang="hu-HU" sz="1600" dirty="0"/>
              <a:t>A pedagógusokkal kötendő szerződés elkészítése a TKK által.</a:t>
            </a:r>
          </a:p>
          <a:p>
            <a:pPr algn="just">
              <a:lnSpc>
                <a:spcPct val="120000"/>
              </a:lnSpc>
            </a:pPr>
            <a:r>
              <a:rPr lang="hu-HU" altLang="hu-HU" sz="1600" dirty="0"/>
              <a:t>A szerződés kiküldése a pedagógusoknak, az adatok ellenőrzése, majd a szerződés hitelesítése digitálisan (ha nem lehetséges, papíralapon). Minél nagyobb számban az Ügyfélkapun keresztül digitálisan javasoljuk a szerződést hitelesíteni. </a:t>
            </a:r>
            <a:r>
              <a:rPr lang="hu-HU" altLang="hu-HU" sz="1600" b="1" dirty="0"/>
              <a:t>Kérjük a hitelesítési határidő pontos betartását.</a:t>
            </a:r>
          </a:p>
          <a:p>
            <a:pPr algn="just">
              <a:lnSpc>
                <a:spcPct val="120000"/>
              </a:lnSpc>
            </a:pPr>
            <a:r>
              <a:rPr lang="hu-HU" altLang="hu-HU" sz="1600" dirty="0"/>
              <a:t>A szerződés aláíratása az ELTE-n.</a:t>
            </a:r>
          </a:p>
          <a:p>
            <a:pPr algn="just">
              <a:lnSpc>
                <a:spcPct val="120000"/>
              </a:lnSpc>
            </a:pPr>
            <a:r>
              <a:rPr lang="hu-HU" altLang="hu-HU" sz="1600" dirty="0"/>
              <a:t>A teljesítés igazolása a TKK részéről: az értékelés beérkezése után.</a:t>
            </a:r>
          </a:p>
          <a:p>
            <a:pPr algn="just">
              <a:lnSpc>
                <a:spcPct val="120000"/>
              </a:lnSpc>
            </a:pPr>
            <a:r>
              <a:rPr lang="hu-HU" altLang="hu-HU" sz="1600" dirty="0"/>
              <a:t>A díjak átutalása: a teljesítésigazolást követően.</a:t>
            </a:r>
          </a:p>
          <a:p>
            <a:pPr algn="just">
              <a:lnSpc>
                <a:spcPct val="120000"/>
              </a:lnSpc>
            </a:pPr>
            <a:r>
              <a:rPr lang="hu-HU" altLang="hu-HU" sz="1600" dirty="0"/>
              <a:t>Minden </a:t>
            </a:r>
            <a:r>
              <a:rPr lang="hu-HU" altLang="hu-HU" sz="1600" b="1" dirty="0"/>
              <a:t>változásról azonnal kérjük értesíteni </a:t>
            </a:r>
            <a:r>
              <a:rPr lang="hu-HU" altLang="hu-HU" sz="1600" dirty="0"/>
              <a:t>a TKK-t ímélben a </a:t>
            </a:r>
            <a:r>
              <a:rPr lang="hu-HU" altLang="hu-HU" sz="1600" dirty="0">
                <a:solidFill>
                  <a:srgbClr val="800000"/>
                </a:solidFill>
                <a:hlinkClick r:id="rId2"/>
              </a:rPr>
              <a:t>gyakorlat@tkk.elte.hu</a:t>
            </a:r>
            <a:r>
              <a:rPr lang="hu-HU" altLang="hu-HU" sz="1600" dirty="0">
                <a:solidFill>
                  <a:srgbClr val="800000"/>
                </a:solidFill>
              </a:rPr>
              <a:t> </a:t>
            </a:r>
            <a:r>
              <a:rPr lang="hu-HU" altLang="hu-HU" sz="1600" dirty="0"/>
              <a:t>címen a </a:t>
            </a:r>
            <a:r>
              <a:rPr lang="hu-HU" altLang="hu-HU" sz="1600" b="1" dirty="0"/>
              <a:t>változásbejelentő </a:t>
            </a:r>
            <a:r>
              <a:rPr lang="hu-HU" altLang="hu-HU" sz="1600" dirty="0"/>
              <a:t>kitöltésével! Csak az iskola vezetése vagy a kapcsolattartó töltheti ki a változásbejelentőt, letölthető a honlapról.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hu-HU" altLang="hu-HU" sz="1600" dirty="0"/>
              <a:t>     Változásbejelentő a dokumentumok között (Excel): </a:t>
            </a:r>
            <a:r>
              <a:rPr lang="hu-HU" sz="1600" dirty="0">
                <a:hlinkClick r:id="rId3"/>
              </a:rPr>
              <a:t>https://tkk.elte.hu/osszefuggo-egyeni-iskolai-gyakorlat/</a:t>
            </a:r>
            <a:endParaRPr lang="hu-HU" sz="1600" dirty="0"/>
          </a:p>
          <a:p>
            <a:pPr algn="just">
              <a:lnSpc>
                <a:spcPct val="120000"/>
              </a:lnSpc>
            </a:pPr>
            <a:r>
              <a:rPr lang="hu-HU" altLang="hu-HU" sz="1600" dirty="0"/>
              <a:t>A szerződésekkel kapcsolatos ügyekben a </a:t>
            </a:r>
            <a:r>
              <a:rPr lang="hu-HU" altLang="hu-HU" sz="1600" dirty="0">
                <a:solidFill>
                  <a:srgbClr val="800000"/>
                </a:solidFill>
                <a:hlinkClick r:id="rId4"/>
              </a:rPr>
              <a:t>szerzodesek@tkk.elte.hu</a:t>
            </a:r>
            <a:r>
              <a:rPr lang="hu-HU" altLang="hu-HU" sz="1600" dirty="0">
                <a:solidFill>
                  <a:srgbClr val="800000"/>
                </a:solidFill>
              </a:rPr>
              <a:t> </a:t>
            </a:r>
            <a:r>
              <a:rPr lang="hu-HU" altLang="hu-HU" sz="1600" dirty="0"/>
              <a:t>címen lehet érdeklődni.</a:t>
            </a:r>
          </a:p>
          <a:p>
            <a:pPr algn="just">
              <a:lnSpc>
                <a:spcPct val="120000"/>
              </a:lnSpc>
            </a:pPr>
            <a:r>
              <a:rPr lang="hu-HU" altLang="hu-HU" sz="1600" dirty="0"/>
              <a:t>Kérjük, hogy olyan </a:t>
            </a:r>
            <a:r>
              <a:rPr lang="hu-HU" altLang="hu-HU" sz="1600" dirty="0" err="1"/>
              <a:t>ímélcímet</a:t>
            </a:r>
            <a:r>
              <a:rPr lang="hu-HU" altLang="hu-HU" sz="1600" dirty="0"/>
              <a:t> adjanak meg, amelyet aktívan használnak.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9856" y="137698"/>
            <a:ext cx="2344387" cy="990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062" y="104254"/>
            <a:ext cx="1298575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853776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728" y="365125"/>
            <a:ext cx="1213209" cy="1079086"/>
          </a:xfrm>
          <a:prstGeom prst="rect">
            <a:avLst/>
          </a:prstGeom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2019868" y="365125"/>
            <a:ext cx="9333931" cy="1325563"/>
          </a:xfrm>
        </p:spPr>
        <p:txBody>
          <a:bodyPr>
            <a:normAutofit/>
          </a:bodyPr>
          <a:lstStyle/>
          <a:p>
            <a:r>
              <a:rPr lang="hu-HU" sz="4000" b="1" dirty="0">
                <a:solidFill>
                  <a:srgbClr val="A50021"/>
                </a:solidFill>
              </a:rPr>
              <a:t>A megismételt gyakorlatszervezés díja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36727" y="1690688"/>
            <a:ext cx="11370261" cy="4902617"/>
          </a:xfrm>
        </p:spPr>
        <p:txBody>
          <a:bodyPr>
            <a:normAutofit lnSpcReduction="10000"/>
          </a:bodyPr>
          <a:lstStyle/>
          <a:p>
            <a:pPr algn="just"/>
            <a:endParaRPr lang="hu-HU" sz="2000" dirty="0"/>
          </a:p>
          <a:p>
            <a:pPr algn="just">
              <a:lnSpc>
                <a:spcPct val="100000"/>
              </a:lnSpc>
            </a:pPr>
            <a:r>
              <a:rPr lang="hu-HU" sz="2000" dirty="0"/>
              <a:t>Felhívjuk a figyelmüket arra, hogy ettől a félévtől az a hallgató, aki a gyakorlati helyszínről szóló előzetes értesítést követően a gyakorlati eljárásrendben megadott határidőig nem jelzi írásban a Tanárképző Központnak, hogy a szaktárgyi tanítási vagy az összefüggő egyéni iskolai gyakorlatát nem kezdi meg, a </a:t>
            </a:r>
            <a:r>
              <a:rPr lang="hu-HU" sz="2000" b="1" dirty="0"/>
              <a:t>megismételt gyakorlatszervezés díját, 12 000 Ft-ot köteles befizetni</a:t>
            </a:r>
            <a:r>
              <a:rPr lang="hu-HU" sz="2000" dirty="0"/>
              <a:t>.</a:t>
            </a:r>
          </a:p>
          <a:p>
            <a:pPr algn="just">
              <a:lnSpc>
                <a:spcPct val="100000"/>
              </a:lnSpc>
            </a:pPr>
            <a:r>
              <a:rPr lang="hu-HU" sz="2000" dirty="0"/>
              <a:t> A megismételt gyakorlatszervezés díját akkor is be kell fizetnie, ha neki felróható okból a gyakorlati helyszínről szóló előzetes értesítését követően szakítja meg a szaktárgyi vagy az összefüggő egyéni iskolai gyakorlatát, és nem teljesíti azt az adott félévben. </a:t>
            </a:r>
          </a:p>
          <a:p>
            <a:pPr lvl="1" algn="just">
              <a:lnSpc>
                <a:spcPct val="100000"/>
              </a:lnSpc>
            </a:pPr>
            <a:r>
              <a:rPr lang="hu-HU" sz="1800" dirty="0"/>
              <a:t>Ha a hallgató igazolt egészségügyi ok miatt nem tudja megkezdeni a gyakorlatát vagy befejezni az elkezdett gyakorlatot, akkor a díjfizetési kötelezettség alól mentesül, és kérelmezheti a félbehagyott gyakorlat kurzusának a törlését.</a:t>
            </a:r>
          </a:p>
          <a:p>
            <a:pPr lvl="1" algn="just">
              <a:lnSpc>
                <a:spcPct val="100000"/>
              </a:lnSpc>
            </a:pPr>
            <a:r>
              <a:rPr lang="hu-HU" sz="1800" dirty="0"/>
              <a:t>Ha a hallgató a tanulmányi előfeltételek hiánya miatt nem tudja megkezdeni a gyakorlatát, akkor a díjkifizetési kötelezettség alól mentesül.</a:t>
            </a:r>
          </a:p>
          <a:p>
            <a:pPr algn="just">
              <a:lnSpc>
                <a:spcPct val="100000"/>
              </a:lnSpc>
            </a:pPr>
            <a:r>
              <a:rPr lang="hu-HU" sz="2000" dirty="0"/>
              <a:t> A térítési díj a </a:t>
            </a:r>
            <a:r>
              <a:rPr lang="hu-HU" sz="2000" dirty="0" err="1"/>
              <a:t>Neptunban</a:t>
            </a:r>
            <a:r>
              <a:rPr lang="hu-HU" sz="2000" dirty="0"/>
              <a:t> kerül kiírásra, a befizetési határideje minden esetben 30 nap. </a:t>
            </a:r>
          </a:p>
          <a:p>
            <a:pPr algn="just">
              <a:lnSpc>
                <a:spcPct val="100000"/>
              </a:lnSpc>
            </a:pPr>
            <a:r>
              <a:rPr lang="hu-HU" sz="2000" dirty="0"/>
              <a:t>A rendelkezést először a 2021/2022. őszi félévben gyakorlatra jelentkező hallgatók esetében alkalmazzuk.</a:t>
            </a:r>
          </a:p>
        </p:txBody>
      </p:sp>
    </p:spTree>
    <p:extLst>
      <p:ext uri="{BB962C8B-B14F-4D97-AF65-F5344CB8AC3E}">
        <p14:creationId xmlns:p14="http://schemas.microsoft.com/office/powerpoint/2010/main" val="32580564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31988" y="300037"/>
            <a:ext cx="9372600" cy="1325563"/>
          </a:xfrm>
        </p:spPr>
        <p:txBody>
          <a:bodyPr>
            <a:normAutofit/>
          </a:bodyPr>
          <a:lstStyle/>
          <a:p>
            <a:r>
              <a:rPr lang="hu-HU" b="1" dirty="0">
                <a:solidFill>
                  <a:srgbClr val="A50021"/>
                </a:solidFill>
              </a:rPr>
              <a:t>Szakzárás: szakdolgozat, portfólió és záróvizsga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dirty="0"/>
              <a:t>Tájékoztató a honlapon és ímélben.</a:t>
            </a:r>
          </a:p>
          <a:p>
            <a:r>
              <a:rPr lang="hu-HU" dirty="0"/>
              <a:t>Az </a:t>
            </a:r>
            <a:r>
              <a:rPr lang="hu-HU" i="1" dirty="0"/>
              <a:t>Egyéni szakdolgozati munka </a:t>
            </a:r>
            <a:r>
              <a:rPr lang="hu-HU" dirty="0"/>
              <a:t>című kurzust azoknak kell felvenniük az abszolutórium megszerzésének a félévében a szakdolgozatuk témavezető tanáránál, akiket 2015-ben vagy később vettek fel tanári szakra.</a:t>
            </a:r>
          </a:p>
          <a:p>
            <a:pPr marL="0" indent="0">
              <a:buNone/>
            </a:pPr>
            <a:r>
              <a:rPr lang="hu-HU" dirty="0">
                <a:hlinkClick r:id="rId2"/>
              </a:rPr>
              <a:t>https://tkk.elte.hu/category/szakzaras/</a:t>
            </a:r>
            <a:endParaRPr lang="hu-HU" dirty="0"/>
          </a:p>
          <a:p>
            <a:pPr marL="0" indent="0">
              <a:buNone/>
            </a:pPr>
            <a:r>
              <a:rPr lang="hu-HU" dirty="0">
                <a:hlinkClick r:id="rId3"/>
              </a:rPr>
              <a:t>https://tkk.elte.hu/aktualisesemenyek/</a:t>
            </a:r>
            <a:endParaRPr lang="hu-HU" dirty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14" y="300037"/>
            <a:ext cx="1217482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8225" y="4791075"/>
            <a:ext cx="2646363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15078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81200" y="365125"/>
            <a:ext cx="9372600" cy="1325563"/>
          </a:xfrm>
        </p:spPr>
        <p:txBody>
          <a:bodyPr>
            <a:normAutofit/>
          </a:bodyPr>
          <a:lstStyle/>
          <a:p>
            <a:r>
              <a:rPr lang="hu-HU" altLang="hu-HU" b="1" dirty="0">
                <a:solidFill>
                  <a:srgbClr val="A50021"/>
                </a:solidFill>
              </a:rPr>
              <a:t>Pozitív visszajelzések a gyakorlatról</a:t>
            </a:r>
            <a:endParaRPr lang="hu-HU" b="1" dirty="0">
              <a:solidFill>
                <a:srgbClr val="A5002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altLang="hu-HU" dirty="0"/>
              <a:t>Támogató iskolai légkör.</a:t>
            </a:r>
          </a:p>
          <a:p>
            <a:r>
              <a:rPr lang="hu-HU" altLang="hu-HU" dirty="0"/>
              <a:t>A mentor partnerként kommunikál a hallgatóval.</a:t>
            </a:r>
          </a:p>
          <a:p>
            <a:r>
              <a:rPr lang="hu-HU" altLang="hu-HU" dirty="0"/>
              <a:t>Egyértelműen és időben megbeszéli a hallgatóval, hogy mikor és mibe kapcsolódhat be.</a:t>
            </a:r>
          </a:p>
          <a:p>
            <a:r>
              <a:rPr lang="hu-HU" altLang="hu-HU" dirty="0"/>
              <a:t>Segíti a tervezésben, rugalmasan fogadja a hallgató javaslatait.</a:t>
            </a:r>
          </a:p>
          <a:p>
            <a:r>
              <a:rPr lang="hu-HU" altLang="hu-HU" dirty="0"/>
              <a:t>Értékeléskor pozitív véleményt is megfogalmaz, az erősségeket kiemeli.</a:t>
            </a:r>
          </a:p>
          <a:p>
            <a:r>
              <a:rPr lang="hu-HU" altLang="hu-HU" dirty="0"/>
              <a:t>Segít a hallgatónak abban, hogy elfogadják a gyerekek.</a:t>
            </a:r>
          </a:p>
          <a:p>
            <a:r>
              <a:rPr lang="hu-HU" altLang="hu-HU" dirty="0"/>
              <a:t>Szívesen tanul a hallgatótól.</a:t>
            </a:r>
          </a:p>
          <a:p>
            <a:r>
              <a:rPr lang="hu-HU" altLang="hu-HU" dirty="0"/>
              <a:t>Egyre nagyobb önállóságot enged a hallgatónak.</a:t>
            </a:r>
          </a:p>
          <a:p>
            <a:r>
              <a:rPr lang="hu-HU" altLang="hu-HU" dirty="0"/>
              <a:t>A hallgató motivációja erősödik a gyakorlaton.</a:t>
            </a:r>
          </a:p>
          <a:p>
            <a:pPr marL="0" indent="0">
              <a:buNone/>
            </a:pPr>
            <a:endParaRPr lang="hu-HU" alt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14" y="300037"/>
            <a:ext cx="1217482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0984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81200" y="300037"/>
            <a:ext cx="9372600" cy="1325563"/>
          </a:xfrm>
        </p:spPr>
        <p:txBody>
          <a:bodyPr>
            <a:normAutofit/>
          </a:bodyPr>
          <a:lstStyle/>
          <a:p>
            <a:r>
              <a:rPr lang="hu-HU" b="1" dirty="0">
                <a:solidFill>
                  <a:srgbClr val="A50021"/>
                </a:solidFill>
              </a:rPr>
              <a:t>A tájékoztató forrása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2015411"/>
            <a:ext cx="10515600" cy="4161551"/>
          </a:xfrm>
        </p:spPr>
        <p:txBody>
          <a:bodyPr/>
          <a:lstStyle/>
          <a:p>
            <a:endParaRPr lang="hu-HU" dirty="0">
              <a:hlinkClick r:id="rId2"/>
            </a:endParaRPr>
          </a:p>
          <a:p>
            <a:r>
              <a:rPr lang="hu-HU" dirty="0">
                <a:hlinkClick r:id="rId2"/>
              </a:rPr>
              <a:t>https://tkk.elte.hu/gyakorlatokrol-altalaban/</a:t>
            </a:r>
            <a:endParaRPr lang="hu-HU" dirty="0"/>
          </a:p>
          <a:p>
            <a:r>
              <a:rPr lang="hu-HU" dirty="0">
                <a:hlinkClick r:id="rId3"/>
              </a:rPr>
              <a:t>https://tkk.elte.hu/osszefuggo-egyeni-iskolai-gyakorlat/</a:t>
            </a:r>
            <a:endParaRPr lang="hu-HU" dirty="0"/>
          </a:p>
          <a:p>
            <a:pPr marL="0" indent="0">
              <a:buNone/>
            </a:pP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14" y="300037"/>
            <a:ext cx="1217482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2499" y="3508310"/>
            <a:ext cx="1038009" cy="2658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173954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81200" y="365125"/>
            <a:ext cx="9372600" cy="1325563"/>
          </a:xfrm>
        </p:spPr>
        <p:txBody>
          <a:bodyPr>
            <a:normAutofit/>
          </a:bodyPr>
          <a:lstStyle/>
          <a:p>
            <a:r>
              <a:rPr lang="hu-HU" altLang="hu-HU" b="1" dirty="0">
                <a:solidFill>
                  <a:srgbClr val="A50021"/>
                </a:solidFill>
              </a:rPr>
              <a:t>Negatív visszajelzések a gyakorlatról</a:t>
            </a:r>
            <a:endParaRPr lang="hu-HU" b="1" dirty="0">
              <a:solidFill>
                <a:srgbClr val="A5002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hu-HU" altLang="hu-HU" dirty="0"/>
              <a:t>Kevésbé támogató az iskolai légkör.</a:t>
            </a:r>
          </a:p>
          <a:p>
            <a:pPr>
              <a:lnSpc>
                <a:spcPct val="120000"/>
              </a:lnSpc>
            </a:pPr>
            <a:r>
              <a:rPr lang="hu-HU" altLang="hu-HU" dirty="0"/>
              <a:t>A mentor nem partnerként kommunikál a hallgatóval, hanem alárendelt diákként.</a:t>
            </a:r>
          </a:p>
          <a:p>
            <a:pPr>
              <a:lnSpc>
                <a:spcPct val="120000"/>
              </a:lnSpc>
            </a:pPr>
            <a:r>
              <a:rPr lang="hu-HU" altLang="hu-HU" dirty="0"/>
              <a:t>Nem rögzítik előre és világosan a kereteket, hogy miben vehet részt a hallgató. Nem kap elég időt a felkészülésre.</a:t>
            </a:r>
          </a:p>
          <a:p>
            <a:pPr>
              <a:lnSpc>
                <a:spcPct val="120000"/>
              </a:lnSpc>
            </a:pPr>
            <a:r>
              <a:rPr lang="hu-HU" altLang="hu-HU" dirty="0"/>
              <a:t>Nem engedik a heti min. 2 órában tanítani a hallgatót.</a:t>
            </a:r>
          </a:p>
          <a:p>
            <a:pPr>
              <a:lnSpc>
                <a:spcPct val="120000"/>
              </a:lnSpc>
            </a:pPr>
            <a:r>
              <a:rPr lang="hu-HU" altLang="hu-HU" dirty="0"/>
              <a:t>Kevéssé rugalmasan fogadja a mentor a hallgató javaslatait, előírja, hogy a hallgató hogyan tartsa az órát.</a:t>
            </a:r>
          </a:p>
          <a:p>
            <a:pPr>
              <a:lnSpc>
                <a:spcPct val="120000"/>
              </a:lnSpc>
            </a:pPr>
            <a:r>
              <a:rPr lang="hu-HU" altLang="hu-HU" dirty="0"/>
              <a:t>Kevés pozitív megerősítést ad a hallgatónak.</a:t>
            </a:r>
          </a:p>
          <a:p>
            <a:pPr>
              <a:lnSpc>
                <a:spcPct val="120000"/>
              </a:lnSpc>
            </a:pPr>
            <a:r>
              <a:rPr lang="hu-HU" altLang="hu-HU" dirty="0"/>
              <a:t>A gyerekek előtt kellemetlen helyzetbe hozzák a hallgatót.</a:t>
            </a:r>
          </a:p>
          <a:p>
            <a:pPr>
              <a:lnSpc>
                <a:spcPct val="120000"/>
              </a:lnSpc>
            </a:pPr>
            <a:r>
              <a:rPr lang="hu-HU" altLang="hu-HU" dirty="0"/>
              <a:t>Minden órára maximálisan kidolgozott óratervet kérnek a hallgatótól, nem támogatják a fokozatos önállósodást.</a:t>
            </a:r>
          </a:p>
          <a:p>
            <a:pPr>
              <a:lnSpc>
                <a:spcPct val="120000"/>
              </a:lnSpc>
            </a:pPr>
            <a:r>
              <a:rPr lang="hu-HU" altLang="hu-HU" dirty="0"/>
              <a:t>A hallgatóknak naponta többször helyettesíteniük kell.</a:t>
            </a:r>
          </a:p>
          <a:p>
            <a:endParaRPr lang="hu-HU" alt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14" y="300037"/>
            <a:ext cx="1217482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215302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81200" y="365125"/>
            <a:ext cx="9372600" cy="1325563"/>
          </a:xfrm>
        </p:spPr>
        <p:txBody>
          <a:bodyPr>
            <a:normAutofit/>
          </a:bodyPr>
          <a:lstStyle/>
          <a:p>
            <a:r>
              <a:rPr lang="hu-HU" altLang="hu-HU" b="1" dirty="0">
                <a:solidFill>
                  <a:srgbClr val="A50021"/>
                </a:solidFill>
              </a:rPr>
              <a:t>A digitális oktatás-nevelés jó gyakorlatai</a:t>
            </a:r>
            <a:endParaRPr lang="hu-HU" b="1" dirty="0">
              <a:solidFill>
                <a:srgbClr val="A5002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90514" y="1444752"/>
            <a:ext cx="11596686" cy="5224495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hu-HU" altLang="hu-HU" sz="4800" dirty="0"/>
              <a:t>Teljes digitális órákat tartanak a hallgatók.</a:t>
            </a:r>
          </a:p>
          <a:p>
            <a:pPr>
              <a:lnSpc>
                <a:spcPct val="120000"/>
              </a:lnSpc>
            </a:pPr>
            <a:r>
              <a:rPr lang="hu-HU" altLang="hu-HU" sz="4800" dirty="0"/>
              <a:t>A digitális órák előre meghatározott részeit tartják meg.</a:t>
            </a:r>
          </a:p>
          <a:p>
            <a:pPr>
              <a:lnSpc>
                <a:spcPct val="120000"/>
              </a:lnSpc>
            </a:pPr>
            <a:r>
              <a:rPr lang="hu-HU" altLang="hu-HU" sz="4800" dirty="0"/>
              <a:t>Digitális gyakorlófeladatok összeállítása.</a:t>
            </a:r>
          </a:p>
          <a:p>
            <a:pPr>
              <a:lnSpc>
                <a:spcPct val="120000"/>
              </a:lnSpc>
            </a:pPr>
            <a:r>
              <a:rPr lang="hu-HU" altLang="hu-HU" sz="4800" dirty="0"/>
              <a:t>Digitális egyéni korrepetálás és tehetséggondozás.</a:t>
            </a:r>
          </a:p>
          <a:p>
            <a:pPr>
              <a:lnSpc>
                <a:spcPct val="120000"/>
              </a:lnSpc>
            </a:pPr>
            <a:r>
              <a:rPr lang="hu-HU" altLang="hu-HU" sz="4800" dirty="0"/>
              <a:t>Játékos digitális szabadidős foglalkozások.</a:t>
            </a:r>
          </a:p>
          <a:p>
            <a:pPr>
              <a:lnSpc>
                <a:spcPct val="120000"/>
              </a:lnSpc>
            </a:pPr>
            <a:r>
              <a:rPr lang="hu-HU" altLang="hu-HU" sz="4800" dirty="0"/>
              <a:t>Digitális kirándulások a saját településen vagy az országban.</a:t>
            </a:r>
          </a:p>
          <a:p>
            <a:pPr>
              <a:lnSpc>
                <a:spcPct val="120000"/>
              </a:lnSpc>
            </a:pPr>
            <a:r>
              <a:rPr lang="hu-HU" altLang="hu-HU" sz="4800" dirty="0"/>
              <a:t>Virtuális múzeumlátogatások.</a:t>
            </a:r>
          </a:p>
          <a:p>
            <a:pPr>
              <a:lnSpc>
                <a:spcPct val="120000"/>
              </a:lnSpc>
            </a:pPr>
            <a:r>
              <a:rPr lang="hu-HU" altLang="hu-HU" sz="4800" dirty="0"/>
              <a:t>Online színházi előadások, filmek megtekintése közösen.</a:t>
            </a:r>
          </a:p>
          <a:p>
            <a:pPr>
              <a:lnSpc>
                <a:spcPct val="120000"/>
              </a:lnSpc>
            </a:pPr>
            <a:r>
              <a:rPr lang="hu-HU" altLang="hu-HU" sz="4800" dirty="0"/>
              <a:t>Digitális projektek vagy digitális egyéni/csoportos portfóliók kidolgozása és támogatása a szaktárgyakhoz vagy a szabadidős foglalkozásokhoz kapcsolódva.</a:t>
            </a:r>
          </a:p>
          <a:p>
            <a:pPr>
              <a:lnSpc>
                <a:spcPct val="120000"/>
              </a:lnSpc>
            </a:pPr>
            <a:r>
              <a:rPr lang="hu-HU" altLang="hu-HU" sz="4800" dirty="0"/>
              <a:t>Digitális versenyek, pályázatok kidolgozása és lebonyolítása a tanulók számára.</a:t>
            </a:r>
          </a:p>
          <a:p>
            <a:pPr>
              <a:lnSpc>
                <a:spcPct val="120000"/>
              </a:lnSpc>
            </a:pPr>
            <a:r>
              <a:rPr lang="hu-HU" altLang="hu-HU" sz="4800" dirty="0"/>
              <a:t>Digitális szakkörök, önképző körök, beszélgetőkörök.</a:t>
            </a:r>
          </a:p>
          <a:p>
            <a:pPr>
              <a:lnSpc>
                <a:spcPct val="120000"/>
              </a:lnSpc>
            </a:pPr>
            <a:r>
              <a:rPr lang="hu-HU" altLang="hu-HU" sz="4800" dirty="0"/>
              <a:t>A tanulókkal közösen digitális feladatok kidolgozása.</a:t>
            </a:r>
          </a:p>
          <a:p>
            <a:pPr>
              <a:lnSpc>
                <a:spcPct val="120000"/>
              </a:lnSpc>
            </a:pPr>
            <a:r>
              <a:rPr lang="hu-HU" altLang="hu-HU" sz="4800" dirty="0"/>
              <a:t>Közös online teázás, születésnapozás, beszélgetés a tanulókkal.</a:t>
            </a:r>
          </a:p>
          <a:p>
            <a:pPr>
              <a:lnSpc>
                <a:spcPct val="120000"/>
              </a:lnSpc>
            </a:pPr>
            <a:r>
              <a:rPr lang="hu-HU" altLang="hu-HU" sz="4800" dirty="0"/>
              <a:t>Közös online készülés az ünnepekre, a nevezetes alkalmakra.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hu-HU" altLang="hu-HU" sz="4800" dirty="0"/>
              <a:t>A TKK honlapján digitális jó gyakorlatok: </a:t>
            </a:r>
            <a:r>
              <a:rPr lang="hu-HU" altLang="hu-HU" sz="4800" dirty="0">
                <a:hlinkClick r:id="rId2"/>
              </a:rPr>
              <a:t>https://tkk.elte.hu/category/digitalis-oktatas/</a:t>
            </a:r>
            <a:endParaRPr lang="hu-HU" altLang="hu-HU" sz="4800" dirty="0"/>
          </a:p>
          <a:p>
            <a:pPr marL="0" indent="0">
              <a:lnSpc>
                <a:spcPct val="120000"/>
              </a:lnSpc>
              <a:buNone/>
            </a:pPr>
            <a:r>
              <a:rPr lang="hu-HU" altLang="hu-HU" sz="4800" dirty="0"/>
              <a:t>A publikálható, saját készítésű digitális jó gyakorlatokat várjuk a </a:t>
            </a:r>
            <a:r>
              <a:rPr lang="hu-HU" altLang="hu-HU" sz="4800" dirty="0" err="1">
                <a:hlinkClick r:id="rId3"/>
              </a:rPr>
              <a:t>kommunikacio</a:t>
            </a:r>
            <a:r>
              <a:rPr lang="hu-HU" altLang="hu-HU" sz="4800" dirty="0">
                <a:hlinkClick r:id="rId3"/>
              </a:rPr>
              <a:t>@</a:t>
            </a:r>
            <a:r>
              <a:rPr lang="hu-HU" altLang="hu-HU" sz="4800" dirty="0" err="1">
                <a:hlinkClick r:id="rId3"/>
              </a:rPr>
              <a:t>tkk.elte.hu</a:t>
            </a:r>
            <a:r>
              <a:rPr lang="hu-HU" altLang="hu-HU" sz="4800" dirty="0"/>
              <a:t> címen.</a:t>
            </a:r>
          </a:p>
          <a:p>
            <a:pPr marL="0" indent="0">
              <a:buNone/>
            </a:pPr>
            <a:endParaRPr lang="hu-HU" altLang="hu-HU" dirty="0"/>
          </a:p>
          <a:p>
            <a:endParaRPr lang="hu-HU" altLang="hu-HU" dirty="0"/>
          </a:p>
          <a:p>
            <a:endParaRPr lang="hu-HU" altLang="hu-HU" dirty="0"/>
          </a:p>
          <a:p>
            <a:endParaRPr lang="hu-HU" alt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14" y="300037"/>
            <a:ext cx="1217482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11849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81200" y="365125"/>
            <a:ext cx="9372600" cy="1325563"/>
          </a:xfrm>
        </p:spPr>
        <p:txBody>
          <a:bodyPr>
            <a:normAutofit/>
          </a:bodyPr>
          <a:lstStyle/>
          <a:p>
            <a:r>
              <a:rPr lang="hu-HU" altLang="hu-HU" b="1" dirty="0">
                <a:solidFill>
                  <a:srgbClr val="A50021"/>
                </a:solidFill>
              </a:rPr>
              <a:t>Segítségkérés</a:t>
            </a:r>
            <a:endParaRPr lang="hu-HU" b="1" dirty="0">
              <a:solidFill>
                <a:srgbClr val="A5002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altLang="hu-HU" dirty="0"/>
              <a:t>A mentornál, a konzulens tanárnál</a:t>
            </a:r>
          </a:p>
          <a:p>
            <a:r>
              <a:rPr lang="hu-HU" altLang="hu-HU" dirty="0"/>
              <a:t>Az iskolában</a:t>
            </a:r>
          </a:p>
          <a:p>
            <a:r>
              <a:rPr lang="hu-HU" altLang="hu-HU" dirty="0"/>
              <a:t>A szakmódszertanos oktatónál</a:t>
            </a:r>
          </a:p>
          <a:p>
            <a:r>
              <a:rPr lang="hu-HU" altLang="hu-HU" dirty="0"/>
              <a:t>A Tanárképző Központban ímélben: gyakorlat@tkk.elte.hu</a:t>
            </a:r>
          </a:p>
          <a:p>
            <a:r>
              <a:rPr lang="hu-HU" altLang="hu-HU" dirty="0"/>
              <a:t>A telefonon és a </a:t>
            </a:r>
            <a:r>
              <a:rPr lang="hu-HU" altLang="hu-HU" dirty="0" err="1"/>
              <a:t>Teamsben</a:t>
            </a:r>
            <a:r>
              <a:rPr lang="hu-HU" altLang="hu-HU" dirty="0"/>
              <a:t> félfogadási időben: szerda 9</a:t>
            </a:r>
            <a:r>
              <a:rPr lang="hu-HU" dirty="0"/>
              <a:t>–</a:t>
            </a:r>
            <a:r>
              <a:rPr lang="hu-HU" altLang="hu-HU" dirty="0"/>
              <a:t>11 h, 13</a:t>
            </a:r>
            <a:r>
              <a:rPr lang="hu-HU" dirty="0"/>
              <a:t>–</a:t>
            </a:r>
            <a:r>
              <a:rPr lang="hu-HU" altLang="hu-HU" dirty="0"/>
              <a:t>16 h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14" y="300037"/>
            <a:ext cx="1217482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1863" y="4426744"/>
            <a:ext cx="1804987" cy="2036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880244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81200" y="365125"/>
            <a:ext cx="9372600" cy="1325563"/>
          </a:xfrm>
        </p:spPr>
        <p:txBody>
          <a:bodyPr>
            <a:normAutofit/>
          </a:bodyPr>
          <a:lstStyle/>
          <a:p>
            <a:r>
              <a:rPr lang="hu-HU" b="1" dirty="0">
                <a:solidFill>
                  <a:srgbClr val="A50021"/>
                </a:solidFill>
              </a:rPr>
              <a:t>ELTE Tanárképző Központ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762000" y="1866901"/>
            <a:ext cx="10515600" cy="4214812"/>
          </a:xfrm>
        </p:spPr>
        <p:txBody>
          <a:bodyPr/>
          <a:lstStyle/>
          <a:p>
            <a:r>
              <a:rPr lang="hu-HU" altLang="hu-HU" sz="3200" dirty="0">
                <a:hlinkClick r:id="rId2"/>
              </a:rPr>
              <a:t>https://tkk.elte.hu/</a:t>
            </a:r>
            <a:endParaRPr lang="hu-HU" altLang="hu-HU" sz="3200" dirty="0"/>
          </a:p>
          <a:p>
            <a:r>
              <a:rPr lang="hu-HU" sz="3200" dirty="0"/>
              <a:t>1118 Budapest, Ménesi út 11–13., fszt. 22–24.</a:t>
            </a:r>
            <a:endParaRPr lang="hu-HU" altLang="hu-HU" sz="3200" dirty="0"/>
          </a:p>
          <a:p>
            <a:r>
              <a:rPr lang="hu-HU" altLang="hu-HU" sz="3200" dirty="0"/>
              <a:t>Munkatársak és elérhetőségek: </a:t>
            </a:r>
            <a:r>
              <a:rPr lang="hu-HU" altLang="hu-HU" sz="3200" dirty="0">
                <a:hlinkClick r:id="rId3"/>
              </a:rPr>
              <a:t>https://tkk.elte.hu/category/elerhetosegek/</a:t>
            </a:r>
            <a:endParaRPr lang="hu-HU" altLang="hu-HU" sz="3200" dirty="0"/>
          </a:p>
          <a:p>
            <a:r>
              <a:rPr lang="hu-HU" altLang="hu-HU" sz="3200" dirty="0"/>
              <a:t>Félfogadási idő telefonon: szerda 9</a:t>
            </a:r>
            <a:r>
              <a:rPr lang="hu-HU" sz="3200" dirty="0"/>
              <a:t>–</a:t>
            </a:r>
            <a:r>
              <a:rPr lang="hu-HU" altLang="hu-HU" sz="3200" dirty="0"/>
              <a:t>11</a:t>
            </a:r>
            <a:r>
              <a:rPr lang="hu-HU" sz="3200" dirty="0"/>
              <a:t> h, 13–16 h</a:t>
            </a:r>
            <a:endParaRPr lang="hu-HU" altLang="hu-HU" sz="3200" dirty="0"/>
          </a:p>
          <a:p>
            <a:r>
              <a:rPr lang="hu-HU" altLang="hu-HU" sz="3200" dirty="0">
                <a:hlinkClick r:id="rId4"/>
              </a:rPr>
              <a:t>gyakorlat@tkk.elte.hu</a:t>
            </a:r>
            <a:endParaRPr lang="hu-HU" altLang="hu-HU" sz="3200" dirty="0"/>
          </a:p>
          <a:p>
            <a:endParaRPr lang="hu-HU" altLang="hu-HU" dirty="0"/>
          </a:p>
          <a:p>
            <a:endParaRPr lang="hu-HU" altLang="hu-HU" dirty="0"/>
          </a:p>
          <a:p>
            <a:pPr marL="0" indent="0">
              <a:buNone/>
            </a:pPr>
            <a:endParaRPr lang="hu-HU" alt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14" y="300037"/>
            <a:ext cx="1217482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90479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99255" y="1880216"/>
            <a:ext cx="10515600" cy="169549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hu-HU" altLang="hu-HU" sz="4000" dirty="0"/>
          </a:p>
          <a:p>
            <a:pPr marL="0" indent="0" algn="ctr">
              <a:buNone/>
            </a:pPr>
            <a:r>
              <a:rPr lang="hu-HU" altLang="hu-HU" sz="4400" dirty="0"/>
              <a:t>Köszönjük szépen megtisztelő figyelmüket.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14" y="300037"/>
            <a:ext cx="1217482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8839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81200" y="365125"/>
            <a:ext cx="9372600" cy="1325563"/>
          </a:xfrm>
        </p:spPr>
        <p:txBody>
          <a:bodyPr>
            <a:normAutofit/>
          </a:bodyPr>
          <a:lstStyle/>
          <a:p>
            <a:r>
              <a:rPr lang="hu-HU" altLang="hu-HU" b="1" dirty="0">
                <a:solidFill>
                  <a:srgbClr val="A50021"/>
                </a:solidFill>
              </a:rPr>
              <a:t>A gyakorlat célja</a:t>
            </a:r>
            <a:endParaRPr lang="hu-HU" b="1" dirty="0">
              <a:solidFill>
                <a:srgbClr val="A5002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hu-HU" altLang="hu-HU" dirty="0"/>
              <a:t>A tanárjelölt szakmai fejlődésének </a:t>
            </a:r>
            <a:br>
              <a:rPr lang="hu-HU" altLang="hu-HU" dirty="0"/>
            </a:br>
            <a:r>
              <a:rPr lang="hu-HU" altLang="hu-HU" dirty="0"/>
              <a:t>támogatása, megalapozása</a:t>
            </a:r>
          </a:p>
          <a:p>
            <a:pPr>
              <a:lnSpc>
                <a:spcPct val="80000"/>
              </a:lnSpc>
            </a:pPr>
            <a:r>
              <a:rPr lang="hu-HU" altLang="hu-HU" dirty="0"/>
              <a:t>A pedagógusidentitás megerősödése</a:t>
            </a:r>
          </a:p>
          <a:p>
            <a:pPr>
              <a:lnSpc>
                <a:spcPct val="80000"/>
              </a:lnSpc>
            </a:pPr>
            <a:r>
              <a:rPr lang="hu-HU" altLang="hu-HU" dirty="0"/>
              <a:t>Aktív részvétel az iskola, a pedagógusközösség életében</a:t>
            </a:r>
          </a:p>
          <a:p>
            <a:pPr>
              <a:lnSpc>
                <a:spcPct val="80000"/>
              </a:lnSpc>
            </a:pPr>
            <a:r>
              <a:rPr lang="hu-HU" altLang="hu-HU" dirty="0"/>
              <a:t>Komplex fejlődés tervezésben, szervezésben, tanításban, nevelésben, a tanári kompetenciákban</a:t>
            </a:r>
          </a:p>
          <a:p>
            <a:pPr>
              <a:lnSpc>
                <a:spcPct val="80000"/>
              </a:lnSpc>
            </a:pPr>
            <a:r>
              <a:rPr lang="hu-HU" altLang="hu-HU" dirty="0"/>
              <a:t>A pedagógiai eszköztár bővítése</a:t>
            </a:r>
          </a:p>
          <a:p>
            <a:pPr>
              <a:lnSpc>
                <a:spcPct val="80000"/>
              </a:lnSpc>
            </a:pPr>
            <a:r>
              <a:rPr lang="hu-HU" altLang="hu-HU" dirty="0"/>
              <a:t>Pozitív élmények gyűjtése, motiváció megerősödése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14" y="300037"/>
            <a:ext cx="1217482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8867" y="838199"/>
            <a:ext cx="1510146" cy="1676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7007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05000" y="300037"/>
            <a:ext cx="9372600" cy="1325563"/>
          </a:xfrm>
        </p:spPr>
        <p:txBody>
          <a:bodyPr>
            <a:normAutofit/>
          </a:bodyPr>
          <a:lstStyle/>
          <a:p>
            <a:r>
              <a:rPr lang="hu-HU" altLang="hu-HU" b="1" dirty="0">
                <a:solidFill>
                  <a:srgbClr val="A50021"/>
                </a:solidFill>
              </a:rPr>
              <a:t>A gyakorlat tartalma</a:t>
            </a:r>
            <a:endParaRPr lang="hu-HU" b="1" dirty="0">
              <a:solidFill>
                <a:srgbClr val="A5002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altLang="hu-HU" b="1" dirty="0"/>
              <a:t>Mentor (konzulens tanár) támogatásával végzett, egyéves (OTAK) vagy féléves (RTAK) összefüggő egyéni iskolai gyakorlat, teljes szakmai felelősséggel</a:t>
            </a:r>
          </a:p>
          <a:p>
            <a:r>
              <a:rPr lang="hu-HU" altLang="hu-HU" dirty="0"/>
              <a:t>Részvétel az iskola világában, a pedagógusközösség életében</a:t>
            </a:r>
          </a:p>
          <a:p>
            <a:r>
              <a:rPr lang="hu-HU" altLang="hu-HU" dirty="0"/>
              <a:t>Egymásra épülő két félévben két szaktárgy párhuzamos tanítása(OTAK) vagy egy szaktárgy tanítása (RTAK)</a:t>
            </a:r>
          </a:p>
          <a:p>
            <a:r>
              <a:rPr lang="hu-HU" altLang="hu-HU" dirty="0"/>
              <a:t>Fokozatosság: a hospitálástól az önálló tanításig</a:t>
            </a:r>
          </a:p>
          <a:p>
            <a:r>
              <a:rPr lang="hu-HU" altLang="hu-HU" dirty="0"/>
              <a:t>Részvétel a szakos és a pedagógiai-pszichológiai kísérő szemináriumokon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14" y="300037"/>
            <a:ext cx="1217482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8395" y="4683446"/>
            <a:ext cx="2322556" cy="14316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5215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81200" y="365125"/>
            <a:ext cx="9372600" cy="1325563"/>
          </a:xfrm>
        </p:spPr>
        <p:txBody>
          <a:bodyPr>
            <a:noAutofit/>
          </a:bodyPr>
          <a:lstStyle/>
          <a:p>
            <a:r>
              <a:rPr lang="hu-HU" altLang="hu-HU" b="1" dirty="0">
                <a:solidFill>
                  <a:srgbClr val="A50021"/>
                </a:solidFill>
              </a:rPr>
              <a:t>A gyakorlat ösztöndíjszerű támogatása</a:t>
            </a:r>
            <a:endParaRPr lang="hu-HU" sz="3200" b="1" dirty="0">
              <a:solidFill>
                <a:srgbClr val="A5002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901014"/>
            <a:ext cx="10515600" cy="4233863"/>
          </a:xfrm>
        </p:spPr>
        <p:txBody>
          <a:bodyPr>
            <a:normAutofit lnSpcReduction="10000"/>
          </a:bodyPr>
          <a:lstStyle/>
          <a:p>
            <a:r>
              <a:rPr lang="hu-HU" altLang="hu-HU" dirty="0"/>
              <a:t>2021-ben havi 108 810 Ft, 2022-ben változik az összeg (nem adóköteles).</a:t>
            </a:r>
          </a:p>
          <a:p>
            <a:r>
              <a:rPr lang="hu-HU" altLang="hu-HU" dirty="0"/>
              <a:t>10 hónapon át (OTAK), 5 hónapon át (RTAK) kapják.</a:t>
            </a:r>
          </a:p>
          <a:p>
            <a:r>
              <a:rPr lang="hu-HU" altLang="hu-HU" dirty="0"/>
              <a:t>Az első kifizetés októberben/márciusban.</a:t>
            </a:r>
          </a:p>
          <a:p>
            <a:r>
              <a:rPr lang="hu-HU" altLang="hu-HU" dirty="0"/>
              <a:t>Kaphatja: nappali vagy levelező tagozatos OTAK-os, államilag támogatott képzésben levő hallgató.</a:t>
            </a:r>
          </a:p>
          <a:p>
            <a:r>
              <a:rPr lang="hu-HU" altLang="hu-HU" dirty="0"/>
              <a:t>Kaphatja: államilag támogatott képzésben levő, nappali vagy levelező tagozatos  RTAK-os hallgató olyan szakon, amely szak csak RTAK-ban szervezhető (MID, finn, filozófia, művészettörténet).</a:t>
            </a:r>
          </a:p>
          <a:p>
            <a:r>
              <a:rPr lang="hu-HU" altLang="hu-HU" dirty="0"/>
              <a:t>Önköltséges képzésben levő hallgató nem kaphatja.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14" y="300037"/>
            <a:ext cx="1217482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92BE74F2-B4AC-41A1-9E1A-2380232D01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7557" y="2460704"/>
            <a:ext cx="2103382" cy="1557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8523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81200" y="365125"/>
            <a:ext cx="9372600" cy="1325563"/>
          </a:xfrm>
        </p:spPr>
        <p:txBody>
          <a:bodyPr>
            <a:normAutofit/>
          </a:bodyPr>
          <a:lstStyle/>
          <a:p>
            <a:r>
              <a:rPr lang="hu-HU" altLang="hu-HU" b="1" dirty="0">
                <a:solidFill>
                  <a:srgbClr val="A50021"/>
                </a:solidFill>
              </a:rPr>
              <a:t>A gyakorlat leírása</a:t>
            </a:r>
            <a:endParaRPr lang="hu-HU" b="1" dirty="0">
              <a:solidFill>
                <a:srgbClr val="A5002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u-HU" altLang="hu-HU" dirty="0"/>
              <a:t>Félévente 20-20 kredit (OTAK), félévben 18 kredit (RTAK)</a:t>
            </a:r>
          </a:p>
          <a:p>
            <a:r>
              <a:rPr lang="hu-HU" altLang="hu-HU" dirty="0"/>
              <a:t>Két féléves iskolai gyakorlat = a heti munkaidő 2/3-a mindkét félévben, azaz </a:t>
            </a:r>
            <a:r>
              <a:rPr lang="hu-HU" altLang="hu-HU" dirty="0" err="1"/>
              <a:t>félévente</a:t>
            </a:r>
            <a:r>
              <a:rPr lang="hu-HU" altLang="hu-HU" dirty="0"/>
              <a:t> 400 óra (OTAK)</a:t>
            </a:r>
          </a:p>
          <a:p>
            <a:r>
              <a:rPr lang="hu-HU" dirty="0"/>
              <a:t>Egy félévben </a:t>
            </a:r>
            <a:r>
              <a:rPr lang="hu-HU" altLang="hu-HU" dirty="0"/>
              <a:t>a heti munkaidő 2/3-a </a:t>
            </a:r>
            <a:r>
              <a:rPr lang="hu-HU" dirty="0"/>
              <a:t>-a, azaz 360 óra az iskolai gyakorlat (RTAK)</a:t>
            </a:r>
            <a:endParaRPr lang="hu-HU" altLang="hu-HU" dirty="0"/>
          </a:p>
          <a:p>
            <a:r>
              <a:rPr lang="hu-HU" altLang="hu-HU" dirty="0"/>
              <a:t>Kísérő szemináriumok mindkét félévben, szakdolgozat készítése, portfólió összeállítása = a heti munkaidő 1/3-a, </a:t>
            </a:r>
            <a:r>
              <a:rPr lang="hu-HU" altLang="hu-HU" dirty="0" err="1"/>
              <a:t>félévente</a:t>
            </a:r>
            <a:r>
              <a:rPr lang="hu-HU" altLang="hu-HU" dirty="0"/>
              <a:t> 200 óra (OTAK), 180 óra (RTAK)</a:t>
            </a:r>
          </a:p>
          <a:p>
            <a:r>
              <a:rPr lang="hu-HU" altLang="hu-HU" dirty="0"/>
              <a:t>Az iskolában töltött idő min. 50%-</a:t>
            </a:r>
            <a:r>
              <a:rPr lang="hu-HU" altLang="hu-HU" dirty="0" err="1"/>
              <a:t>ában</a:t>
            </a:r>
            <a:r>
              <a:rPr lang="hu-HU" altLang="hu-HU" dirty="0"/>
              <a:t> (OTAK), min. 40%-ban (RTAK), </a:t>
            </a:r>
            <a:r>
              <a:rPr lang="hu-HU" altLang="hu-HU" dirty="0" err="1"/>
              <a:t>max</a:t>
            </a:r>
            <a:r>
              <a:rPr lang="hu-HU" altLang="hu-HU" dirty="0"/>
              <a:t>. 70%-ában a szaktárgyakhoz kapcsolódó tevékenységek </a:t>
            </a:r>
            <a:r>
              <a:rPr lang="hu-HU" altLang="hu-HU" dirty="0" err="1"/>
              <a:t>félévente</a:t>
            </a:r>
            <a:endParaRPr lang="hu-HU" altLang="hu-HU" dirty="0"/>
          </a:p>
          <a:p>
            <a:r>
              <a:rPr lang="hu-HU" altLang="hu-HU" dirty="0"/>
              <a:t>Min. 30%-ban szaktárgyon kívüli tevékenységek, pl. osztályfőnöki és szabadidős tevékenységek </a:t>
            </a:r>
            <a:r>
              <a:rPr lang="hu-HU" altLang="hu-HU" dirty="0" err="1"/>
              <a:t>félévente</a:t>
            </a:r>
            <a:endParaRPr lang="hu-HU" alt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14" y="300037"/>
            <a:ext cx="1217482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8988" y="300037"/>
            <a:ext cx="1597025" cy="1506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09080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81200" y="365125"/>
            <a:ext cx="9372600" cy="1325563"/>
          </a:xfrm>
        </p:spPr>
        <p:txBody>
          <a:bodyPr>
            <a:normAutofit/>
          </a:bodyPr>
          <a:lstStyle/>
          <a:p>
            <a:r>
              <a:rPr lang="hu-HU" altLang="hu-HU" b="1" dirty="0">
                <a:solidFill>
                  <a:srgbClr val="A50021"/>
                </a:solidFill>
              </a:rPr>
              <a:t>A gyakorlat javasolt féléves időkerete</a:t>
            </a:r>
            <a:endParaRPr lang="hu-HU" b="1" dirty="0">
              <a:solidFill>
                <a:srgbClr val="A5002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hu-HU" altLang="hu-HU" dirty="0"/>
          </a:p>
          <a:p>
            <a:endParaRPr lang="hu-HU" altLang="hu-HU" dirty="0"/>
          </a:p>
          <a:p>
            <a:endParaRPr lang="hu-HU" altLang="hu-HU" dirty="0"/>
          </a:p>
          <a:p>
            <a:pPr marL="0" indent="0">
              <a:buNone/>
            </a:pPr>
            <a:endParaRPr lang="hu-HU" alt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14" y="300037"/>
            <a:ext cx="1217482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5300" y="838199"/>
            <a:ext cx="3987800" cy="16601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Kép 4">
            <a:extLst>
              <a:ext uri="{FF2B5EF4-FFF2-40B4-BE49-F238E27FC236}">
                <a16:creationId xmlns:a16="http://schemas.microsoft.com/office/drawing/2014/main" id="{8B9791A8-3A30-4C9A-BE98-6BCB41B0E0F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507" y="1446099"/>
            <a:ext cx="9629191" cy="4730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490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81200" y="365125"/>
            <a:ext cx="9372600" cy="1325563"/>
          </a:xfrm>
        </p:spPr>
        <p:txBody>
          <a:bodyPr>
            <a:normAutofit/>
          </a:bodyPr>
          <a:lstStyle/>
          <a:p>
            <a:r>
              <a:rPr lang="hu-HU" altLang="hu-HU" b="1" dirty="0">
                <a:solidFill>
                  <a:srgbClr val="A50021"/>
                </a:solidFill>
              </a:rPr>
              <a:t>Aktuális kérdések</a:t>
            </a:r>
            <a:endParaRPr lang="hu-HU" b="1" dirty="0">
              <a:solidFill>
                <a:srgbClr val="A5002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38200" y="1608992"/>
            <a:ext cx="10515600" cy="4567971"/>
          </a:xfrm>
        </p:spPr>
        <p:txBody>
          <a:bodyPr>
            <a:normAutofit fontScale="92500" lnSpcReduction="20000"/>
          </a:bodyPr>
          <a:lstStyle/>
          <a:p>
            <a:r>
              <a:rPr lang="hu-HU" altLang="hu-HU" dirty="0"/>
              <a:t>A gyakorlóhelyen folytatott oktatás módja határozza meg a gyakorlat formáját: jelenléti, online vagy hibrid gyakorlat.</a:t>
            </a:r>
          </a:p>
          <a:p>
            <a:r>
              <a:rPr lang="hu-HU" altLang="hu-HU" dirty="0"/>
              <a:t>A digitális oktatásra való áttéréskor az eddigi tevékenységek összegzése az igazolólapon, egyeztetés a továbbiakról.</a:t>
            </a:r>
          </a:p>
          <a:p>
            <a:r>
              <a:rPr lang="hu-HU" altLang="hu-HU" dirty="0"/>
              <a:t>Bejelentőlap a jelenléti vagy online bemutatóóráról, bemutatófoglalkozásról. Jelenléti oktatásban jelenléti bemutatóóra szükséges. </a:t>
            </a:r>
          </a:p>
          <a:p>
            <a:r>
              <a:rPr lang="hu-HU" altLang="hu-HU" dirty="0"/>
              <a:t>A 2021. őszi félévtől nem támogatjuk a bemutatómunkát bemutatóóra helyett.</a:t>
            </a:r>
          </a:p>
          <a:p>
            <a:r>
              <a:rPr lang="hu-HU" altLang="hu-HU" dirty="0"/>
              <a:t>Jegyzőkönyv a jelenléti vagy online bemutatóóráról, bemutatófoglalkozásról. Ha részt vesz a bemutatón, akkor az ELTE képviselője is írja alá.</a:t>
            </a:r>
          </a:p>
          <a:p>
            <a:r>
              <a:rPr lang="hu-HU" altLang="hu-HU" dirty="0"/>
              <a:t>Kapcsolat az egyetemi oktatókkal.</a:t>
            </a:r>
          </a:p>
          <a:p>
            <a:pPr marL="0" indent="0">
              <a:buNone/>
            </a:pPr>
            <a:endParaRPr lang="hu-HU" alt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14" y="300037"/>
            <a:ext cx="1217482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32584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981200" y="365125"/>
            <a:ext cx="9372600" cy="1325563"/>
          </a:xfrm>
        </p:spPr>
        <p:txBody>
          <a:bodyPr>
            <a:normAutofit/>
          </a:bodyPr>
          <a:lstStyle/>
          <a:p>
            <a:r>
              <a:rPr lang="hu-HU" altLang="hu-HU" b="1" dirty="0">
                <a:solidFill>
                  <a:srgbClr val="A50021"/>
                </a:solidFill>
              </a:rPr>
              <a:t>A hallgató tevékenysége (OTAK, RTAK)</a:t>
            </a:r>
            <a:endParaRPr lang="hu-HU" b="1" dirty="0">
              <a:solidFill>
                <a:srgbClr val="A5002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u-HU" altLang="hu-HU" dirty="0"/>
              <a:t>A gyakorlat és a kísérő tárgyak felvétele a </a:t>
            </a:r>
            <a:r>
              <a:rPr lang="hu-HU" altLang="hu-HU" dirty="0" err="1"/>
              <a:t>Neptunban</a:t>
            </a:r>
            <a:endParaRPr lang="hu-HU" altLang="hu-HU" dirty="0"/>
          </a:p>
          <a:p>
            <a:r>
              <a:rPr lang="hu-HU" altLang="hu-HU" dirty="0"/>
              <a:t>A </a:t>
            </a:r>
            <a:r>
              <a:rPr lang="hu-HU" altLang="hu-HU" dirty="0" err="1"/>
              <a:t>Neptunban</a:t>
            </a:r>
            <a:r>
              <a:rPr lang="hu-HU" altLang="hu-HU" dirty="0"/>
              <a:t> az elérhetőség ellenőrzése</a:t>
            </a:r>
          </a:p>
          <a:p>
            <a:r>
              <a:rPr lang="hu-HU" altLang="hu-HU" dirty="0"/>
              <a:t>Az iskolai program, az iskolai élet, a tanulók, a pedagógusok stb. megismerése</a:t>
            </a:r>
          </a:p>
          <a:p>
            <a:r>
              <a:rPr lang="hu-HU" altLang="hu-HU" dirty="0"/>
              <a:t>Saját kompetenciák elemzése, a fejlődés megtervezése és követése</a:t>
            </a:r>
          </a:p>
          <a:p>
            <a:r>
              <a:rPr lang="hu-HU" altLang="hu-HU" dirty="0"/>
              <a:t>Szaktárgyi és tanórán kívüli hospitálások és megbeszélések</a:t>
            </a:r>
          </a:p>
          <a:p>
            <a:r>
              <a:rPr lang="hu-HU" altLang="hu-HU" dirty="0"/>
              <a:t>Tanórák és foglalkozások tervezése, megtartása és reflektív elemzése</a:t>
            </a:r>
          </a:p>
          <a:p>
            <a:r>
              <a:rPr lang="hu-HU" altLang="hu-HU" dirty="0"/>
              <a:t>A gyakorlat folyamatos, szakszerű dokumentálása egy saját gyakorlati naplóban</a:t>
            </a:r>
          </a:p>
          <a:p>
            <a:r>
              <a:rPr lang="hu-HU" altLang="hu-HU" dirty="0"/>
              <a:t>Ha van bemutatóórája a félévben, feltölti a </a:t>
            </a:r>
            <a:r>
              <a:rPr lang="hu-HU" altLang="hu-HU" dirty="0" err="1"/>
              <a:t>Canvasba</a:t>
            </a:r>
            <a:r>
              <a:rPr lang="hu-HU" altLang="hu-HU" dirty="0"/>
              <a:t> a bejelentőlapot és a bemutatóóra után a jegyzőkönyvet (beszkennelve </a:t>
            </a:r>
            <a:r>
              <a:rPr lang="hu-HU" altLang="hu-HU" dirty="0" err="1"/>
              <a:t>pdf-ben</a:t>
            </a:r>
            <a:r>
              <a:rPr lang="hu-HU" altLang="hu-HU" dirty="0"/>
              <a:t>)</a:t>
            </a:r>
          </a:p>
          <a:p>
            <a:r>
              <a:rPr lang="hu-HU" altLang="hu-HU" dirty="0"/>
              <a:t>Feltölti a </a:t>
            </a:r>
            <a:r>
              <a:rPr lang="hu-HU" altLang="hu-HU" dirty="0" err="1"/>
              <a:t>Canvasba</a:t>
            </a:r>
            <a:r>
              <a:rPr lang="hu-HU" altLang="hu-HU" dirty="0"/>
              <a:t> a félév(</a:t>
            </a:r>
            <a:r>
              <a:rPr lang="hu-HU" altLang="hu-HU" dirty="0" err="1"/>
              <a:t>ek</a:t>
            </a:r>
            <a:r>
              <a:rPr lang="hu-HU" altLang="hu-HU" dirty="0"/>
              <a:t>) végén az értékelést, illetve az igazolólapot (beszkennelve </a:t>
            </a:r>
            <a:r>
              <a:rPr lang="hu-HU" altLang="hu-HU" dirty="0" err="1"/>
              <a:t>pdf-ben</a:t>
            </a:r>
            <a:r>
              <a:rPr lang="hu-HU" altLang="hu-HU" dirty="0"/>
              <a:t>).  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514" y="300037"/>
            <a:ext cx="1217482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6388" y="749301"/>
            <a:ext cx="1127125" cy="1785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9785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1407</TotalTime>
  <Words>1892</Words>
  <Application>Microsoft Office PowerPoint</Application>
  <PresentationFormat>Szélesvásznú</PresentationFormat>
  <Paragraphs>174</Paragraphs>
  <Slides>24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24</vt:i4>
      </vt:variant>
    </vt:vector>
  </HeadingPairs>
  <TitlesOfParts>
    <vt:vector size="28" baseType="lpstr">
      <vt:lpstr>Arial</vt:lpstr>
      <vt:lpstr>Calibri</vt:lpstr>
      <vt:lpstr>Calibri Light</vt:lpstr>
      <vt:lpstr>Office-téma</vt:lpstr>
      <vt:lpstr>Tájékoztató az összefüggő egyéni iskolai gyakorlatról OTAK, RTAK</vt:lpstr>
      <vt:lpstr>A tájékoztató forrása</vt:lpstr>
      <vt:lpstr>A gyakorlat célja</vt:lpstr>
      <vt:lpstr>A gyakorlat tartalma</vt:lpstr>
      <vt:lpstr>A gyakorlat ösztöndíjszerű támogatása</vt:lpstr>
      <vt:lpstr>A gyakorlat leírása</vt:lpstr>
      <vt:lpstr>A gyakorlat javasolt féléves időkerete</vt:lpstr>
      <vt:lpstr>Aktuális kérdések</vt:lpstr>
      <vt:lpstr>A hallgató tevékenysége (OTAK, RTAK)</vt:lpstr>
      <vt:lpstr>Az intézmény tevékenysége</vt:lpstr>
      <vt:lpstr>A mentor tevékenysége 1.</vt:lpstr>
      <vt:lpstr>A mentor tevékenysége 2.</vt:lpstr>
      <vt:lpstr>A konzulens tanár tevékenysége (OTAK)</vt:lpstr>
      <vt:lpstr>A gyakorlat feltöltendő dokumentumai Budapesten</vt:lpstr>
      <vt:lpstr>A gyakorlat egyéb dokumentumai  (a portfólió részei lehetnek, a Canvasba nem kell feltölteni)</vt:lpstr>
      <vt:lpstr>Szerződéskötés az iskolákkal és a pedagógusokkal Budapesten</vt:lpstr>
      <vt:lpstr>A megismételt gyakorlatszervezés díja</vt:lpstr>
      <vt:lpstr>Szakzárás: szakdolgozat, portfólió és záróvizsga</vt:lpstr>
      <vt:lpstr>Pozitív visszajelzések a gyakorlatról</vt:lpstr>
      <vt:lpstr>Negatív visszajelzések a gyakorlatról</vt:lpstr>
      <vt:lpstr>A digitális oktatás-nevelés jó gyakorlatai</vt:lpstr>
      <vt:lpstr>Segítségkérés</vt:lpstr>
      <vt:lpstr>ELTE Tanárképző Központ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TKK</dc:creator>
  <cp:lastModifiedBy>Antalné dr. Szabó Ágnes</cp:lastModifiedBy>
  <cp:revision>112</cp:revision>
  <dcterms:created xsi:type="dcterms:W3CDTF">2018-08-31T10:56:03Z</dcterms:created>
  <dcterms:modified xsi:type="dcterms:W3CDTF">2022-02-16T14:29:24Z</dcterms:modified>
</cp:coreProperties>
</file>