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2" r:id="rId5"/>
    <p:sldId id="259" r:id="rId6"/>
    <p:sldId id="261" r:id="rId7"/>
    <p:sldId id="277" r:id="rId8"/>
    <p:sldId id="258" r:id="rId9"/>
    <p:sldId id="263" r:id="rId10"/>
    <p:sldId id="264" r:id="rId11"/>
    <p:sldId id="265" r:id="rId12"/>
    <p:sldId id="269" r:id="rId13"/>
    <p:sldId id="268" r:id="rId14"/>
    <p:sldId id="274" r:id="rId15"/>
    <p:sldId id="276" r:id="rId16"/>
    <p:sldId id="278" r:id="rId17"/>
    <p:sldId id="275" r:id="rId18"/>
    <p:sldId id="266" r:id="rId19"/>
    <p:sldId id="270" r:id="rId20"/>
    <p:sldId id="267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4632" autoAdjust="0"/>
  </p:normalViewPr>
  <p:slideViewPr>
    <p:cSldViewPr snapToGrid="0">
      <p:cViewPr varScale="1">
        <p:scale>
          <a:sx n="109" d="100"/>
          <a:sy n="109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F1A2F-6538-49E0-AC7E-687523ECFA66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0EE0-2BD3-4A5E-AF3D-73C6B7F2D3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52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0EE0-2BD3-4A5E-AF3D-73C6B7F2D3F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51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6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4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5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8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9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10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95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4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3E9C-E5E9-4F15-AB07-B8386E7A5E74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2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osszefuggo-egyeni-iskolai-gyakorlat/" TargetMode="External"/><Relationship Id="rId2" Type="http://schemas.openxmlformats.org/officeDocument/2006/relationships/hyperlink" Target="mailto:gyakorlat@tkk.elte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hyperlink" Target="mailto:szerzodesek@tkk.elte.h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ommunikacio@tkk.elte.hu" TargetMode="External"/><Relationship Id="rId2" Type="http://schemas.openxmlformats.org/officeDocument/2006/relationships/hyperlink" Target="https://tkk.elte.hu/category/digitalis-oktata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kk.elte.hu/" TargetMode="External"/><Relationship Id="rId2" Type="http://schemas.openxmlformats.org/officeDocument/2006/relationships/hyperlink" Target="https://tkk.elte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tkk.elte.hu/category/elerhetosege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tkk.elte.hu/szaktargyi-tanitasi-gyakorlat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tkk.elte.hu/gyakorlatokrol-altalaba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kk.elte.hu/wp-content/uploads/2019/02/Rovid_gyakorlat_kiegeszites_2019_02_28.pdf" TargetMode="External"/><Relationship Id="rId5" Type="http://schemas.openxmlformats.org/officeDocument/2006/relationships/hyperlink" Target="http://tkk.elte.hu/szaktargyi-tanitasi-gyakorlat/" TargetMode="External"/><Relationship Id="rId4" Type="http://schemas.openxmlformats.org/officeDocument/2006/relationships/hyperlink" Target="https://tkk.elte.hu/wp-content/uploads/2017/03/szakt%C3%A1rgyi-tan%C3%ADt%C3%A1si-gyakorlat-koncepci%C3%B3ja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" y="0"/>
            <a:ext cx="12192000" cy="683251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90651"/>
            <a:ext cx="9144000" cy="2647950"/>
          </a:xfrm>
        </p:spPr>
        <p:txBody>
          <a:bodyPr>
            <a:no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Tájékoztató a szaktárgyi tanítási gyakorlatról</a:t>
            </a:r>
            <a:br>
              <a:rPr lang="hu-HU" altLang="hu-HU" b="1" dirty="0">
                <a:solidFill>
                  <a:srgbClr val="A50021"/>
                </a:solidFill>
              </a:rPr>
            </a:br>
            <a:r>
              <a:rPr lang="hu-HU" altLang="hu-HU" b="1" dirty="0">
                <a:solidFill>
                  <a:srgbClr val="A50021"/>
                </a:solidFill>
              </a:rPr>
              <a:t>OTAK, RTAK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400550"/>
            <a:ext cx="9144000" cy="1219200"/>
          </a:xfrm>
        </p:spPr>
        <p:txBody>
          <a:bodyPr>
            <a:normAutofit/>
          </a:bodyPr>
          <a:lstStyle/>
          <a:p>
            <a:r>
              <a:rPr lang="hu-HU" altLang="hu-HU" sz="3600" dirty="0"/>
              <a:t>ELTE Tanárképző Központ</a:t>
            </a:r>
          </a:p>
          <a:p>
            <a:r>
              <a:rPr lang="hu-HU" altLang="hu-HU" sz="3600" dirty="0" smtClean="0"/>
              <a:t>2021/2022-es </a:t>
            </a:r>
            <a:r>
              <a:rPr lang="hu-HU" altLang="hu-HU" sz="3600" dirty="0"/>
              <a:t>tanév </a:t>
            </a:r>
            <a:r>
              <a:rPr lang="hu-HU" altLang="hu-HU" sz="3600" dirty="0" smtClean="0"/>
              <a:t>tavaszi </a:t>
            </a:r>
            <a:r>
              <a:rPr lang="hu-HU" altLang="hu-HU" sz="3600" dirty="0"/>
              <a:t>félév</a:t>
            </a:r>
          </a:p>
        </p:txBody>
      </p:sp>
    </p:spTree>
    <p:extLst>
      <p:ext uri="{BB962C8B-B14F-4D97-AF65-F5344CB8AC3E}">
        <p14:creationId xmlns:p14="http://schemas.microsoft.com/office/powerpoint/2010/main" val="6929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vezetőtanár tevékenysége 2.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sz="3200" dirty="0"/>
              <a:t>Konstruktív óraelemzés, reflektív megbeszélések folytatása</a:t>
            </a:r>
          </a:p>
          <a:p>
            <a:r>
              <a:rPr lang="hu-HU" altLang="hu-HU" sz="3200" dirty="0"/>
              <a:t>Több hallgató esetén az együttműködés ösztönzése</a:t>
            </a:r>
          </a:p>
          <a:p>
            <a:r>
              <a:rPr lang="hu-HU" altLang="hu-HU" sz="3200" dirty="0"/>
              <a:t>A hallgató szakmódszertani fejlődésének a támogatása</a:t>
            </a:r>
          </a:p>
          <a:p>
            <a:r>
              <a:rPr lang="hu-HU" altLang="hu-HU" sz="3200" dirty="0"/>
              <a:t>Együttműködés az egyetemi oktatókkal</a:t>
            </a:r>
          </a:p>
          <a:p>
            <a:r>
              <a:rPr lang="hu-HU" altLang="hu-HU" sz="3200" dirty="0"/>
              <a:t>A hallgató munkájának szöveges értékelése, gyakorlati jegy adása</a:t>
            </a:r>
          </a:p>
          <a:p>
            <a:r>
              <a:rPr lang="hu-HU" altLang="hu-HU" sz="3200" dirty="0"/>
              <a:t>A beküldendő dokumentumok elkészítése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278" y="4995582"/>
            <a:ext cx="5388288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0638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6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6454" y="365126"/>
            <a:ext cx="10102788" cy="900966"/>
          </a:xfrm>
        </p:spPr>
        <p:txBody>
          <a:bodyPr>
            <a:normAutofit fontScale="90000"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feltöltendő dokumentumai Budapesten (OTAK, RTAK)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2369" y="1811214"/>
            <a:ext cx="11252941" cy="4677509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2400" b="1" dirty="0"/>
              <a:t>Csak digitálisan (</a:t>
            </a:r>
            <a:r>
              <a:rPr lang="hu-HU" altLang="hu-HU" sz="2400" b="1" dirty="0" err="1"/>
              <a:t>beszkennelve</a:t>
            </a:r>
            <a:r>
              <a:rPr lang="hu-HU" altLang="hu-HU" sz="2400" b="1" dirty="0"/>
              <a:t> </a:t>
            </a:r>
            <a:r>
              <a:rPr lang="hu-HU" altLang="hu-HU" sz="2400" b="1" dirty="0" err="1"/>
              <a:t>pdf-ben</a:t>
            </a:r>
            <a:r>
              <a:rPr lang="hu-HU" altLang="hu-HU" sz="2400" b="1" dirty="0"/>
              <a:t>) kérjük a </a:t>
            </a:r>
            <a:r>
              <a:rPr lang="hu-HU" altLang="hu-HU" sz="2400" b="1" dirty="0" err="1"/>
              <a:t>Canvasba</a:t>
            </a:r>
            <a:r>
              <a:rPr lang="hu-HU" altLang="hu-HU" sz="2400" b="1" dirty="0"/>
              <a:t> feltölteni: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Bejelentőlap a bemutatóóráról/bemutatófoglalkozásról (feltöltendő legalább 10 munkanappal a bemutatóóra/bemutatófoglalkozás előtt). Lehet előzetes egyeztetés az oktatókkal. M</a:t>
            </a:r>
            <a:r>
              <a:rPr lang="hu-HU" sz="2400" dirty="0"/>
              <a:t>indkét szakon szükséges bemutatóórát tartani (OTAK). Ha a hallgató szaktárgyi és összefüggő egyéni iskolai gyakorlatot is végez párhuzamosan, mindkét gyakorlaton szükséges bemutatóórát tartani (RTAK). 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A 2021. őszi félévtől nem támogatjuk a bemutatómunkát bemutatóóra helyett.</a:t>
            </a:r>
          </a:p>
          <a:p>
            <a:pPr>
              <a:lnSpc>
                <a:spcPct val="100000"/>
              </a:lnSpc>
            </a:pPr>
            <a:r>
              <a:rPr lang="hu-HU" altLang="hu-HU" sz="2400" dirty="0" smtClean="0"/>
              <a:t>A dokumentumok (bejelentőlap, jegyzőkönyv, igazolólap, minősítés) feltöltésének végső határideje:  2022. május 11.</a:t>
            </a:r>
            <a:endParaRPr lang="hu-HU" altLang="hu-HU" sz="2400" dirty="0"/>
          </a:p>
          <a:p>
            <a:pPr marL="0" indent="0" algn="ctr">
              <a:buNone/>
            </a:pPr>
            <a:r>
              <a:rPr lang="hu-HU" altLang="hu-HU" sz="2400" b="1" dirty="0" smtClean="0">
                <a:solidFill>
                  <a:srgbClr val="A50021"/>
                </a:solidFill>
                <a:ea typeface="+mj-ea"/>
                <a:cs typeface="+mj-cs"/>
              </a:rPr>
              <a:t>Maradjon </a:t>
            </a:r>
            <a:r>
              <a:rPr lang="hu-HU" altLang="hu-HU" sz="2400" b="1" dirty="0">
                <a:solidFill>
                  <a:srgbClr val="A50021"/>
                </a:solidFill>
                <a:ea typeface="+mj-ea"/>
                <a:cs typeface="+mj-cs"/>
              </a:rPr>
              <a:t>saját példány!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480" y="4985361"/>
            <a:ext cx="1198118" cy="150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6828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3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677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altLang="hu-HU" b="1" dirty="0">
                <a:solidFill>
                  <a:srgbClr val="A50021"/>
                </a:solidFill>
              </a:rPr>
              <a:t>A gyakorlat egyéb dokumentumai </a:t>
            </a:r>
            <a:br>
              <a:rPr lang="hu-HU" altLang="hu-HU" b="1" dirty="0">
                <a:solidFill>
                  <a:srgbClr val="A50021"/>
                </a:solidFill>
              </a:rPr>
            </a:br>
            <a:r>
              <a:rPr lang="hu-HU" altLang="hu-HU" sz="3600" b="1" dirty="0">
                <a:solidFill>
                  <a:srgbClr val="A50021"/>
                </a:solidFill>
              </a:rPr>
              <a:t>(a portfólió részei lehetnek, de nem kell a </a:t>
            </a:r>
            <a:r>
              <a:rPr lang="hu-HU" altLang="hu-HU" sz="3600" b="1" dirty="0" err="1" smtClean="0">
                <a:solidFill>
                  <a:srgbClr val="A50021"/>
                </a:solidFill>
              </a:rPr>
              <a:t>Canvasba</a:t>
            </a:r>
            <a:r>
              <a:rPr lang="hu-HU" altLang="hu-HU" sz="3600" b="1" dirty="0" smtClean="0">
                <a:solidFill>
                  <a:srgbClr val="A50021"/>
                </a:solidFill>
              </a:rPr>
              <a:t> feltölteni)</a:t>
            </a:r>
            <a:endParaRPr lang="hu-HU" sz="3600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95499"/>
            <a:ext cx="10515600" cy="4081463"/>
          </a:xfrm>
        </p:spPr>
        <p:txBody>
          <a:bodyPr>
            <a:normAutofit/>
          </a:bodyPr>
          <a:lstStyle/>
          <a:p>
            <a:r>
              <a:rPr lang="hu-HU" altLang="hu-HU" sz="3200" dirty="0"/>
              <a:t>Egyéni fejlődési terv</a:t>
            </a:r>
          </a:p>
          <a:p>
            <a:r>
              <a:rPr lang="hu-HU" altLang="hu-HU" sz="3200" dirty="0"/>
              <a:t>Feljegyzések a hospitálásokon</a:t>
            </a:r>
          </a:p>
          <a:p>
            <a:r>
              <a:rPr lang="hu-HU" altLang="hu-HU" sz="3200" dirty="0"/>
              <a:t>Óravázlatok, óratervek</a:t>
            </a:r>
          </a:p>
          <a:p>
            <a:r>
              <a:rPr lang="hu-HU" altLang="hu-HU" sz="3200" dirty="0"/>
              <a:t>Tematikus terv</a:t>
            </a:r>
          </a:p>
          <a:p>
            <a:r>
              <a:rPr lang="hu-HU" altLang="hu-HU" sz="3200" dirty="0"/>
              <a:t>Reflexiók</a:t>
            </a:r>
          </a:p>
          <a:p>
            <a:r>
              <a:rPr lang="hu-HU" altLang="hu-HU" sz="3200" dirty="0"/>
              <a:t>Egyéb dokumentumok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067" y="4019551"/>
            <a:ext cx="2751333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0638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3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Párhuzamosság kb. 28 kreditnyi egyetemi kurzussal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Az iskolai órarend megismerése minél korábban</a:t>
            </a:r>
          </a:p>
          <a:p>
            <a:r>
              <a:rPr lang="hu-HU" altLang="hu-HU" dirty="0"/>
              <a:t>Az iskolai órarend ismeretében (ha lehetséges) a hallgató egyetemi órarendjének a hozzáigazítása a gyakorlathoz</a:t>
            </a:r>
          </a:p>
          <a:p>
            <a:r>
              <a:rPr lang="hu-HU" altLang="hu-HU" dirty="0"/>
              <a:t>Ha több azonos tartalmú egyetemi kurzust hirdetnek, akkor legalább egy kurzus délután tartása</a:t>
            </a:r>
          </a:p>
          <a:p>
            <a:r>
              <a:rPr lang="hu-HU" altLang="hu-HU" dirty="0"/>
              <a:t>A délutáni szaktárgyi iskolai foglalkozások beszámítása a 15 órába</a:t>
            </a:r>
          </a:p>
          <a:p>
            <a:r>
              <a:rPr lang="hu-HU" altLang="hu-HU" dirty="0"/>
              <a:t>Minden résztvevő (hallgató, vezetőtanár, egyetemi oktató) részéről odafigyelés és tolerancia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873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615637" y="34583"/>
            <a:ext cx="7900737" cy="1207364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A50021"/>
                </a:solidFill>
              </a:rPr>
              <a:t>Szerződéskötés az iskolákkal és a pedagógusokkal Budapesten</a:t>
            </a:r>
            <a:endParaRPr lang="hu-HU" sz="3600" b="1" dirty="0">
              <a:solidFill>
                <a:srgbClr val="A50021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60189" y="1311618"/>
            <a:ext cx="11753162" cy="53545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hu-HU" altLang="hu-HU" sz="1600" dirty="0"/>
              <a:t>A partneriskolai szerződés megkötése (ha nincs érvényes szerződés), ezt a TKK végzi, ezzel nincs feladatuk a hallgatóknak.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TKK által megadott linken az adatkérő űrlap kitöltése az újonnan szerződő pedagógusok számára.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pedagógusokkal kötendő szerződés elkészítése a TKK által.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 kiküldése a pedagógusoknak, az adatok ellenőrzése, majd a </a:t>
            </a:r>
            <a:r>
              <a:rPr lang="hu-HU" altLang="hu-HU" sz="1600" dirty="0" smtClean="0"/>
              <a:t>szerződés </a:t>
            </a:r>
            <a:r>
              <a:rPr lang="hu-HU" altLang="hu-HU" sz="1600" dirty="0"/>
              <a:t>hitelesítése digitálisan (ha nem lehetséges, papíralapon). Minél nagyobb számban az Ügyfélkapun keresztül digitálisan javasoljuk a szerződést </a:t>
            </a:r>
            <a:r>
              <a:rPr lang="hu-HU" altLang="hu-HU" sz="1600" dirty="0" smtClean="0"/>
              <a:t>hitelesíteni. </a:t>
            </a:r>
            <a:r>
              <a:rPr lang="hu-HU" altLang="hu-HU" sz="1600" b="1" dirty="0" smtClean="0"/>
              <a:t>Kérjük a hitelesítési határidő pontos betartását.</a:t>
            </a:r>
            <a:endParaRPr lang="hu-HU" altLang="hu-HU" sz="1600" b="1" dirty="0"/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 aláíratása az ELTE-n.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teljesítés igazolása a TKK részéről: az értékelés beérkezése után.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díjak átutalása: a teljesítésigazolást követően</a:t>
            </a:r>
            <a:r>
              <a:rPr lang="hu-HU" altLang="hu-HU" sz="1600" dirty="0" smtClean="0"/>
              <a:t>.</a:t>
            </a:r>
            <a:endParaRPr lang="hu-HU" altLang="hu-HU" sz="1600" dirty="0"/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Minden </a:t>
            </a:r>
            <a:r>
              <a:rPr lang="hu-HU" altLang="hu-HU" sz="1600" b="1" dirty="0"/>
              <a:t>változásról azonnal kérjük értesíteni </a:t>
            </a:r>
            <a:r>
              <a:rPr lang="hu-HU" altLang="hu-HU" sz="1600" dirty="0"/>
              <a:t>a TKK-t ímélben a </a:t>
            </a:r>
            <a:r>
              <a:rPr lang="hu-HU" altLang="hu-HU" sz="1600" dirty="0">
                <a:solidFill>
                  <a:srgbClr val="800000"/>
                </a:solidFill>
                <a:hlinkClick r:id="rId2"/>
              </a:rPr>
              <a:t>gyakorlat@tkk.elte.hu</a:t>
            </a:r>
            <a:r>
              <a:rPr lang="hu-HU" altLang="hu-HU" sz="1600" dirty="0">
                <a:solidFill>
                  <a:srgbClr val="800000"/>
                </a:solidFill>
              </a:rPr>
              <a:t> </a:t>
            </a:r>
            <a:r>
              <a:rPr lang="hu-HU" altLang="hu-HU" sz="1600" dirty="0"/>
              <a:t>címen a </a:t>
            </a:r>
            <a:r>
              <a:rPr lang="hu-HU" altLang="hu-HU" sz="1600" b="1" dirty="0"/>
              <a:t>változásbejelentő </a:t>
            </a:r>
            <a:r>
              <a:rPr lang="hu-HU" altLang="hu-HU" sz="1600" dirty="0"/>
              <a:t>kitöltésével! Csak az iskola vezetése vagy a kapcsolattartó töltheti ki a változásbejelentőt, letölthető a honlapról.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altLang="hu-HU" sz="1600" dirty="0"/>
              <a:t>     Változásbejelentő a dokumentumok között (Excel): </a:t>
            </a:r>
            <a:r>
              <a:rPr lang="hu-HU" sz="1600" dirty="0">
                <a:hlinkClick r:id="rId3"/>
              </a:rPr>
              <a:t>https://tkk.elte.hu/osszefuggo-egyeni-iskolai-gyakorlat/</a:t>
            </a:r>
            <a:endParaRPr lang="hu-HU" sz="1600" dirty="0"/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szerződésekkel kapcsolatos ügyekben a </a:t>
            </a:r>
            <a:r>
              <a:rPr lang="hu-HU" altLang="hu-HU" sz="1600" dirty="0">
                <a:solidFill>
                  <a:srgbClr val="800000"/>
                </a:solidFill>
                <a:hlinkClick r:id="rId4"/>
              </a:rPr>
              <a:t>szerzodesek@tkk.elte.hu</a:t>
            </a:r>
            <a:r>
              <a:rPr lang="hu-HU" altLang="hu-HU" sz="1600" dirty="0">
                <a:solidFill>
                  <a:srgbClr val="800000"/>
                </a:solidFill>
              </a:rPr>
              <a:t> </a:t>
            </a:r>
            <a:r>
              <a:rPr lang="hu-HU" altLang="hu-HU" sz="1600" dirty="0"/>
              <a:t>címen lehet érdeklődni</a:t>
            </a:r>
            <a:r>
              <a:rPr lang="hu-HU" altLang="hu-HU" sz="16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 smtClean="0"/>
              <a:t>Kérjük, hogy olyan </a:t>
            </a:r>
            <a:r>
              <a:rPr lang="hu-HU" altLang="hu-HU" sz="1600" dirty="0" err="1" smtClean="0"/>
              <a:t>ímélcímet</a:t>
            </a:r>
            <a:r>
              <a:rPr lang="hu-HU" altLang="hu-HU" sz="1600" dirty="0" smtClean="0"/>
              <a:t> adjanak meg, amelyet aktívan használnak.</a:t>
            </a:r>
            <a:endParaRPr lang="hu-HU" altLang="hu-HU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964" y="251632"/>
            <a:ext cx="2344387" cy="99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2" y="68352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0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" y="365125"/>
            <a:ext cx="1213209" cy="1079086"/>
          </a:xfrm>
          <a:prstGeom prst="rect">
            <a:avLst/>
          </a:prstGeom>
        </p:spPr>
      </p:pic>
      <p:sp>
        <p:nvSpPr>
          <p:cNvPr id="3" name="Cím 1"/>
          <p:cNvSpPr txBox="1">
            <a:spLocks/>
          </p:cNvSpPr>
          <p:nvPr/>
        </p:nvSpPr>
        <p:spPr>
          <a:xfrm>
            <a:off x="2019868" y="365125"/>
            <a:ext cx="933393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>
                <a:solidFill>
                  <a:srgbClr val="C00000"/>
                </a:solidFill>
              </a:rPr>
              <a:t>A megismételt gyakorlatszervezés díja</a:t>
            </a:r>
          </a:p>
        </p:txBody>
      </p:sp>
      <p:sp>
        <p:nvSpPr>
          <p:cNvPr id="6" name="Téglalap 5"/>
          <p:cNvSpPr/>
          <p:nvPr/>
        </p:nvSpPr>
        <p:spPr>
          <a:xfrm>
            <a:off x="233528" y="1792288"/>
            <a:ext cx="1156658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/>
              <a:t>Felhívjuk a figyelmüket arra, hogy ettől a félévtől az a hallgató, aki a gyakorlati helyszínről szóló előzetes értesítést követően a gyakorlati eljárásrendben megadott határidőig nem jelzi írásban a Tanárképző Központnak, hogy a szaktárgyi tanítási vagy az összefüggő egyéni iskolai gyakorlatát nem kezdi meg, a </a:t>
            </a:r>
            <a:r>
              <a:rPr lang="hu-HU" sz="2000" b="1" dirty="0"/>
              <a:t>megismételt gyakorlatszervezés díját, 12 000 Ft-ot köteles befizetni</a:t>
            </a:r>
            <a:r>
              <a:rPr lang="hu-HU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/>
              <a:t> A megismételt gyakorlatszervezés díját akkor is be kell fizetnie, ha neki felróható okból a gyakorlati helyszínről szóló előzetes értesítését követően szakítja meg a szaktárgyi vagy az összefüggő egyéni iskolai gyakorlatát, és nem teljesíti azt az adott félévben.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/>
              <a:t>Ha a hallgató igazolt egészségügyi ok miatt nem tudja megkezdeni a gyakorlatát vagy befejezni az elkezdett gyakorlatot, akkor a díjfizetési kötelezettség alól mentesül, és kérelmezheti a félbehagyott gyakorlat kurzusának a törlését</a:t>
            </a:r>
            <a:r>
              <a:rPr lang="hu-HU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Ha a hallgató a tanulmányi előfeltételek hiánya miatt nem tudja megkezdeni a gyakorlatát, akkor a díjkifizetési kötelezettség alól mentesül.</a:t>
            </a:r>
            <a:endParaRPr lang="hu-HU" dirty="0"/>
          </a:p>
          <a:p>
            <a:pPr marL="265113" indent="-265113" algn="just">
              <a:buFont typeface="Arial" panose="020B0604020202020204" pitchFamily="34" charset="0"/>
              <a:buChar char="•"/>
            </a:pPr>
            <a:r>
              <a:rPr lang="hu-HU" sz="2000" dirty="0"/>
              <a:t> A térítési díj a </a:t>
            </a:r>
            <a:r>
              <a:rPr lang="hu-HU" sz="2000" dirty="0" err="1"/>
              <a:t>Neptunban</a:t>
            </a:r>
            <a:r>
              <a:rPr lang="hu-HU" sz="2000" dirty="0"/>
              <a:t> kerül kiírásra, a befizetési határideje minden esetben 30 nap.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/>
              <a:t>A rendelkezést először a 2021/2022. őszi félévben gyakorlatra jelentkező hallgatók esetében alkalmazzuk.</a:t>
            </a:r>
          </a:p>
        </p:txBody>
      </p:sp>
    </p:spTree>
    <p:extLst>
      <p:ext uri="{BB962C8B-B14F-4D97-AF65-F5344CB8AC3E}">
        <p14:creationId xmlns:p14="http://schemas.microsoft.com/office/powerpoint/2010/main" val="3407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3314" y="127225"/>
            <a:ext cx="10145486" cy="9323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</a:rPr>
              <a:t>Az összefüggő egyéni iskolai gyakorlat jelentkezésének feltételei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766" y="1393372"/>
            <a:ext cx="11789033" cy="525417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 dirty="0">
                <a:latin typeface="Segoe UI" panose="020B0502040204020203" pitchFamily="34" charset="0"/>
                <a:ea typeface="Times New Roman" panose="02020603050405020304" pitchFamily="18" charset="0"/>
              </a:rPr>
              <a:t>283/2012. (X. 4.) Kormányrendelet a tanárképzés rendszeréről, a szakosodás rendjéről és a tanárszakok </a:t>
            </a:r>
            <a:r>
              <a:rPr lang="hu-HU" sz="1800" b="1" dirty="0" smtClean="0">
                <a:latin typeface="Segoe UI" panose="020B0502040204020203" pitchFamily="34" charset="0"/>
                <a:ea typeface="Times New Roman" panose="02020603050405020304" pitchFamily="18" charset="0"/>
              </a:rPr>
              <a:t>jegyzékéről</a:t>
            </a:r>
            <a:r>
              <a:rPr lang="hu-H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b="1" dirty="0">
                <a:latin typeface="Segoe UI" panose="020B0502040204020203" pitchFamily="34" charset="0"/>
                <a:ea typeface="Times New Roman" panose="02020603050405020304" pitchFamily="18" charset="0"/>
              </a:rPr>
              <a:t>értelmében az összefüggő egyéni iskolai gyakorlat csak abban az esetben kezdhető el, ha a hallgató teljesítette az alább leírt tanulmányi előfeltételeket: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. § (1) A tanári szakképzettség elemei: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a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a tanárszak szerinti szakterületi (szaktudományos, művészeti) tudás, valamint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b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a tanári munkához szükséges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</a:t>
            </a:r>
            <a:r>
              <a:rPr lang="hu-HU" sz="1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ba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pedagógiai, pszichológiai elméleti és gyakorlati,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</a:t>
            </a:r>
            <a:r>
              <a:rPr lang="hu-HU" sz="1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bb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szakmódszertani (diszciplináris és interdiszciplináris tantárgy-pedagógiai) tudás, készség, képesség, és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</a:t>
            </a:r>
            <a:r>
              <a:rPr lang="hu-HU" sz="1600" dirty="0" err="1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bc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a képzéssel párhuzamosan megszerzett pedagógiai, pszichológiai és tanítási gyakorlat, továbbá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c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a köznevelési intézményben vagy felnőttképzési tevékenység keretében teljesített összefüggő egyéni iskolai gyakorlat </a:t>
            </a: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	[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b)–c) pont együtt: tanári felkészítés].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(</a:t>
            </a:r>
            <a:r>
              <a:rPr lang="hu-HU" sz="16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2) A szakterületi tudás csak a tanári felkészítés követelményeinek teljesítésével eredményez tanári szakképzettséget. A tanári felkészítés e rendelet szerinti tanárszakokon közös követelményekre épül.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(3) Az összefüggő, egyéni iskolai gyakorlat a képzés része. A gyakorlat csak akkor kezdhető meg, ha a hallgató – az összefüggő egyéni iskolai gyakorlathoz kapcsolódó pedagógiai, pszichológiai, szakmódszertani feladatok kivételével – a tanári szakképzettség megszerzéséhez szükséges, az (1) bekezdés a)–b) pontja szerinti elemek tanulmányi és vizsgakövetelményeit, két szakos képzésben mind a két tanárszakján, eredményesen teljesítette</a:t>
            </a:r>
            <a:r>
              <a:rPr lang="hu-HU" sz="1600" b="1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hu-H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7" y="127225"/>
            <a:ext cx="1276865" cy="112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digitális oktatás-nevelés jó gyakorlatai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2555" y="1548882"/>
            <a:ext cx="11809445" cy="5225142"/>
          </a:xfrm>
        </p:spPr>
        <p:txBody>
          <a:bodyPr>
            <a:normAutofit fontScale="55000" lnSpcReduction="20000"/>
          </a:bodyPr>
          <a:lstStyle/>
          <a:p>
            <a:r>
              <a:rPr lang="hu-HU" altLang="hu-HU" sz="3100" dirty="0"/>
              <a:t>Teljes digitális órákat tartanak a hallgatók.</a:t>
            </a:r>
          </a:p>
          <a:p>
            <a:r>
              <a:rPr lang="hu-HU" altLang="hu-HU" sz="3100" dirty="0"/>
              <a:t>A digitális órák előre meghatározott részeit tartják meg.</a:t>
            </a:r>
          </a:p>
          <a:p>
            <a:r>
              <a:rPr lang="hu-HU" altLang="hu-HU" sz="3100" dirty="0"/>
              <a:t>Digitális gyakorlófeladatok összeállítása.</a:t>
            </a:r>
          </a:p>
          <a:p>
            <a:r>
              <a:rPr lang="hu-HU" altLang="hu-HU" sz="3100" dirty="0"/>
              <a:t>Digitális egyéni korrepetálás és tehetséggondozás.</a:t>
            </a:r>
          </a:p>
          <a:p>
            <a:r>
              <a:rPr lang="hu-HU" altLang="hu-HU" sz="3100" dirty="0"/>
              <a:t>Játékos digitális szabadidős foglalkozások.</a:t>
            </a:r>
          </a:p>
          <a:p>
            <a:r>
              <a:rPr lang="hu-HU" altLang="hu-HU" sz="3100" dirty="0"/>
              <a:t>Digitális kirándulások a saját településen vagy az országban.</a:t>
            </a:r>
          </a:p>
          <a:p>
            <a:r>
              <a:rPr lang="hu-HU" altLang="hu-HU" sz="3100" dirty="0"/>
              <a:t>Virtuális múzeumlátogatások.</a:t>
            </a:r>
          </a:p>
          <a:p>
            <a:r>
              <a:rPr lang="hu-HU" altLang="hu-HU" sz="3100" dirty="0"/>
              <a:t>Online színházi előadások, filmek megtekintése közösen.</a:t>
            </a:r>
          </a:p>
          <a:p>
            <a:r>
              <a:rPr lang="hu-HU" altLang="hu-HU" sz="3100" dirty="0"/>
              <a:t>Digitális projektek vagy digitális egyéni/csoportos portfóliók kidolgozása és támogatása a szaktárgyakhoz vagy a szabadidős foglalkozásokhoz kapcsolódva.</a:t>
            </a:r>
          </a:p>
          <a:p>
            <a:r>
              <a:rPr lang="hu-HU" altLang="hu-HU" sz="3100" dirty="0"/>
              <a:t>Digitális versenyek, pályázatok kidolgozása és lebonyolítása a tanulók számára.</a:t>
            </a:r>
          </a:p>
          <a:p>
            <a:r>
              <a:rPr lang="hu-HU" altLang="hu-HU" sz="3100" dirty="0"/>
              <a:t>Digitális szakkörök, önképző körök, beszélgetőkörök.</a:t>
            </a:r>
          </a:p>
          <a:p>
            <a:r>
              <a:rPr lang="hu-HU" altLang="hu-HU" sz="3100" dirty="0"/>
              <a:t>A tanulókkal közösen digitális feladatok kidolgozása.</a:t>
            </a:r>
          </a:p>
          <a:p>
            <a:r>
              <a:rPr lang="hu-HU" altLang="hu-HU" sz="3100" dirty="0"/>
              <a:t>Közös online teázás, születésnapozás, beszélgetés a tanulókkal.</a:t>
            </a:r>
          </a:p>
          <a:p>
            <a:r>
              <a:rPr lang="hu-HU" altLang="hu-HU" sz="3100" dirty="0"/>
              <a:t>Közös online készülés az ünnepekre, a nevezetes alkalmakra.</a:t>
            </a:r>
          </a:p>
          <a:p>
            <a:pPr marL="0" indent="0">
              <a:buNone/>
            </a:pPr>
            <a:r>
              <a:rPr lang="hu-HU" altLang="hu-HU" sz="3100" dirty="0"/>
              <a:t>A TKK honlapján digitális jó gyakorlatok: </a:t>
            </a:r>
            <a:r>
              <a:rPr lang="hu-HU" altLang="hu-HU" sz="3100" dirty="0">
                <a:hlinkClick r:id="rId2"/>
              </a:rPr>
              <a:t>https://tkk.elte.hu/category/digitalis-oktatas/</a:t>
            </a:r>
            <a:endParaRPr lang="hu-HU" altLang="hu-HU" sz="3100" dirty="0"/>
          </a:p>
          <a:p>
            <a:pPr marL="0" indent="0">
              <a:buNone/>
            </a:pPr>
            <a:r>
              <a:rPr lang="hu-HU" altLang="hu-HU" sz="3100" dirty="0"/>
              <a:t>A publikálható, saját készítésű digitális jó gyakorlatokat várjuk a </a:t>
            </a:r>
            <a:r>
              <a:rPr lang="hu-HU" altLang="hu-HU" sz="3100" dirty="0">
                <a:hlinkClick r:id="rId3"/>
              </a:rPr>
              <a:t>kommunikacio@tkk.elte.hu</a:t>
            </a:r>
            <a:r>
              <a:rPr lang="hu-HU" altLang="hu-HU" sz="3100" dirty="0"/>
              <a:t> címen.</a:t>
            </a:r>
          </a:p>
          <a:p>
            <a:endParaRPr lang="hu-HU" altLang="hu-HU" dirty="0">
              <a:solidFill>
                <a:srgbClr val="80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873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Segítségkérés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0184" y="2145506"/>
            <a:ext cx="10515600" cy="4351338"/>
          </a:xfrm>
        </p:spPr>
        <p:txBody>
          <a:bodyPr>
            <a:normAutofit/>
          </a:bodyPr>
          <a:lstStyle/>
          <a:p>
            <a:r>
              <a:rPr lang="hu-HU" altLang="hu-HU" sz="3200" dirty="0"/>
              <a:t>A vezetőtanárnál</a:t>
            </a:r>
          </a:p>
          <a:p>
            <a:r>
              <a:rPr lang="hu-HU" altLang="hu-HU" sz="3200" dirty="0"/>
              <a:t>Az iskolában</a:t>
            </a:r>
          </a:p>
          <a:p>
            <a:r>
              <a:rPr lang="hu-HU" altLang="hu-HU" sz="3200" dirty="0"/>
              <a:t>A szakmódszertanos oktatónál</a:t>
            </a:r>
          </a:p>
          <a:p>
            <a:r>
              <a:rPr lang="hu-HU" altLang="hu-HU" sz="3200" dirty="0"/>
              <a:t>A Tanárképző Központban </a:t>
            </a:r>
            <a:r>
              <a:rPr lang="hu-HU" altLang="hu-HU" sz="3200" dirty="0" err="1"/>
              <a:t>ímélben</a:t>
            </a:r>
            <a:r>
              <a:rPr lang="hu-HU" altLang="hu-HU" sz="3200" dirty="0"/>
              <a:t>: gyakorlat@tkk.elte.hu</a:t>
            </a:r>
          </a:p>
          <a:p>
            <a:r>
              <a:rPr lang="hu-HU" altLang="hu-HU" sz="3200" dirty="0"/>
              <a:t>A </a:t>
            </a:r>
            <a:r>
              <a:rPr lang="hu-HU" altLang="hu-HU" sz="3200" dirty="0" smtClean="0"/>
              <a:t>telefonos félfogadási idő: </a:t>
            </a:r>
            <a:r>
              <a:rPr lang="hu-HU" altLang="hu-HU" sz="3200" dirty="0"/>
              <a:t>szerda 10</a:t>
            </a:r>
            <a:r>
              <a:rPr lang="hu-HU" sz="3200" dirty="0"/>
              <a:t>–</a:t>
            </a:r>
            <a:r>
              <a:rPr lang="hu-HU" altLang="hu-HU" sz="3200" dirty="0"/>
              <a:t>11 h, 13</a:t>
            </a:r>
            <a:r>
              <a:rPr lang="hu-HU" sz="3200" dirty="0"/>
              <a:t>–</a:t>
            </a:r>
            <a:r>
              <a:rPr lang="hu-HU" altLang="hu-HU" sz="3200" dirty="0"/>
              <a:t>16 h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559" y="1102518"/>
            <a:ext cx="177482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6828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9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ELTE Tanárképző Központ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3984" y="2150365"/>
            <a:ext cx="10515600" cy="4214812"/>
          </a:xfrm>
        </p:spPr>
        <p:txBody>
          <a:bodyPr>
            <a:normAutofit/>
          </a:bodyPr>
          <a:lstStyle/>
          <a:p>
            <a:r>
              <a:rPr lang="hu-HU" altLang="hu-HU" sz="3200" dirty="0">
                <a:hlinkClick r:id="rId2"/>
              </a:rPr>
              <a:t>https://tkk.elte.hu/</a:t>
            </a:r>
            <a:endParaRPr lang="hu-HU" altLang="hu-HU" sz="3200" dirty="0"/>
          </a:p>
          <a:p>
            <a:r>
              <a:rPr lang="hu-HU" altLang="hu-HU" sz="3200" dirty="0">
                <a:hlinkClick r:id="rId3"/>
              </a:rPr>
              <a:t>https://tkk.elte.hu/aktualisesemenyek/</a:t>
            </a:r>
          </a:p>
          <a:p>
            <a:r>
              <a:rPr lang="hu-HU" sz="3200" dirty="0"/>
              <a:t>1118 Budapest, Ménesi út 11–13., fszt. 23–24.</a:t>
            </a:r>
            <a:endParaRPr lang="hu-HU" altLang="hu-HU" sz="3200" dirty="0"/>
          </a:p>
          <a:p>
            <a:r>
              <a:rPr lang="hu-HU" altLang="hu-HU" sz="3200" dirty="0"/>
              <a:t>Munkatársak és elérhetőségek: </a:t>
            </a:r>
            <a:r>
              <a:rPr lang="hu-HU" altLang="hu-HU" sz="3200" dirty="0">
                <a:hlinkClick r:id="rId4"/>
              </a:rPr>
              <a:t>https://tkk.elte.hu/category/elerhetosegek/</a:t>
            </a:r>
            <a:endParaRPr lang="hu-HU" altLang="hu-HU" sz="3200" dirty="0"/>
          </a:p>
          <a:p>
            <a:r>
              <a:rPr lang="hu-HU" altLang="hu-HU" sz="3200" dirty="0" smtClean="0"/>
              <a:t>A telefonos félfogadási idő: </a:t>
            </a:r>
            <a:r>
              <a:rPr lang="hu-HU" altLang="hu-HU" sz="3200" dirty="0"/>
              <a:t>szerda 9</a:t>
            </a:r>
            <a:r>
              <a:rPr lang="hu-HU" sz="3200" dirty="0"/>
              <a:t>–11 </a:t>
            </a:r>
            <a:r>
              <a:rPr lang="hu-HU" sz="3200" dirty="0" smtClean="0"/>
              <a:t>h, 13–16 h</a:t>
            </a:r>
            <a:endParaRPr lang="hu-HU" altLang="hu-HU" sz="3200" dirty="0"/>
          </a:p>
          <a:p>
            <a:endParaRPr lang="hu-HU" altLang="hu-HU" dirty="0"/>
          </a:p>
          <a:p>
            <a:endParaRPr lang="hu-HU" altLang="hu-HU" dirty="0"/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5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tájékoztató forrása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8554" y="2066191"/>
            <a:ext cx="10615246" cy="4110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600" b="1" dirty="0"/>
              <a:t>OTAK, RTAK</a:t>
            </a:r>
            <a:endParaRPr lang="hu-HU" sz="3600" b="1" dirty="0">
              <a:hlinkClick r:id="rId2"/>
            </a:endParaRPr>
          </a:p>
          <a:p>
            <a:r>
              <a:rPr lang="hu-HU" sz="3600" dirty="0">
                <a:hlinkClick r:id="rId2"/>
              </a:rPr>
              <a:t>https://tkk.elte.hu/gyakorlatokrol-altalaban/</a:t>
            </a:r>
            <a:endParaRPr lang="hu-HU" sz="3600" dirty="0"/>
          </a:p>
          <a:p>
            <a:r>
              <a:rPr lang="hu-HU" sz="3600" dirty="0">
                <a:hlinkClick r:id="rId3"/>
              </a:rPr>
              <a:t>https://tkk.elte.hu/szaktargyi-tanitasi-gyakorlat/</a:t>
            </a:r>
            <a:endParaRPr lang="hu-HU" sz="3600" dirty="0"/>
          </a:p>
          <a:p>
            <a:r>
              <a:rPr lang="hu-HU" sz="3600" dirty="0">
                <a:hlinkClick r:id="rId4"/>
              </a:rPr>
              <a:t>https://tkk.elte.hu/wp-content/uploads/2017/03/szakt%C3%A1rgyi-tan%C3%ADt%C3%A1si-gyakorlat-koncepci%C3%B3ja.pdf</a:t>
            </a:r>
            <a:endParaRPr lang="hu-HU" sz="3600" dirty="0">
              <a:hlinkClick r:id="rId5"/>
            </a:endParaRPr>
          </a:p>
          <a:p>
            <a:r>
              <a:rPr lang="hu-HU" sz="3600" dirty="0">
                <a:hlinkClick r:id="rId6"/>
              </a:rPr>
              <a:t>https://tkk.elte.hu/wp-content/uploads/2019/02/Rovid_gyakorlat_kiegeszites_2019_02_28.pdf</a:t>
            </a:r>
            <a:endParaRPr lang="hu-HU" sz="3600" dirty="0">
              <a:hlinkClick r:id="rId5"/>
            </a:endParaRPr>
          </a:p>
          <a:p>
            <a:pPr marL="0" indent="0">
              <a:buNone/>
            </a:pPr>
            <a:endParaRPr lang="hu-HU" sz="3600" dirty="0">
              <a:hlinkClick r:id="rId5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46" y="266698"/>
            <a:ext cx="1292902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060" y="565394"/>
            <a:ext cx="725487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0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8472" y="21273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hu-HU" altLang="hu-HU" sz="4400" b="1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hu-HU" altLang="hu-HU" sz="4400" b="1" dirty="0">
                <a:latin typeface="+mj-lt"/>
                <a:ea typeface="+mj-ea"/>
                <a:cs typeface="+mj-cs"/>
              </a:rPr>
              <a:t>Köszönjük szépen megtisztelő figyelmüket.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492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6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gyakorlat 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b="1" dirty="0"/>
              <a:t>Vezetőtanár irányításával végzett néhány hetes, csoportos pedagógiai és önálló tanítási gyakorlat (párhuzamosan kb. 28 kreditnyi egyetemi kurzussal)</a:t>
            </a:r>
          </a:p>
          <a:p>
            <a:r>
              <a:rPr lang="hu-HU" altLang="hu-HU" dirty="0"/>
              <a:t>Szaktárgyi és nem szakos órák hospitálása</a:t>
            </a:r>
          </a:p>
          <a:p>
            <a:r>
              <a:rPr lang="hu-HU" altLang="hu-HU" dirty="0"/>
              <a:t>15 önállóan megtartott tanóra/tanórán kívüli szaktárgyi foglalkozás (</a:t>
            </a:r>
            <a:r>
              <a:rPr lang="hu-HU" altLang="hu-HU" dirty="0" err="1"/>
              <a:t>foglalkozás</a:t>
            </a:r>
            <a:r>
              <a:rPr lang="hu-HU" altLang="hu-HU" dirty="0"/>
              <a:t> = szakkör, korrepetálás, tehetséggondozás, múzeumlátogatás, projekt stb.)</a:t>
            </a:r>
          </a:p>
          <a:p>
            <a:r>
              <a:rPr lang="hu-HU" altLang="hu-HU" dirty="0"/>
              <a:t>Lehet teljes és részórát, valamint páros órát is tartani a hallgatótársakkal, a vezetőtanárral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3254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5005388"/>
            <a:ext cx="1566863" cy="128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6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célja és helye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dirty="0"/>
              <a:t>Ismerkedés a tanári munkával, tapasztalatszerzés az iskola világában és a szaktárgy tanításában</a:t>
            </a:r>
          </a:p>
          <a:p>
            <a:r>
              <a:rPr lang="hu-HU" altLang="hu-HU" dirty="0"/>
              <a:t>Fejlődés a tanóra tervezésében és elemzésében</a:t>
            </a:r>
          </a:p>
          <a:p>
            <a:r>
              <a:rPr lang="hu-HU" altLang="hu-HU" dirty="0"/>
              <a:t>Fejlődés a szakmódszertani kompetenciákban</a:t>
            </a:r>
          </a:p>
          <a:p>
            <a:r>
              <a:rPr lang="hu-HU" altLang="hu-HU" dirty="0"/>
              <a:t>Fejlődés a tanulók megismerésében</a:t>
            </a:r>
          </a:p>
          <a:p>
            <a:r>
              <a:rPr lang="hu-HU" altLang="hu-HU" dirty="0"/>
              <a:t>Pozitív élmények gyűjtése, motiváció</a:t>
            </a:r>
          </a:p>
          <a:p>
            <a:r>
              <a:rPr lang="hu-HU" altLang="hu-HU" dirty="0"/>
              <a:t>Helye: </a:t>
            </a:r>
            <a:r>
              <a:rPr lang="hu-HU" altLang="hu-HU" b="1" dirty="0">
                <a:solidFill>
                  <a:srgbClr val="C00000"/>
                </a:solidFill>
              </a:rPr>
              <a:t>elsősorban a gyakorlóiskolákban </a:t>
            </a:r>
            <a:r>
              <a:rPr lang="hu-HU" altLang="hu-HU" dirty="0"/>
              <a:t>(ha nincs elegendő hely, akkor az ELTE által kijelölt külső gyakorlóhelyeken, külső vezetőtanároknál)</a:t>
            </a:r>
          </a:p>
          <a:p>
            <a:r>
              <a:rPr lang="hu-HU" altLang="hu-HU" dirty="0">
                <a:solidFill>
                  <a:srgbClr val="C00000"/>
                </a:solidFill>
              </a:rPr>
              <a:t>Nincs lehetőség külső iskolai egyéni hallgatói kérések </a:t>
            </a:r>
            <a:r>
              <a:rPr lang="hu-HU" altLang="hu-HU" dirty="0" smtClean="0">
                <a:solidFill>
                  <a:srgbClr val="C00000"/>
                </a:solidFill>
              </a:rPr>
              <a:t>teljesítésére.</a:t>
            </a:r>
            <a:endParaRPr lang="hu-HU" altLang="hu-H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399" y="2665422"/>
            <a:ext cx="1299801" cy="144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873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2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gyakorlat kerete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sz="3200" dirty="0"/>
              <a:t>2 kredit</a:t>
            </a:r>
          </a:p>
          <a:p>
            <a:r>
              <a:rPr lang="hu-HU" altLang="hu-HU" sz="3200" dirty="0"/>
              <a:t>Néhány hetes gyakorlat = 45 kontaktóra (60 hallgatói munkaóra)</a:t>
            </a:r>
          </a:p>
          <a:p>
            <a:r>
              <a:rPr lang="hu-HU" altLang="hu-HU" sz="3200" dirty="0"/>
              <a:t>Min. 8 óra hospitálás (lehet elő- és utóhospitálás)</a:t>
            </a:r>
          </a:p>
          <a:p>
            <a:r>
              <a:rPr lang="hu-HU" altLang="hu-HU" sz="3200" dirty="0"/>
              <a:t>Óramegbeszélések (óra előtti, óra utáni)</a:t>
            </a:r>
          </a:p>
          <a:p>
            <a:r>
              <a:rPr lang="hu-HU" altLang="hu-HU" sz="3200" dirty="0"/>
              <a:t>15 szaktárgyi óra / szaktárgyi foglalkozás</a:t>
            </a:r>
          </a:p>
          <a:p>
            <a:r>
              <a:rPr lang="hu-HU" altLang="hu-HU" sz="3200" dirty="0"/>
              <a:t>A gyakorlatot a szorgalmi időszak végéig kell teljesíteni.</a:t>
            </a:r>
          </a:p>
          <a:p>
            <a:r>
              <a:rPr lang="hu-HU" altLang="hu-HU" sz="3200" dirty="0"/>
              <a:t>OTAK óraszáma = RTAK óraszáma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1" y="571500"/>
            <a:ext cx="1475741" cy="213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492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4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javasolt időkerete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2100"/>
            <a:ext cx="10744200" cy="4614863"/>
          </a:xfrm>
        </p:spPr>
        <p:txBody>
          <a:bodyPr>
            <a:noAutofit/>
          </a:bodyPr>
          <a:lstStyle/>
          <a:p>
            <a:r>
              <a:rPr lang="hu-HU" altLang="hu-HU" sz="2400" dirty="0"/>
              <a:t>Gyakorlatindító tájékoztató: 1 óra</a:t>
            </a:r>
          </a:p>
          <a:p>
            <a:r>
              <a:rPr lang="hu-HU" altLang="hu-HU" sz="2400" dirty="0"/>
              <a:t>Egyéni fejlődési terv készítése: 1 óra</a:t>
            </a:r>
          </a:p>
          <a:p>
            <a:r>
              <a:rPr lang="hu-HU" altLang="hu-HU" sz="2400" dirty="0"/>
              <a:t>Előhospitálás és megbeszélés: 9 óra</a:t>
            </a:r>
          </a:p>
          <a:p>
            <a:r>
              <a:rPr lang="hu-HU" altLang="hu-HU" sz="2400" dirty="0"/>
              <a:t>Osztályfőnöki konzultáció és óralátogatás: 1 óra</a:t>
            </a:r>
          </a:p>
          <a:p>
            <a:r>
              <a:rPr lang="hu-HU" altLang="hu-HU" sz="2400" dirty="0"/>
              <a:t>Ismerkedés az iskolával: 2 óra</a:t>
            </a:r>
          </a:p>
          <a:p>
            <a:r>
              <a:rPr lang="hu-HU" altLang="hu-HU" sz="2400" dirty="0"/>
              <a:t>Más tanárok szaktárgyi óráinak látogatása és megbeszélése: 5 óra</a:t>
            </a:r>
          </a:p>
          <a:p>
            <a:r>
              <a:rPr lang="hu-HU" altLang="hu-HU" sz="2400" dirty="0"/>
              <a:t>Szaktárgyi óra / szaktárgyi foglalkozás részének vagy egészének megtartása: 15 óra</a:t>
            </a:r>
          </a:p>
          <a:p>
            <a:r>
              <a:rPr lang="hu-HU" altLang="hu-HU" sz="2400" dirty="0"/>
              <a:t>Más tanárok óráinak látogatása és megbeszélése az adott osztályban: 5 óra</a:t>
            </a:r>
          </a:p>
          <a:p>
            <a:r>
              <a:rPr lang="hu-HU" altLang="hu-HU" sz="2400" dirty="0"/>
              <a:t>Utóhospitálás és megbeszélés: 3 óra</a:t>
            </a:r>
          </a:p>
          <a:p>
            <a:r>
              <a:rPr lang="hu-HU" altLang="hu-HU" sz="2400" dirty="0"/>
              <a:t>Egyéb tevékenység: 3 óra</a:t>
            </a:r>
          </a:p>
          <a:p>
            <a:r>
              <a:rPr lang="hu-HU" altLang="hu-HU" sz="2400" b="1" dirty="0"/>
              <a:t>Összesen: 45 óra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129" y="1386816"/>
            <a:ext cx="4587741" cy="19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28735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5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Aktuális kérdések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8992"/>
            <a:ext cx="10515600" cy="4980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u-HU" altLang="hu-HU" dirty="0"/>
              <a:t>A gyakorlóhelyen folytatott oktatás módja határozza meg a gyakorlat formáját: jelenléti, online vagy hibrid gyakorlat.</a:t>
            </a:r>
          </a:p>
          <a:p>
            <a:pPr>
              <a:lnSpc>
                <a:spcPct val="110000"/>
              </a:lnSpc>
            </a:pPr>
            <a:r>
              <a:rPr lang="hu-HU" altLang="hu-HU" dirty="0"/>
              <a:t>A digitális oktatásra való áttéréskor az eddigi tevékenységek összegzése az igazolólapon, egyeztetés a továbbiakról.</a:t>
            </a:r>
          </a:p>
          <a:p>
            <a:pPr>
              <a:lnSpc>
                <a:spcPct val="110000"/>
              </a:lnSpc>
            </a:pPr>
            <a:r>
              <a:rPr lang="hu-HU" altLang="hu-HU" dirty="0"/>
              <a:t>Bejelentőlap a jelenléti vagy online bemutatóóráról, bemutatófoglalkozásról. Jelenléti oktatásban jelenléti bemutatóóra szükséges. </a:t>
            </a:r>
          </a:p>
          <a:p>
            <a:pPr>
              <a:lnSpc>
                <a:spcPct val="110000"/>
              </a:lnSpc>
            </a:pPr>
            <a:r>
              <a:rPr lang="hu-HU" altLang="hu-HU" dirty="0"/>
              <a:t>A 2021. őszi félévtől nem támogatjuk a bemutatómunkát bemutatóóra helyett.</a:t>
            </a:r>
          </a:p>
          <a:p>
            <a:pPr>
              <a:lnSpc>
                <a:spcPct val="110000"/>
              </a:lnSpc>
            </a:pPr>
            <a:r>
              <a:rPr lang="hu-HU" altLang="hu-HU" dirty="0"/>
              <a:t>Jegyzőkönyv a jelenléti vagy online bemutatóóráról, bemutatófoglalkozásról. Ha részt vesz a bemutatón, akkor az ELTE képviselője is írja alá</a:t>
            </a:r>
            <a:r>
              <a:rPr lang="hu-HU" altLang="hu-HU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hu-HU" altLang="hu-HU" dirty="0" smtClean="0"/>
              <a:t>A szaknak megfelelő tárgykódú </a:t>
            </a:r>
            <a:r>
              <a:rPr lang="hu-HU" altLang="hu-HU" i="1" dirty="0" smtClean="0"/>
              <a:t>Szaktárgyi tanítási gyakorlat </a:t>
            </a:r>
            <a:r>
              <a:rPr lang="hu-HU" altLang="hu-HU" dirty="0" smtClean="0"/>
              <a:t>nevű tárgy felvétele a </a:t>
            </a:r>
            <a:r>
              <a:rPr lang="hu-HU" altLang="hu-HU" dirty="0" err="1" smtClean="0"/>
              <a:t>Neptunban</a:t>
            </a:r>
            <a:r>
              <a:rPr lang="hu-HU" altLang="hu-HU" dirty="0" smtClean="0"/>
              <a:t>.</a:t>
            </a:r>
            <a:endParaRPr lang="hu-HU" altLang="hu-HU" dirty="0"/>
          </a:p>
          <a:p>
            <a:pPr>
              <a:lnSpc>
                <a:spcPct val="110000"/>
              </a:lnSpc>
            </a:pPr>
            <a:r>
              <a:rPr lang="hu-HU" altLang="hu-HU" dirty="0"/>
              <a:t>Kapcsolat az egyetemi oktatókkal.</a:t>
            </a:r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3065" y="139700"/>
            <a:ext cx="8647114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</a:t>
            </a:r>
            <a:r>
              <a:rPr lang="hu-HU" altLang="hu-HU" b="1">
                <a:solidFill>
                  <a:srgbClr val="A50021"/>
                </a:solidFill>
              </a:rPr>
              <a:t>hallgató tevékenysége (OTAK, RTAK)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899532" cy="47334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dirty="0"/>
              <a:t>A tárgy felvétele a </a:t>
            </a:r>
            <a:r>
              <a:rPr lang="hu-HU" altLang="hu-HU" dirty="0" err="1"/>
              <a:t>Neptunban</a:t>
            </a:r>
            <a:r>
              <a:rPr lang="hu-HU" altLang="hu-HU" dirty="0"/>
              <a:t> (nem kontaktórás tárgy)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Az elérhetőség ellenőrzése a </a:t>
            </a:r>
            <a:r>
              <a:rPr lang="hu-HU" altLang="hu-HU" dirty="0" err="1"/>
              <a:t>Neptunban</a:t>
            </a:r>
            <a:endParaRPr lang="hu-HU" altLang="hu-HU" dirty="0"/>
          </a:p>
          <a:p>
            <a:pPr>
              <a:lnSpc>
                <a:spcPct val="120000"/>
              </a:lnSpc>
            </a:pPr>
            <a:r>
              <a:rPr lang="hu-HU" altLang="hu-HU" dirty="0"/>
              <a:t>A gyakorlat kezdetén: egyéni tanulási/fejlődési terv készítése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Ismerkedés a tanulócsoportokkal és az iskolával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Ismerkedés az infrastruktúrával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Egyéni hospitálás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Óratervezés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Tanórák/foglalkozások tartása egyénileg és/vagy párban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Tanórák/foglalkozások megbeszélése, reflexiók fogalmazása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Feltölti a </a:t>
            </a:r>
            <a:r>
              <a:rPr lang="hu-HU" altLang="hu-HU" dirty="0" err="1"/>
              <a:t>Canvasba</a:t>
            </a:r>
            <a:r>
              <a:rPr lang="hu-HU" altLang="hu-HU" dirty="0"/>
              <a:t> bejelentőlapot a bemutatóóra időpontjával (</a:t>
            </a:r>
            <a:r>
              <a:rPr lang="hu-HU" altLang="hu-HU" dirty="0" err="1"/>
              <a:t>beszkennelve</a:t>
            </a:r>
            <a:r>
              <a:rPr lang="hu-HU" altLang="hu-HU" dirty="0"/>
              <a:t> </a:t>
            </a:r>
            <a:r>
              <a:rPr lang="hu-HU" altLang="hu-HU" dirty="0" err="1"/>
              <a:t>pdf-ben</a:t>
            </a:r>
            <a:r>
              <a:rPr lang="hu-HU" altLang="hu-HU" dirty="0"/>
              <a:t>)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Feltölti a Canvasba a gyakorlat végén az igazolólapot, a bemutatóóra jegyzőkönyvét és a minősítést (</a:t>
            </a:r>
            <a:r>
              <a:rPr lang="hu-HU" altLang="hu-HU" dirty="0" err="1"/>
              <a:t>beszkennelve</a:t>
            </a:r>
            <a:r>
              <a:rPr lang="hu-HU" altLang="hu-HU" dirty="0"/>
              <a:t> </a:t>
            </a:r>
            <a:r>
              <a:rPr lang="hu-HU" altLang="hu-HU" dirty="0" err="1"/>
              <a:t>pdf-ben</a:t>
            </a:r>
            <a:r>
              <a:rPr lang="hu-HU" altLang="hu-HU" dirty="0"/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506" y="802481"/>
            <a:ext cx="126206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32543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8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vezetőtanár tevékenysége 1.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sz="3200" dirty="0"/>
              <a:t>A hallgató támogatása a tanárrá válás folyamatában</a:t>
            </a:r>
          </a:p>
          <a:p>
            <a:r>
              <a:rPr lang="hu-HU" altLang="hu-HU" sz="3200" dirty="0"/>
              <a:t>Hospitálás szervezése</a:t>
            </a:r>
          </a:p>
          <a:p>
            <a:r>
              <a:rPr lang="hu-HU" altLang="hu-HU" sz="3200" dirty="0"/>
              <a:t>Támogatás az iskola, a munkaközösség, a tanulók megismerésében</a:t>
            </a:r>
          </a:p>
          <a:p>
            <a:r>
              <a:rPr lang="hu-HU" altLang="hu-HU" sz="3200" dirty="0"/>
              <a:t>A fejlődési terv és a bejelentőlap elkészítésének segítése, a bemutatóóra kijelölése</a:t>
            </a:r>
          </a:p>
          <a:p>
            <a:r>
              <a:rPr lang="hu-HU" altLang="hu-HU" sz="3200" dirty="0"/>
              <a:t>A tematikus terv, óraterv készítésének támogatása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4529760"/>
            <a:ext cx="4584700" cy="185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68288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3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1621</Words>
  <Application>Microsoft Office PowerPoint</Application>
  <PresentationFormat>Szélesvásznú</PresentationFormat>
  <Paragraphs>158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Times New Roman</vt:lpstr>
      <vt:lpstr>Office-téma</vt:lpstr>
      <vt:lpstr>Tájékoztató a szaktárgyi tanítási gyakorlatról OTAK, RTAK</vt:lpstr>
      <vt:lpstr>A tájékoztató forrása</vt:lpstr>
      <vt:lpstr>A gyakorlat tartalma</vt:lpstr>
      <vt:lpstr>A gyakorlat célja és helye</vt:lpstr>
      <vt:lpstr>A gyakorlat kerete</vt:lpstr>
      <vt:lpstr>A gyakorlat javasolt időkerete</vt:lpstr>
      <vt:lpstr>Aktuális kérdések</vt:lpstr>
      <vt:lpstr>A hallgató tevékenysége (OTAK, RTAK)</vt:lpstr>
      <vt:lpstr>A vezetőtanár tevékenysége 1.</vt:lpstr>
      <vt:lpstr>A vezetőtanár tevékenysége 2.</vt:lpstr>
      <vt:lpstr>A gyakorlat feltöltendő dokumentumai Budapesten (OTAK, RTAK)</vt:lpstr>
      <vt:lpstr>A gyakorlat egyéb dokumentumai  (a portfólió részei lehetnek, de nem kell a Canvasba feltölteni)</vt:lpstr>
      <vt:lpstr>Párhuzamosság kb. 28 kreditnyi egyetemi kurzussal</vt:lpstr>
      <vt:lpstr>Szerződéskötés az iskolákkal és a pedagógusokkal Budapesten</vt:lpstr>
      <vt:lpstr>PowerPoint-bemutató</vt:lpstr>
      <vt:lpstr>Az összefüggő egyéni iskolai gyakorlat jelentkezésének feltételei</vt:lpstr>
      <vt:lpstr>A digitális oktatás-nevelés jó gyakorlatai</vt:lpstr>
      <vt:lpstr>Segítségkérés</vt:lpstr>
      <vt:lpstr>ELTE Tanárképző Központ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TKK</dc:creator>
  <cp:lastModifiedBy>Antalné Dr Szabó Ágnes</cp:lastModifiedBy>
  <cp:revision>69</cp:revision>
  <dcterms:created xsi:type="dcterms:W3CDTF">2018-08-31T10:56:03Z</dcterms:created>
  <dcterms:modified xsi:type="dcterms:W3CDTF">2022-02-17T16:11:23Z</dcterms:modified>
</cp:coreProperties>
</file>