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77" r:id="rId4"/>
    <p:sldId id="276" r:id="rId5"/>
    <p:sldId id="257" r:id="rId6"/>
    <p:sldId id="278" r:id="rId7"/>
    <p:sldId id="275" r:id="rId8"/>
    <p:sldId id="261" r:id="rId9"/>
    <p:sldId id="269" r:id="rId10"/>
    <p:sldId id="268" r:id="rId11"/>
    <p:sldId id="267" r:id="rId12"/>
    <p:sldId id="272" r:id="rId13"/>
    <p:sldId id="259" r:id="rId14"/>
  </p:sldIdLst>
  <p:sldSz cx="12192000" cy="6858000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Open Sans" panose="020B0606030504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F54A597B-6CC1-4A54-AE8A-027A0655BD99}">
          <p14:sldIdLst>
            <p14:sldId id="256"/>
            <p14:sldId id="279"/>
            <p14:sldId id="277"/>
            <p14:sldId id="276"/>
            <p14:sldId id="257"/>
            <p14:sldId id="278"/>
            <p14:sldId id="275"/>
            <p14:sldId id="261"/>
            <p14:sldId id="269"/>
            <p14:sldId id="268"/>
            <p14:sldId id="267"/>
            <p14:sldId id="272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hX4pqTizrpqYrZ65B1/u+seGBs3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var-Stumpf Julianna" initials="AJ" lastIdx="1" clrIdx="0">
    <p:extLst>
      <p:ext uri="{19B8F6BF-5375-455C-9EA6-DF929625EA0E}">
        <p15:presenceInfo xmlns:p15="http://schemas.microsoft.com/office/powerpoint/2012/main" userId="S-1-5-21-3563093249-3610939986-1009612277-1293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40486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88191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13809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84162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31347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29059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37973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70626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4359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zakzaras@tkk.elte.hu" TargetMode="External"/><Relationship Id="rId5" Type="http://schemas.openxmlformats.org/officeDocument/2006/relationships/hyperlink" Target="https://tkk.elte.hu/munkatarsak" TargetMode="External"/><Relationship Id="rId4" Type="http://schemas.openxmlformats.org/officeDocument/2006/relationships/hyperlink" Target="https://tkk.elte.h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kk.elte.hu/szakzaras_22" TargetMode="External"/><Relationship Id="rId4" Type="http://schemas.openxmlformats.org/officeDocument/2006/relationships/hyperlink" Target="https://tkk.elte.hu/szakzaras_2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kk.elte.hu/szakdolgozat_22" TargetMode="External"/><Relationship Id="rId4" Type="http://schemas.openxmlformats.org/officeDocument/2006/relationships/hyperlink" Target="https://tkk.elte.hu/szakdolgozat_2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kk.elte.hu/portfolio_2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kk.elte.hu/zarovizsga_22" TargetMode="External"/><Relationship Id="rId4" Type="http://schemas.openxmlformats.org/officeDocument/2006/relationships/hyperlink" Target="https://tkk.elte.hu/zarovizsga_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" y="0"/>
            <a:ext cx="12192000" cy="685794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723899" y="2125969"/>
            <a:ext cx="7472168" cy="2185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60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Szakzárási tájékoztató</a:t>
            </a:r>
            <a:br>
              <a:rPr lang="hu-HU" sz="44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hu-HU" sz="2700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2023/2024. tanév tavaszi félévében végző hallgatók számára (RTAK)</a:t>
            </a:r>
            <a:endParaRPr sz="27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23899" y="4311955"/>
            <a:ext cx="7365636" cy="10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30431" y="5660805"/>
            <a:ext cx="7365636" cy="597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1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 </a:t>
            </a:r>
            <a:r>
              <a:rPr lang="hu-HU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hu-HU" sz="2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árcius 6.</a:t>
            </a:r>
            <a:endParaRPr sz="2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32856"/>
            <a:ext cx="12192000" cy="8512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lang="hu-HU" sz="11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82F4668-822D-4310-AC7E-D63B1C434B40}"/>
              </a:ext>
            </a:extLst>
          </p:cNvPr>
          <p:cNvSpPr txBox="1"/>
          <p:nvPr/>
        </p:nvSpPr>
        <p:spPr>
          <a:xfrm>
            <a:off x="838200" y="399495"/>
            <a:ext cx="10515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Hol találok információt?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78600D8C-B522-4624-BFE5-04DD262E12F1}"/>
              </a:ext>
            </a:extLst>
          </p:cNvPr>
          <p:cNvSpPr txBox="1"/>
          <p:nvPr/>
        </p:nvSpPr>
        <p:spPr>
          <a:xfrm>
            <a:off x="604035" y="1284154"/>
            <a:ext cx="111444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Szakdolgozat</a:t>
            </a: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 szakdolgozat részletes, szakspecifikus tartalmi és formai követelményeiről, valamint az értékelés szempontjairól az adott tanári szakot gondozó tanszék/intézet honlapján tájékozódhat a hallgató.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Portfólió</a:t>
            </a: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 portfólió védését a PPK Tanulmányi Hivatala szervezi meg, együttműködve a Tanárképző Központtal.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Záróvizsga</a:t>
            </a: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 záróvizsga követelményei elérhetők a TKK honlapján, a záróvizsgák szervezését a TKK a karokkal közösen végzi. A záróvizsga tételsorairól az adott tanári szakot gondozó tanszék/intézet és a TKK honlapján tájékozódhat a hallgató. </a:t>
            </a:r>
          </a:p>
        </p:txBody>
      </p:sp>
    </p:spTree>
    <p:extLst>
      <p:ext uri="{BB962C8B-B14F-4D97-AF65-F5344CB8AC3E}">
        <p14:creationId xmlns:p14="http://schemas.microsoft.com/office/powerpoint/2010/main" val="380436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838199" y="399495"/>
            <a:ext cx="1091583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Oklevél és záróvizsga érdemjegyének a számítása</a:t>
            </a: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EF023E64-54CA-29DD-0851-06E6072ACFAF}"/>
              </a:ext>
            </a:extLst>
          </p:cNvPr>
          <p:cNvSpPr txBox="1"/>
          <p:nvPr/>
        </p:nvSpPr>
        <p:spPr>
          <a:xfrm>
            <a:off x="671669" y="1407166"/>
            <a:ext cx="11195839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záróvizsga érdemjegyét a részérdemjegyek egyenlő súllyal számított átlaga adja. A záróvizsga eredményét a HKR 84. § (6) bekezdésében foglaltak elvei szerint kell kiszámítani.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tanári oklevél minősítése az adott képzéstípusnál megadott érdemjegyek két tizedesjegyre kiszámított átlaga alapján történik a HKR 84. § (6) bekezdésben leírtak szerint: </a:t>
            </a:r>
          </a:p>
          <a:p>
            <a:pPr lvl="6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kiváló, ha az átlag 5,00, </a:t>
            </a:r>
          </a:p>
          <a:p>
            <a:pPr lvl="4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jeles, ha az átlag: 4,51</a:t>
            </a:r>
            <a:r>
              <a:rPr lang="hu-HU" sz="2400" dirty="0">
                <a:solidFill>
                  <a:srgbClr val="01285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─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4,99, </a:t>
            </a:r>
          </a:p>
          <a:p>
            <a:pPr lvl="4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jó, ha az átlag 3,51</a:t>
            </a:r>
            <a:r>
              <a:rPr lang="hu-HU" sz="2400" dirty="0">
                <a:solidFill>
                  <a:srgbClr val="01285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─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4,50,	 </a:t>
            </a:r>
          </a:p>
          <a:p>
            <a:pPr lvl="4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	közepes, ha az átlag 2,51</a:t>
            </a:r>
            <a:r>
              <a:rPr lang="hu-HU" sz="2400" dirty="0">
                <a:solidFill>
                  <a:srgbClr val="01285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─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3,50, </a:t>
            </a:r>
          </a:p>
          <a:p>
            <a:pPr lvl="4"/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	elégséges, ha az átlag 2,00</a:t>
            </a:r>
            <a:r>
              <a:rPr lang="hu-HU" sz="2400" dirty="0">
                <a:solidFill>
                  <a:srgbClr val="01285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─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2,50.</a:t>
            </a:r>
          </a:p>
        </p:txBody>
      </p:sp>
    </p:spTree>
    <p:extLst>
      <p:ext uri="{BB962C8B-B14F-4D97-AF65-F5344CB8AC3E}">
        <p14:creationId xmlns:p14="http://schemas.microsoft.com/office/powerpoint/2010/main" val="365783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838200" y="399495"/>
            <a:ext cx="10515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Tanárképző Központ</a:t>
            </a: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C736A7EC-84DB-94D0-A9F8-FEECAB46AD1F}"/>
              </a:ext>
            </a:extLst>
          </p:cNvPr>
          <p:cNvSpPr txBox="1"/>
          <p:nvPr/>
        </p:nvSpPr>
        <p:spPr>
          <a:xfrm>
            <a:off x="1055802" y="1555423"/>
            <a:ext cx="10297998" cy="359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400" marR="0" lvl="0" indent="-2304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altLang="hu-HU" sz="3200" kern="12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Honlap: </a:t>
            </a:r>
            <a:r>
              <a:rPr kumimoji="0" lang="hu-HU" alt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https://tkk.elte.hu/</a:t>
            </a:r>
            <a:endParaRPr kumimoji="0" lang="hu-HU" alt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hu-HU" alt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Félfogadási idő személyesen és </a:t>
            </a:r>
            <a:r>
              <a:rPr lang="hu-HU" altLang="hu-HU" sz="3200" kern="1200" dirty="0" err="1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Teams</a:t>
            </a:r>
            <a:r>
              <a:rPr lang="hu-HU" alt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-en előzetes egyeztetés alapján: szerda 9</a:t>
            </a:r>
            <a:r>
              <a:rPr 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</a:t>
            </a:r>
            <a:r>
              <a:rPr lang="hu-HU" alt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</a:t>
            </a:r>
            <a:r>
              <a:rPr lang="hu-HU" sz="3200" kern="1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h, 13–16 h</a:t>
            </a:r>
            <a:endParaRPr lang="hu-HU" altLang="hu-HU" sz="3200" kern="1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alt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Munkatársak és elérhetőségek: </a:t>
            </a:r>
            <a:r>
              <a:rPr kumimoji="0" lang="hu-HU" altLang="hu-H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https://tkk.elte.hu/munkatarsak</a:t>
            </a:r>
            <a:endParaRPr kumimoji="0" lang="hu-HU" altLang="hu-H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altLang="hu-HU" sz="3200" kern="12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E-mail cím: </a:t>
            </a:r>
            <a:r>
              <a:rPr lang="hu-HU" altLang="hu-HU" sz="3200" kern="12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szakzaras@tkk.elte.hu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5857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" y="0"/>
            <a:ext cx="12192000" cy="685794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/>
          <p:nvPr/>
        </p:nvSpPr>
        <p:spPr>
          <a:xfrm>
            <a:off x="723899" y="2110720"/>
            <a:ext cx="7365636" cy="2185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48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Köszönjük szépen a figyelmet.</a:t>
            </a:r>
            <a:endParaRPr sz="4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723899" y="4383760"/>
            <a:ext cx="7365636" cy="10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lvl="0">
              <a:lnSpc>
                <a:spcPct val="134000"/>
              </a:lnSpc>
              <a:buClr>
                <a:schemeClr val="lt1"/>
              </a:buClr>
              <a:buSzPct val="100000"/>
            </a:pPr>
            <a:endParaRPr lang="hu-HU" dirty="0"/>
          </a:p>
        </p:txBody>
      </p:sp>
      <p:sp>
        <p:nvSpPr>
          <p:cNvPr id="114" name="Google Shape;114;p4"/>
          <p:cNvSpPr txBox="1"/>
          <p:nvPr/>
        </p:nvSpPr>
        <p:spPr>
          <a:xfrm>
            <a:off x="723899" y="5566278"/>
            <a:ext cx="7365636" cy="597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100" b="0" i="0" u="none" strike="noStrike" cap="none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Open Sans"/>
              <a:buNone/>
            </a:pPr>
            <a:r>
              <a:rPr lang="hu-HU" sz="2200" b="0" i="0" u="none" strike="noStrike" cap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Szakzárási tájékoztató, 2024. március 6.</a:t>
            </a:r>
            <a:endParaRPr sz="2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838200" y="1544715"/>
            <a:ext cx="10738282" cy="3229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8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 TKK honlapján hol találhatók a szakzárással kapcsolatos információk?</a:t>
            </a:r>
            <a:endParaRPr sz="2800" b="0" i="0" u="none" strike="noStrike" cap="none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hu-HU" sz="2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  <a:hlinkClick r:id="rId4"/>
            </a:endParaRPr>
          </a:p>
          <a:p>
            <a:pPr marL="1143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hu-HU" sz="28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https://tkk.elte.hu/szakzaras_21</a:t>
            </a:r>
            <a:endParaRPr lang="hu-HU" sz="2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hu-HU" sz="2800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  <a:hlinkClick r:id="rId5"/>
              </a:rPr>
              <a:t>https://tkk.elte.hu/szakzaras_22</a:t>
            </a:r>
            <a:endParaRPr lang="hu-HU" sz="2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hu-HU" sz="2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11430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hu-HU" sz="2800" dirty="0">
              <a:solidFill>
                <a:srgbClr val="01285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838200" y="399495"/>
            <a:ext cx="10515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Szakzárás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small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788475" y="85878"/>
            <a:ext cx="105156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 szakzárás követelményei a 2021-ig felvettek számára</a:t>
            </a:r>
            <a:endParaRPr lang="hu-HU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small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8A82F1F8-4B13-4EC8-9118-EBB0A68E9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086684"/>
              </p:ext>
            </p:extLst>
          </p:nvPr>
        </p:nvGraphicFramePr>
        <p:xfrm>
          <a:off x="1011068" y="1403768"/>
          <a:ext cx="10515600" cy="218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1775">
                  <a:extLst>
                    <a:ext uri="{9D8B030D-6E8A-4147-A177-3AD203B41FA5}">
                      <a16:colId xmlns:a16="http://schemas.microsoft.com/office/drawing/2014/main" val="2493100659"/>
                    </a:ext>
                  </a:extLst>
                </a:gridCol>
                <a:gridCol w="1677879">
                  <a:extLst>
                    <a:ext uri="{9D8B030D-6E8A-4147-A177-3AD203B41FA5}">
                      <a16:colId xmlns:a16="http://schemas.microsoft.com/office/drawing/2014/main" val="1587588165"/>
                    </a:ext>
                  </a:extLst>
                </a:gridCol>
                <a:gridCol w="1766657">
                  <a:extLst>
                    <a:ext uri="{9D8B030D-6E8A-4147-A177-3AD203B41FA5}">
                      <a16:colId xmlns:a16="http://schemas.microsoft.com/office/drawing/2014/main" val="1191085544"/>
                    </a:ext>
                  </a:extLst>
                </a:gridCol>
                <a:gridCol w="1539289">
                  <a:extLst>
                    <a:ext uri="{9D8B030D-6E8A-4147-A177-3AD203B41FA5}">
                      <a16:colId xmlns:a16="http://schemas.microsoft.com/office/drawing/2014/main" val="203357464"/>
                    </a:ext>
                  </a:extLst>
                </a:gridCol>
              </a:tblGrid>
              <a:tr h="626838">
                <a:tc>
                  <a:txBody>
                    <a:bodyPr/>
                    <a:lstStyle/>
                    <a:p>
                      <a:r>
                        <a:rPr lang="hu-HU" dirty="0"/>
                        <a:t>A képzés típusa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Szakdolgozat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Szakmódszertani vizsga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Portfólió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11608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 féléves diszciplináris képzéssel párhuzamosan vagy azt követően végzett tanári mesterképzés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512932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 tanári szakképzettség birtokában végzett 2 és 4 féléves tanári mesterképzés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628292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 tanítói szakképzettség birtokában végzett 4 és 5 féléves tanári mesterképzés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48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66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788475" y="85878"/>
            <a:ext cx="105156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 szakzárás követelményei a 2022-től felvettek számára</a:t>
            </a:r>
            <a:endParaRPr lang="hu-HU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small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8A82F1F8-4B13-4EC8-9118-EBB0A68E9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21733"/>
              </p:ext>
            </p:extLst>
          </p:nvPr>
        </p:nvGraphicFramePr>
        <p:xfrm>
          <a:off x="1011068" y="1403768"/>
          <a:ext cx="10515600" cy="352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1775">
                  <a:extLst>
                    <a:ext uri="{9D8B030D-6E8A-4147-A177-3AD203B41FA5}">
                      <a16:colId xmlns:a16="http://schemas.microsoft.com/office/drawing/2014/main" val="2493100659"/>
                    </a:ext>
                  </a:extLst>
                </a:gridCol>
                <a:gridCol w="1677879">
                  <a:extLst>
                    <a:ext uri="{9D8B030D-6E8A-4147-A177-3AD203B41FA5}">
                      <a16:colId xmlns:a16="http://schemas.microsoft.com/office/drawing/2014/main" val="1587588165"/>
                    </a:ext>
                  </a:extLst>
                </a:gridCol>
                <a:gridCol w="1766657">
                  <a:extLst>
                    <a:ext uri="{9D8B030D-6E8A-4147-A177-3AD203B41FA5}">
                      <a16:colId xmlns:a16="http://schemas.microsoft.com/office/drawing/2014/main" val="1191085544"/>
                    </a:ext>
                  </a:extLst>
                </a:gridCol>
                <a:gridCol w="1539289">
                  <a:extLst>
                    <a:ext uri="{9D8B030D-6E8A-4147-A177-3AD203B41FA5}">
                      <a16:colId xmlns:a16="http://schemas.microsoft.com/office/drawing/2014/main" val="203357464"/>
                    </a:ext>
                  </a:extLst>
                </a:gridCol>
              </a:tblGrid>
              <a:tr h="626838">
                <a:tc>
                  <a:txBody>
                    <a:bodyPr/>
                    <a:lstStyle/>
                    <a:p>
                      <a:r>
                        <a:rPr lang="hu-HU" dirty="0"/>
                        <a:t>A képzés típusa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Szakdolgozat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Szakmódszertani vizsga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Portfólió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11608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dirty="0"/>
                        <a:t>Alapszakra épülő, egyszakos, 4 féléves részidős 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512932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dirty="0"/>
                        <a:t>A tanári szakképzettség birtokában újabb tanári oklevelet adó, egyszakos, 4 féléves tanári mesterképzés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628292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dirty="0"/>
                        <a:t>Tanítói szakképzettségre épülő, egyszakos, 4 féléves tanári mesterképzés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48431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dirty="0"/>
                        <a:t>A diszciplináris mesterképzéssel párhuzamosan végzett vagy a diszciplináris mesterképzést követő 2 féléves tanári mesterképzés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1512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dirty="0"/>
                        <a:t>Szintemelő, egyszakos, 2 féléves tanári mesterképzés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050671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dirty="0"/>
                        <a:t>Szaktanári, 2 féléves tanári mesterképzés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81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26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788475" y="85878"/>
            <a:ext cx="105156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 szakzárás követelményei a 2023-tól felvettek számára</a:t>
            </a:r>
            <a:endParaRPr lang="hu-HU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small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8A82F1F8-4B13-4EC8-9118-EBB0A68E9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48604"/>
              </p:ext>
            </p:extLst>
          </p:nvPr>
        </p:nvGraphicFramePr>
        <p:xfrm>
          <a:off x="1011068" y="1403769"/>
          <a:ext cx="10515600" cy="408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1775">
                  <a:extLst>
                    <a:ext uri="{9D8B030D-6E8A-4147-A177-3AD203B41FA5}">
                      <a16:colId xmlns:a16="http://schemas.microsoft.com/office/drawing/2014/main" val="2493100659"/>
                    </a:ext>
                  </a:extLst>
                </a:gridCol>
                <a:gridCol w="1677879">
                  <a:extLst>
                    <a:ext uri="{9D8B030D-6E8A-4147-A177-3AD203B41FA5}">
                      <a16:colId xmlns:a16="http://schemas.microsoft.com/office/drawing/2014/main" val="1587588165"/>
                    </a:ext>
                  </a:extLst>
                </a:gridCol>
                <a:gridCol w="1766657">
                  <a:extLst>
                    <a:ext uri="{9D8B030D-6E8A-4147-A177-3AD203B41FA5}">
                      <a16:colId xmlns:a16="http://schemas.microsoft.com/office/drawing/2014/main" val="1191085544"/>
                    </a:ext>
                  </a:extLst>
                </a:gridCol>
                <a:gridCol w="1539289">
                  <a:extLst>
                    <a:ext uri="{9D8B030D-6E8A-4147-A177-3AD203B41FA5}">
                      <a16:colId xmlns:a16="http://schemas.microsoft.com/office/drawing/2014/main" val="203357464"/>
                    </a:ext>
                  </a:extLst>
                </a:gridCol>
              </a:tblGrid>
              <a:tr h="622958">
                <a:tc>
                  <a:txBody>
                    <a:bodyPr/>
                    <a:lstStyle/>
                    <a:p>
                      <a:r>
                        <a:rPr lang="hu-HU" dirty="0"/>
                        <a:t>A képzés típusa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Szakdolgozat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Szakmódszertani vizsga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Portfólió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11608"/>
                  </a:ext>
                </a:extLst>
              </a:tr>
              <a:tr h="445842">
                <a:tc>
                  <a:txBody>
                    <a:bodyPr/>
                    <a:lstStyle/>
                    <a:p>
                      <a:r>
                        <a:rPr lang="hu-HU" dirty="0"/>
                        <a:t>Alapszakra épülő, egyszakos, 2 és 3 féléves tanári mesterképzés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512932"/>
                  </a:ext>
                </a:extLst>
              </a:tr>
              <a:tr h="514952">
                <a:tc>
                  <a:txBody>
                    <a:bodyPr/>
                    <a:lstStyle/>
                    <a:p>
                      <a:r>
                        <a:rPr lang="hu-HU" dirty="0"/>
                        <a:t>A tanári szakképzettség birtokában újabb tanári oklevelet adó, egyszakos, 4 féléves tanári mesterképzés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628292"/>
                  </a:ext>
                </a:extLst>
              </a:tr>
              <a:tr h="514952">
                <a:tc>
                  <a:txBody>
                    <a:bodyPr/>
                    <a:lstStyle/>
                    <a:p>
                      <a:r>
                        <a:rPr lang="hu-HU" dirty="0"/>
                        <a:t>Újabb tanári szakképzettséget adó, 4-ből 2 félévre rövidülő tanári mesterképzés (csak a természettudomány-környezettan szakon)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48431"/>
                  </a:ext>
                </a:extLst>
              </a:tr>
              <a:tr h="514952">
                <a:tc>
                  <a:txBody>
                    <a:bodyPr/>
                    <a:lstStyle/>
                    <a:p>
                      <a:r>
                        <a:rPr lang="hu-HU" dirty="0"/>
                        <a:t>Tanítói szakképzettségre épülő, egyszakos, 4 féléves tanári mesterképzés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1512"/>
                  </a:ext>
                </a:extLst>
              </a:tr>
              <a:tr h="726992">
                <a:tc>
                  <a:txBody>
                    <a:bodyPr/>
                    <a:lstStyle/>
                    <a:p>
                      <a:r>
                        <a:rPr lang="hu-HU" dirty="0"/>
                        <a:t>A diszciplináris mesterképzéssel párhuzamosan végzett vagy a diszciplináris mesterképzést követő, egyszakos, 2 féléves tanári mesterképzés OTAK-ban hirdethető szakokon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050671"/>
                  </a:ext>
                </a:extLst>
              </a:tr>
              <a:tr h="726992">
                <a:tc>
                  <a:txBody>
                    <a:bodyPr/>
                    <a:lstStyle/>
                    <a:p>
                      <a:r>
                        <a:rPr lang="hu-HU" dirty="0"/>
                        <a:t>A diszciplináris mesterképzéssel párhuzamosan végzett vagy a diszciplináris mesterképzést követő, egyszakos, 2 féléves tanári mesterképzés OTAK-ban nem hirdethető szakokon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3812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788475" y="85878"/>
            <a:ext cx="105156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A szakzárás követelményei a 2023-tól felvettek számára</a:t>
            </a:r>
            <a:endParaRPr lang="hu-HU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small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8A82F1F8-4B13-4EC8-9118-EBB0A68E9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313854"/>
              </p:ext>
            </p:extLst>
          </p:nvPr>
        </p:nvGraphicFramePr>
        <p:xfrm>
          <a:off x="1011068" y="1403768"/>
          <a:ext cx="10515600" cy="2843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1775">
                  <a:extLst>
                    <a:ext uri="{9D8B030D-6E8A-4147-A177-3AD203B41FA5}">
                      <a16:colId xmlns:a16="http://schemas.microsoft.com/office/drawing/2014/main" val="2493100659"/>
                    </a:ext>
                  </a:extLst>
                </a:gridCol>
                <a:gridCol w="1677879">
                  <a:extLst>
                    <a:ext uri="{9D8B030D-6E8A-4147-A177-3AD203B41FA5}">
                      <a16:colId xmlns:a16="http://schemas.microsoft.com/office/drawing/2014/main" val="1587588165"/>
                    </a:ext>
                  </a:extLst>
                </a:gridCol>
                <a:gridCol w="1766657">
                  <a:extLst>
                    <a:ext uri="{9D8B030D-6E8A-4147-A177-3AD203B41FA5}">
                      <a16:colId xmlns:a16="http://schemas.microsoft.com/office/drawing/2014/main" val="1191085544"/>
                    </a:ext>
                  </a:extLst>
                </a:gridCol>
                <a:gridCol w="1539289">
                  <a:extLst>
                    <a:ext uri="{9D8B030D-6E8A-4147-A177-3AD203B41FA5}">
                      <a16:colId xmlns:a16="http://schemas.microsoft.com/office/drawing/2014/main" val="203357464"/>
                    </a:ext>
                  </a:extLst>
                </a:gridCol>
              </a:tblGrid>
              <a:tr h="626838">
                <a:tc>
                  <a:txBody>
                    <a:bodyPr/>
                    <a:lstStyle/>
                    <a:p>
                      <a:r>
                        <a:rPr lang="hu-HU" dirty="0"/>
                        <a:t>A képzés típusa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Szakdolgozat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Szakmódszertani vizsga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Portfólió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11608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u-HU" dirty="0"/>
                        <a:t>Pedagógus szakképzettség birtokában újabb (más szakos) tanári oklevelet adó, egyszakos, 3 féléves tanári mesterképzés 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512932"/>
                  </a:ext>
                </a:extLst>
              </a:tr>
              <a:tr h="448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u-HU" dirty="0"/>
                        <a:t>Szintemelő, egyszakos, 2 féléves tanári mesterképzés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628292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dirty="0"/>
                        <a:t>Szaktanári, 2 féléves tanári mesterképzés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248431"/>
                  </a:ext>
                </a:extLst>
              </a:tr>
              <a:tr h="448619">
                <a:tc>
                  <a:txBody>
                    <a:bodyPr/>
                    <a:lstStyle/>
                    <a:p>
                      <a:r>
                        <a:rPr lang="hu-HU" dirty="0"/>
                        <a:t>Diszciplináris mesterképzésre épülő, 4 féléves tanári mesterképzés (csak a természettudomány-környezettan szakon)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463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788475" y="369615"/>
            <a:ext cx="105156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Szakdolgozat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D493676-987E-820C-3428-9CFD75314D40}"/>
              </a:ext>
            </a:extLst>
          </p:cNvPr>
          <p:cNvSpPr txBox="1"/>
          <p:nvPr/>
        </p:nvSpPr>
        <p:spPr>
          <a:xfrm>
            <a:off x="838199" y="1520578"/>
            <a:ext cx="997021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tanári szakdolgozat feltöltéséhez kapcsolódó technikai információk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Szakdolgozati útmutató a tartalmi és formai</a:t>
            </a:r>
          </a:p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követelményekről 2021-ig felvett hallgatóknak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Szakdolgozati útmutató a tartalmi és formai követelményekről 2022-től felvett hallgatóknak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3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838200" y="399495"/>
            <a:ext cx="10515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Portfólió</a:t>
            </a: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7FDDD286-A065-163E-148D-B2AAB4B91D0A}"/>
              </a:ext>
            </a:extLst>
          </p:cNvPr>
          <p:cNvSpPr txBox="1"/>
          <p:nvPr/>
        </p:nvSpPr>
        <p:spPr>
          <a:xfrm>
            <a:off x="838199" y="1520578"/>
            <a:ext cx="99702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Tájékoztató a portfólió elektronikus feltöltéséről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tanári portfólió tartalma és elkészítésének követelményei</a:t>
            </a:r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6885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2677"/>
            <a:ext cx="12192000" cy="85129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838200" y="399495"/>
            <a:ext cx="105156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hu-HU" sz="3600" b="0" i="0" u="none" strike="noStrike" cap="none" dirty="0">
                <a:solidFill>
                  <a:srgbClr val="012851"/>
                </a:solidFill>
                <a:latin typeface="Open Sans"/>
                <a:ea typeface="Open Sans"/>
                <a:cs typeface="Open Sans"/>
                <a:sym typeface="Open Sans"/>
              </a:rPr>
              <a:t>Szakmódszertani vizsga</a:t>
            </a:r>
          </a:p>
        </p:txBody>
      </p:sp>
      <p:cxnSp>
        <p:nvCxnSpPr>
          <p:cNvPr id="95" name="Google Shape;95;p2"/>
          <p:cNvCxnSpPr/>
          <p:nvPr/>
        </p:nvCxnSpPr>
        <p:spPr>
          <a:xfrm>
            <a:off x="838200" y="1145220"/>
            <a:ext cx="10676138" cy="0"/>
          </a:xfrm>
          <a:prstGeom prst="straightConnector1">
            <a:avLst/>
          </a:prstGeom>
          <a:noFill/>
          <a:ln w="9525" cap="flat" cmpd="sng">
            <a:solidFill>
              <a:srgbClr val="0128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"/>
          <p:cNvSpPr txBox="1"/>
          <p:nvPr/>
        </p:nvSpPr>
        <p:spPr>
          <a:xfrm>
            <a:off x="2390775" y="6271225"/>
            <a:ext cx="7311000" cy="3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ts val="3700"/>
            </a:pPr>
            <a:r>
              <a:rPr lang="hu-HU" sz="12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Szakzárási tájékoztató</a:t>
            </a:r>
            <a:r>
              <a:rPr lang="hu-HU" sz="11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100" cap="small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2024.03.06.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76FCD56A-82C8-DC5A-521C-F34838FBF4C3}"/>
              </a:ext>
            </a:extLst>
          </p:cNvPr>
          <p:cNvSpPr txBox="1"/>
          <p:nvPr/>
        </p:nvSpPr>
        <p:spPr>
          <a:xfrm>
            <a:off x="838199" y="1520578"/>
            <a:ext cx="997021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záróvizsga szakmódszertani tételei a 2021-ig </a:t>
            </a:r>
            <a:r>
              <a:rPr lang="hu-HU" sz="28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felvetteknek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8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záróvizsga szakmódszertani tételei a rövid ciklusú tanárképzésben a 2022-től </a:t>
            </a:r>
            <a:r>
              <a:rPr lang="hu-HU" sz="28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felvetteknek</a:t>
            </a:r>
            <a:endParaRPr lang="hu-HU" sz="28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48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764</Words>
  <Application>Microsoft Office PowerPoint</Application>
  <PresentationFormat>Szélesvásznú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Calibri</vt:lpstr>
      <vt:lpstr>Arial</vt:lpstr>
      <vt:lpstr>Open Sans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Microsoft Office User</dc:creator>
  <cp:lastModifiedBy>Klemmné Gonda Zsuzsa</cp:lastModifiedBy>
  <cp:revision>38</cp:revision>
  <dcterms:created xsi:type="dcterms:W3CDTF">2021-07-01T15:39:11Z</dcterms:created>
  <dcterms:modified xsi:type="dcterms:W3CDTF">2024-03-06T13:24:19Z</dcterms:modified>
</cp:coreProperties>
</file>