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5" r:id="rId4"/>
    <p:sldId id="273" r:id="rId5"/>
    <p:sldId id="263" r:id="rId6"/>
    <p:sldId id="267" r:id="rId7"/>
    <p:sldId id="268" r:id="rId8"/>
    <p:sldId id="269" r:id="rId9"/>
    <p:sldId id="271" r:id="rId10"/>
  </p:sldIdLst>
  <p:sldSz cx="12192000" cy="6858000"/>
  <p:notesSz cx="6888163" cy="96710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0779" autoAdjust="0"/>
  </p:normalViewPr>
  <p:slideViewPr>
    <p:cSldViewPr snapToGrid="0">
      <p:cViewPr varScale="1">
        <p:scale>
          <a:sx n="69" d="100"/>
          <a:sy n="69" d="100"/>
        </p:scale>
        <p:origin x="11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FA96DB18-9948-4EA0-919A-081467BFC00E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2313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8817" y="4654193"/>
            <a:ext cx="5510530" cy="3807976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01698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B72B8DF7-E140-42AD-9D1E-856273848E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02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B8DF7-E140-42AD-9D1E-856273848E3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100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B8DF7-E140-42AD-9D1E-856273848E3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489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6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0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4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53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8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61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90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10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95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0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4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3E9C-E5E9-4F15-AB07-B8386E7A5E74}" type="datetimeFigureOut">
              <a:rPr lang="hu-HU" smtClean="0"/>
              <a:t>2022. 02. 28.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2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lte.hu/campus-mund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@tkk.elte.hu" TargetMode="External"/><Relationship Id="rId2" Type="http://schemas.openxmlformats.org/officeDocument/2006/relationships/hyperlink" Target="https://tkk.elte.hu/hallgatoi-mobilit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elte.hu/erasmus/szakmai-gyakorl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43"/>
            <a:ext cx="12192000" cy="683251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Erasmus+ </a:t>
            </a:r>
            <a:r>
              <a:rPr lang="hu-HU"/>
              <a:t>lehetőségek szakmai gyakorlatok </a:t>
            </a:r>
            <a:r>
              <a:rPr lang="hu-HU" dirty="0"/>
              <a:t>esetén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2022 </a:t>
            </a:r>
          </a:p>
          <a:p>
            <a:r>
              <a:rPr lang="hu-HU" sz="3600" dirty="0"/>
              <a:t>ELTE TKK</a:t>
            </a:r>
          </a:p>
        </p:txBody>
      </p:sp>
    </p:spTree>
    <p:extLst>
      <p:ext uri="{BB962C8B-B14F-4D97-AF65-F5344CB8AC3E}">
        <p14:creationId xmlns:p14="http://schemas.microsoft.com/office/powerpoint/2010/main" val="69299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Bevezető információk</a:t>
            </a:r>
            <a:br>
              <a:rPr lang="hu-HU" b="1" dirty="0">
                <a:solidFill>
                  <a:srgbClr val="A50021"/>
                </a:solidFill>
              </a:rPr>
            </a:b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0263" y="1690688"/>
            <a:ext cx="10833538" cy="4973158"/>
          </a:xfrm>
        </p:spPr>
        <p:txBody>
          <a:bodyPr>
            <a:normAutofit/>
          </a:bodyPr>
          <a:lstStyle/>
          <a:p>
            <a:pPr lvl="0" algn="just"/>
            <a:r>
              <a:rPr lang="hu-HU" dirty="0"/>
              <a:t>Összesen 24 hónap lehet Erasmus+ ösztöndíjjal külföldi részképzésen és/vagy szakmai gyakorlaton.</a:t>
            </a:r>
          </a:p>
          <a:p>
            <a:pPr lvl="1" algn="just"/>
            <a:r>
              <a:rPr lang="hu-HU" b="1" dirty="0"/>
              <a:t>Erasmus+ részképzés program</a:t>
            </a:r>
            <a:r>
              <a:rPr lang="hu-HU" dirty="0"/>
              <a:t>: központilag megadott időszakban pályázható (minimum 3 hónapra, maximum 12 hónapra).</a:t>
            </a:r>
          </a:p>
          <a:p>
            <a:pPr lvl="1" algn="just"/>
            <a:r>
              <a:rPr lang="hu-HU" b="1" dirty="0"/>
              <a:t>Erasmus+ szakmai gyakorlat program</a:t>
            </a:r>
            <a:r>
              <a:rPr lang="hu-HU" dirty="0"/>
              <a:t>: folyamatosan pályázható (</a:t>
            </a:r>
            <a:r>
              <a:rPr lang="nn-NO" b="0" i="0" dirty="0">
                <a:effectLst/>
              </a:rPr>
              <a:t>minimum </a:t>
            </a:r>
            <a:r>
              <a:rPr lang="hu-HU" b="0" i="0" dirty="0">
                <a:effectLst/>
              </a:rPr>
              <a:t>2 hónapra</a:t>
            </a:r>
            <a:r>
              <a:rPr lang="nn-NO" b="0" i="0" dirty="0">
                <a:effectLst/>
              </a:rPr>
              <a:t>, maximum </a:t>
            </a:r>
            <a:r>
              <a:rPr lang="nn-NO" i="0" u="none" strike="noStrike" dirty="0">
                <a:effectLst/>
              </a:rPr>
              <a:t>12 hónap</a:t>
            </a:r>
            <a:r>
              <a:rPr lang="hu-HU" dirty="0" err="1"/>
              <a:t>ra</a:t>
            </a:r>
            <a:r>
              <a:rPr lang="hu-HU" dirty="0"/>
              <a:t>). Ajánlott minél korábban pályázni és tájékoztatni a TKK-t.</a:t>
            </a:r>
          </a:p>
          <a:p>
            <a:pPr lvl="0" algn="just"/>
            <a:r>
              <a:rPr lang="hu-HU" dirty="0"/>
              <a:t>Van diplomaszerzést követő Erasmus+ szakmai gyakorlat is!</a:t>
            </a:r>
          </a:p>
          <a:p>
            <a:pPr algn="just"/>
            <a:r>
              <a:rPr lang="hu-HU" b="0" i="0" dirty="0">
                <a:solidFill>
                  <a:srgbClr val="000000"/>
                </a:solidFill>
                <a:effectLst/>
              </a:rPr>
              <a:t>Amennyiben Campus </a:t>
            </a:r>
            <a:r>
              <a:rPr lang="hu-HU" b="0" i="0" dirty="0" err="1">
                <a:solidFill>
                  <a:srgbClr val="000000"/>
                </a:solidFill>
                <a:effectLst/>
              </a:rPr>
              <a:t>Mundi</a:t>
            </a:r>
            <a:r>
              <a:rPr lang="hu-HU" b="0" i="0" dirty="0">
                <a:solidFill>
                  <a:srgbClr val="000000"/>
                </a:solidFill>
                <a:effectLst/>
              </a:rPr>
              <a:t> ösztöndíj után érdeklődik, kérjük látogasson el az ELTE </a:t>
            </a:r>
            <a:r>
              <a:rPr lang="hu-HU" b="1" i="0" u="none" strike="noStrike" dirty="0">
                <a:solidFill>
                  <a:srgbClr val="337AB7"/>
                </a:solidFill>
                <a:effectLst/>
                <a:hlinkClick r:id="rId2"/>
              </a:rPr>
              <a:t>Campus </a:t>
            </a:r>
            <a:r>
              <a:rPr lang="hu-HU" b="1" i="0" u="none" strike="noStrike" dirty="0" err="1">
                <a:solidFill>
                  <a:srgbClr val="337AB7"/>
                </a:solidFill>
                <a:effectLst/>
                <a:hlinkClick r:id="rId2"/>
              </a:rPr>
              <a:t>Mundi</a:t>
            </a:r>
            <a:r>
              <a:rPr lang="hu-HU" b="0" i="0" dirty="0">
                <a:solidFill>
                  <a:srgbClr val="000000"/>
                </a:solidFill>
                <a:effectLst/>
              </a:rPr>
              <a:t> oldalára.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93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gyakorlatok – eljárás, elfogadás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6029" y="1771649"/>
            <a:ext cx="10817772" cy="48921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i="0" u="none" strike="noStrike" dirty="0">
                <a:effectLst/>
              </a:rPr>
              <a:t>A</a:t>
            </a:r>
            <a:r>
              <a:rPr lang="hu-HU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hu-HU" dirty="0"/>
              <a:t>pályázati felhívás ideje alatt </a:t>
            </a:r>
            <a:r>
              <a:rPr lang="hu-HU" i="0" u="none" strike="noStrike" dirty="0">
                <a:effectLst/>
              </a:rPr>
              <a:t>a </a:t>
            </a:r>
            <a:r>
              <a:rPr lang="hu-HU" b="1" i="0" u="none" strike="noStrike" dirty="0">
                <a:solidFill>
                  <a:srgbClr val="990033"/>
                </a:solidFill>
                <a:effectLst/>
              </a:rPr>
              <a:t>hallgató pályázik </a:t>
            </a:r>
            <a:r>
              <a:rPr lang="hu-HU" i="0" u="none" strike="noStrike" dirty="0">
                <a:effectLst/>
              </a:rPr>
              <a:t>a </a:t>
            </a:r>
            <a:r>
              <a:rPr lang="hu-HU" b="1" i="0" u="none" strike="noStrike" dirty="0" err="1">
                <a:solidFill>
                  <a:srgbClr val="990033"/>
                </a:solidFill>
                <a:effectLst/>
              </a:rPr>
              <a:t>Neptunban</a:t>
            </a:r>
            <a:r>
              <a:rPr lang="hu-HU" i="0" u="none" strike="noStrike" dirty="0">
                <a:effectLst/>
              </a:rPr>
              <a:t>, azon kívül közvetlenül az intézeti/tanszéki vagy kari nemzetközi koordinátoroknál.</a:t>
            </a:r>
          </a:p>
          <a:p>
            <a:pPr algn="just"/>
            <a:r>
              <a:rPr lang="hu-HU" dirty="0"/>
              <a:t>Ezzel egyidejűleg, a </a:t>
            </a:r>
            <a:r>
              <a:rPr lang="hu-HU" b="1" dirty="0">
                <a:solidFill>
                  <a:srgbClr val="990033"/>
                </a:solidFill>
              </a:rPr>
              <a:t>mindenkor érvényes határidőket betartva</a:t>
            </a:r>
            <a:r>
              <a:rPr lang="hu-HU" dirty="0"/>
              <a:t>,</a:t>
            </a:r>
            <a:r>
              <a:rPr lang="hu-HU" b="1" dirty="0">
                <a:solidFill>
                  <a:srgbClr val="990033"/>
                </a:solidFill>
              </a:rPr>
              <a:t> </a:t>
            </a:r>
            <a:r>
              <a:rPr lang="hu-HU" dirty="0"/>
              <a:t>a hallgatónak jelentkeznie szükséges a gyakorlatra a </a:t>
            </a:r>
            <a:r>
              <a:rPr lang="hu-HU" b="1" dirty="0" err="1">
                <a:solidFill>
                  <a:srgbClr val="990033"/>
                </a:solidFill>
              </a:rPr>
              <a:t>Neptunban</a:t>
            </a:r>
            <a:r>
              <a:rPr lang="hu-HU" dirty="0"/>
              <a:t>. A kérvényben jelezheti, hogy tervezi az érintett gyakorlat Erasmus+ programban való teljesítését.</a:t>
            </a:r>
          </a:p>
          <a:p>
            <a:pPr algn="just"/>
            <a:r>
              <a:rPr lang="hu-HU" b="0" i="0" dirty="0">
                <a:solidFill>
                  <a:srgbClr val="000000"/>
                </a:solidFill>
                <a:effectLst/>
              </a:rPr>
              <a:t>A hallgató </a:t>
            </a:r>
            <a:r>
              <a:rPr lang="hu-HU" b="1" i="0" u="none" strike="noStrike" dirty="0">
                <a:solidFill>
                  <a:srgbClr val="990033"/>
                </a:solidFill>
                <a:effectLst/>
              </a:rPr>
              <a:t>önállóan keres szakmai gyakorlati helyet</a:t>
            </a:r>
            <a:r>
              <a:rPr lang="hu-HU" b="0" i="0" dirty="0">
                <a:solidFill>
                  <a:srgbClr val="990033"/>
                </a:solidFill>
                <a:effectLst/>
              </a:rPr>
              <a:t> </a:t>
            </a:r>
            <a:r>
              <a:rPr lang="hu-HU" b="0" i="0" dirty="0">
                <a:solidFill>
                  <a:srgbClr val="000000"/>
                </a:solidFill>
                <a:effectLst/>
              </a:rPr>
              <a:t>(nem szükséges egyetemi partnerkapcsolat). Az Európai Unió intézményeinek és szerveinek kivételével bármely Erasmus+ programországban található  szervezethez vagy intézményhez lehet pályázni.</a:t>
            </a:r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b="1" dirty="0">
                <a:solidFill>
                  <a:srgbClr val="990033"/>
                </a:solidFill>
              </a:rPr>
              <a:t>külföldi gyakorlat elfogadásáról </a:t>
            </a:r>
            <a:r>
              <a:rPr lang="hu-HU" dirty="0"/>
              <a:t>a PPT által elfogadott eljárásrend alapján a TKK a szakmódszertanos oktatók, szakfelelős bevonásával dönt.</a:t>
            </a:r>
          </a:p>
          <a:p>
            <a:pPr algn="just"/>
            <a:r>
              <a:rPr lang="hu-HU" dirty="0"/>
              <a:t>A gyakorlat megkezdéséhez az előírt </a:t>
            </a:r>
            <a:r>
              <a:rPr lang="hu-HU" b="1" dirty="0">
                <a:solidFill>
                  <a:srgbClr val="990033"/>
                </a:solidFill>
              </a:rPr>
              <a:t>tanulmányi előfeltételek</a:t>
            </a:r>
            <a:r>
              <a:rPr lang="hu-HU" dirty="0"/>
              <a:t> teljesítése kritérium.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63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CA70A2-877C-4CBE-B064-BA82AAB9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346" y="365125"/>
            <a:ext cx="9558454" cy="1325563"/>
          </a:xfrm>
        </p:spPr>
        <p:txBody>
          <a:bodyPr/>
          <a:lstStyle/>
          <a:p>
            <a:r>
              <a:rPr lang="hu-HU" b="1" dirty="0">
                <a:solidFill>
                  <a:srgbClr val="990033"/>
                </a:solidFill>
              </a:rPr>
              <a:t>Szakmai gyakorlati hely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A71018-4092-4215-931E-0BD9B1088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hu-HU" b="1" dirty="0">
                <a:solidFill>
                  <a:srgbClr val="990033"/>
                </a:solidFill>
              </a:rPr>
              <a:t>Egyénileg szervezett szaktárgyi tanítási gyakorlat </a:t>
            </a:r>
            <a:r>
              <a:rPr lang="hu-HU" dirty="0"/>
              <a:t>egy vagy két tanári szakon az Erasmus+ részképzés vagy az Erasmus+ szakmai gyakorlat programban. </a:t>
            </a:r>
          </a:p>
          <a:p>
            <a:pPr marL="514350" indent="-514350" algn="just">
              <a:buAutoNum type="arabicPeriod"/>
            </a:pPr>
            <a:r>
              <a:rPr lang="hu-HU" b="1" dirty="0">
                <a:solidFill>
                  <a:srgbClr val="990033"/>
                </a:solidFill>
              </a:rPr>
              <a:t>Az összefüggő egyéni iskolai gyakorlat </a:t>
            </a:r>
            <a:r>
              <a:rPr lang="hu-HU" dirty="0"/>
              <a:t>az Erasmus+ szakmai gyakorlat programban</a:t>
            </a:r>
            <a:endParaRPr lang="hu-HU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hu-HU" dirty="0">
                <a:solidFill>
                  <a:srgbClr val="000000"/>
                </a:solidFill>
              </a:rPr>
              <a:t>A </a:t>
            </a:r>
            <a:r>
              <a:rPr lang="hu-HU" b="0" i="0" dirty="0">
                <a:solidFill>
                  <a:srgbClr val="000000"/>
                </a:solidFill>
                <a:effectLst/>
              </a:rPr>
              <a:t>tantervében meghatározott </a:t>
            </a:r>
            <a:r>
              <a:rPr lang="hu-HU" b="1" i="0" dirty="0">
                <a:solidFill>
                  <a:srgbClr val="990033"/>
                </a:solidFill>
                <a:effectLst/>
              </a:rPr>
              <a:t>kötelező szakmai gyakorlat </a:t>
            </a:r>
            <a:r>
              <a:rPr lang="hu-HU" b="0" i="0" dirty="0">
                <a:solidFill>
                  <a:srgbClr val="000000"/>
                </a:solidFill>
                <a:effectLst/>
              </a:rPr>
              <a:t>teljesítése esetén:</a:t>
            </a:r>
          </a:p>
          <a:p>
            <a:pPr algn="just"/>
            <a:r>
              <a:rPr lang="hu-HU" dirty="0">
                <a:solidFill>
                  <a:srgbClr val="000000"/>
                </a:solidFill>
              </a:rPr>
              <a:t>Tájékozódjon </a:t>
            </a:r>
            <a:r>
              <a:rPr lang="hu-HU" b="0" i="0" dirty="0">
                <a:solidFill>
                  <a:srgbClr val="000000"/>
                </a:solidFill>
                <a:effectLst/>
              </a:rPr>
              <a:t>a tantervben meghatározott szakmai gyakorlat követelményeiről (a gyakorlat időtartamáról, heti óraszámáról és az elvégzendő feladatokról, a munkavégzés típusáról).</a:t>
            </a:r>
          </a:p>
          <a:p>
            <a:pPr algn="just"/>
            <a:r>
              <a:rPr lang="hu-HU" b="0" i="0" dirty="0">
                <a:solidFill>
                  <a:srgbClr val="000000"/>
                </a:solidFill>
                <a:effectLst/>
              </a:rPr>
              <a:t>Kapcsolatfelvétel </a:t>
            </a:r>
            <a:r>
              <a:rPr lang="hu-HU" dirty="0">
                <a:solidFill>
                  <a:srgbClr val="000000"/>
                </a:solidFill>
              </a:rPr>
              <a:t>során </a:t>
            </a:r>
            <a:r>
              <a:rPr lang="hu-HU" b="0" i="0" dirty="0">
                <a:solidFill>
                  <a:srgbClr val="000000"/>
                </a:solidFill>
                <a:effectLst/>
              </a:rPr>
              <a:t>jelezze, hogy Erasmus szakmai gyakorlati ösztöndíjra fog pályázni, ezért havi ösztöndíjban fog részesülni.</a:t>
            </a:r>
          </a:p>
          <a:p>
            <a:pPr algn="just"/>
            <a:r>
              <a:rPr lang="hu-HU" b="0" i="0" dirty="0">
                <a:solidFill>
                  <a:srgbClr val="000000"/>
                </a:solidFill>
                <a:effectLst/>
              </a:rPr>
              <a:t>Kérjen a fogadási szándékról írásos visszajelzést (fogadólevél, ímél) a szervezettől.</a:t>
            </a:r>
          </a:p>
          <a:p>
            <a:pPr algn="just"/>
            <a:r>
              <a:rPr lang="hu-HU" dirty="0">
                <a:solidFill>
                  <a:srgbClr val="000000"/>
                </a:solidFill>
              </a:rPr>
              <a:t>Amennyiben </a:t>
            </a:r>
            <a:r>
              <a:rPr lang="hu-HU" b="0" i="0" dirty="0">
                <a:solidFill>
                  <a:srgbClr val="000000"/>
                </a:solidFill>
                <a:effectLst/>
              </a:rPr>
              <a:t>elnyerni az ösztöndíjat, egy háromoldalú (hallgató, fogadóhely, ELTE) megállapodás keretein belül kerülnek lefektetésre a szakmai gyakorlat részletei. </a:t>
            </a:r>
            <a:endParaRPr lang="hu-H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E38C2A2-D732-43FA-9C80-CECDBB6ED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90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199" y="365125"/>
            <a:ext cx="10117874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szaktárgyi tanítási gyakorlat külföldön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3324" y="2118732"/>
            <a:ext cx="10770476" cy="3950992"/>
          </a:xfrm>
        </p:spPr>
        <p:txBody>
          <a:bodyPr>
            <a:normAutofit/>
          </a:bodyPr>
          <a:lstStyle/>
          <a:p>
            <a:pPr lvl="0" algn="just"/>
            <a:r>
              <a:rPr lang="hu-HU" dirty="0"/>
              <a:t>A szakmai előfeltételek teljesülése esetén </a:t>
            </a:r>
            <a:r>
              <a:rPr lang="hu-HU" b="1" dirty="0">
                <a:solidFill>
                  <a:srgbClr val="990033"/>
                </a:solidFill>
              </a:rPr>
              <a:t>mindkét szakon van lehetőség a szaktárgyi tanítási gyakorlatot</a:t>
            </a:r>
            <a:r>
              <a:rPr lang="hu-HU" dirty="0"/>
              <a:t> az Erasmus+ program keretében teljesíteni. </a:t>
            </a:r>
          </a:p>
          <a:p>
            <a:pPr lvl="1" algn="just"/>
            <a:r>
              <a:rPr lang="hu-HU" sz="2800" b="1" dirty="0"/>
              <a:t>Egy tanári szak </a:t>
            </a:r>
            <a:r>
              <a:rPr lang="hu-HU" sz="2800" dirty="0"/>
              <a:t>szaktárgyi tanítási gyakorlatának az elfogadása </a:t>
            </a:r>
            <a:r>
              <a:rPr lang="hu-HU" sz="2800" b="1" dirty="0"/>
              <a:t>egy félév alatt</a:t>
            </a:r>
          </a:p>
          <a:p>
            <a:pPr lvl="1" algn="just"/>
            <a:r>
              <a:rPr lang="hu-HU" sz="2800" b="1" dirty="0"/>
              <a:t>Két tanári szak</a:t>
            </a:r>
            <a:r>
              <a:rPr lang="hu-HU" sz="2800" dirty="0"/>
              <a:t> szaktárgyi tanítási gyakorlatának elfogadása </a:t>
            </a:r>
            <a:r>
              <a:rPr lang="hu-HU" sz="2800" b="1" dirty="0"/>
              <a:t>egy félév alatt</a:t>
            </a:r>
          </a:p>
          <a:p>
            <a:pPr lvl="1" algn="just"/>
            <a:r>
              <a:rPr lang="hu-HU" sz="2800" b="1" dirty="0"/>
              <a:t>Két tanári szak </a:t>
            </a:r>
            <a:r>
              <a:rPr lang="hu-HU" sz="2800" dirty="0"/>
              <a:t>szaktárgyi tanítási gyakorlatának elfogadása </a:t>
            </a:r>
            <a:r>
              <a:rPr lang="hu-HU" sz="2800" b="1" dirty="0"/>
              <a:t>két félév alatt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Az összefüggő egyéni iskolai gyakorlat külföldön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2965" y="1973765"/>
            <a:ext cx="11177751" cy="4663517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Minden esetben a szakmai feltételek teljesülésével és igazolásával, </a:t>
            </a:r>
            <a:r>
              <a:rPr lang="hu-HU" b="1" dirty="0">
                <a:solidFill>
                  <a:srgbClr val="990033"/>
                </a:solidFill>
              </a:rPr>
              <a:t>maximum 1 félév beszámításával</a:t>
            </a:r>
            <a:r>
              <a:rPr lang="hu-HU" dirty="0"/>
              <a:t>.</a:t>
            </a:r>
          </a:p>
          <a:p>
            <a:pPr lvl="1" algn="just"/>
            <a:r>
              <a:rPr lang="hu-HU" b="1" dirty="0"/>
              <a:t>Egy tanári szakot érintő egy félév és egyéb iskolai tevékenység </a:t>
            </a:r>
            <a:r>
              <a:rPr lang="hu-HU" dirty="0"/>
              <a:t>beszámítása a gyakorlatba, a másik félévben a másik szak tanítása és egyéb iskolai tevékenységek történnek magyarországi intézményben.</a:t>
            </a:r>
          </a:p>
          <a:p>
            <a:pPr lvl="1" algn="just"/>
            <a:r>
              <a:rPr lang="hu-HU" b="1" dirty="0"/>
              <a:t>Két tanári szakot érintő egy félév és egyéb iskolai tevékenység</a:t>
            </a:r>
            <a:r>
              <a:rPr lang="hu-HU" dirty="0"/>
              <a:t> beszámítása a gyakorlatba, a másik félévben két szak tanítása és egyéb iskolai tevékenységek történnek magyarországi intézményben.</a:t>
            </a:r>
          </a:p>
          <a:p>
            <a:pPr lvl="1" algn="just"/>
            <a:r>
              <a:rPr lang="hu-HU" b="1" dirty="0"/>
              <a:t>Egy adott féléven belül egy szak tanítása és egyéb iskolai tevékenységek min. 2 hónap alatt</a:t>
            </a:r>
            <a:r>
              <a:rPr lang="hu-HU" dirty="0"/>
              <a:t>, a többi hónapban a gyakorlat magyarországi intézményben történik.</a:t>
            </a:r>
          </a:p>
          <a:p>
            <a:pPr lvl="1" algn="just"/>
            <a:r>
              <a:rPr lang="hu-HU" b="1" dirty="0"/>
              <a:t>Egy adott féléven belül két szak tanítása és egyéb iskolai tevékenységek min. 2 hónap alatt</a:t>
            </a:r>
            <a:r>
              <a:rPr lang="hu-HU" dirty="0"/>
              <a:t>, a többi hónapban a gyakorlat magyarországi intézményben történik.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95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</a:t>
            </a:r>
            <a:r>
              <a:rPr lang="hu-HU" b="1" dirty="0">
                <a:solidFill>
                  <a:srgbClr val="990033"/>
                </a:solidFill>
              </a:rPr>
              <a:t>gyakorlatkísérő</a:t>
            </a:r>
            <a:r>
              <a:rPr lang="hu-HU" b="1" dirty="0">
                <a:solidFill>
                  <a:srgbClr val="A50021"/>
                </a:solidFill>
              </a:rPr>
              <a:t> szemináriumok lehetőségei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2965" y="2364059"/>
            <a:ext cx="11177751" cy="3942148"/>
          </a:xfrm>
        </p:spPr>
        <p:txBody>
          <a:bodyPr>
            <a:normAutofit/>
          </a:bodyPr>
          <a:lstStyle/>
          <a:p>
            <a:pPr lvl="0" algn="just"/>
            <a:r>
              <a:rPr lang="hu-HU" dirty="0"/>
              <a:t>A </a:t>
            </a:r>
            <a:r>
              <a:rPr lang="hu-HU" b="1" dirty="0"/>
              <a:t>külföldön</a:t>
            </a:r>
            <a:r>
              <a:rPr lang="hu-HU" dirty="0"/>
              <a:t> végzett gyakorlatot támogató konzultáció/szeminárium külföldi felsőoktatási intézményben vagy a gyakorlóhelyen.</a:t>
            </a:r>
          </a:p>
          <a:p>
            <a:pPr lvl="0" algn="just"/>
            <a:r>
              <a:rPr lang="hu-HU" dirty="0"/>
              <a:t>Az </a:t>
            </a:r>
            <a:r>
              <a:rPr lang="hu-HU" b="1" dirty="0"/>
              <a:t>ELTE-n online konzultáció </a:t>
            </a:r>
            <a:r>
              <a:rPr lang="hu-HU" dirty="0"/>
              <a:t>keretében végzett kurzus.</a:t>
            </a:r>
          </a:p>
          <a:p>
            <a:pPr lvl="0" algn="just"/>
            <a:r>
              <a:rPr lang="hu-HU" b="1" dirty="0"/>
              <a:t>Kivételes tanulmányi renddel </a:t>
            </a:r>
            <a:r>
              <a:rPr lang="hu-HU" dirty="0"/>
              <a:t>a gyakorlaton nem tanított szakhoz kapcsolódó gyakorlatkísérő szeminárium társfelvételi kötelezettségének a megszüntetése, másik félévben való elvégzése.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06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E723FD-6821-46A0-8E37-5E8A1A46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044" y="365125"/>
            <a:ext cx="9542755" cy="1325563"/>
          </a:xfrm>
        </p:spPr>
        <p:txBody>
          <a:bodyPr/>
          <a:lstStyle/>
          <a:p>
            <a:r>
              <a:rPr lang="hu-HU" b="1" dirty="0">
                <a:solidFill>
                  <a:srgbClr val="990033"/>
                </a:solidFill>
              </a:rPr>
              <a:t>Diplomaszerzés után megvalósuló szakmai gyakorlat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2D30A7-2F39-41F9-A593-3610BB3BC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522"/>
            <a:ext cx="10515600" cy="4147441"/>
          </a:xfrm>
        </p:spPr>
        <p:txBody>
          <a:bodyPr/>
          <a:lstStyle/>
          <a:p>
            <a:pPr algn="just"/>
            <a:r>
              <a:rPr lang="hu-HU" b="0" i="0" dirty="0">
                <a:solidFill>
                  <a:srgbClr val="000000"/>
                </a:solidFill>
                <a:effectLst/>
              </a:rPr>
              <a:t>A szakmai gyakorlat </a:t>
            </a:r>
            <a:r>
              <a:rPr lang="hu-HU" b="1" i="0" dirty="0">
                <a:solidFill>
                  <a:srgbClr val="000000"/>
                </a:solidFill>
                <a:effectLst/>
              </a:rPr>
              <a:t>megvalósításának a diplomaszerzés/abszolválás után</a:t>
            </a:r>
            <a:r>
              <a:rPr lang="hu-HU" b="0" i="0" dirty="0">
                <a:solidFill>
                  <a:srgbClr val="000000"/>
                </a:solidFill>
                <a:effectLst/>
              </a:rPr>
              <a:t> kell kezdődnie, és </a:t>
            </a:r>
            <a:r>
              <a:rPr lang="hu-HU" b="1" i="0" u="none" strike="noStrike" dirty="0">
                <a:solidFill>
                  <a:srgbClr val="000000"/>
                </a:solidFill>
                <a:effectLst/>
              </a:rPr>
              <a:t>legkésőbb a diploma megszerzésétől/abszolválás időpontjától számított 1 éven (360 nap) belül be kell zárulnia.</a:t>
            </a:r>
          </a:p>
          <a:p>
            <a:pPr algn="just"/>
            <a:r>
              <a:rPr lang="hu-HU" b="1" i="0" u="none" strike="noStrike" dirty="0">
                <a:solidFill>
                  <a:srgbClr val="000000"/>
                </a:solidFill>
                <a:effectLst/>
              </a:rPr>
              <a:t>Kifejezetten ajánljuk azoknak, akiknek </a:t>
            </a:r>
            <a:r>
              <a:rPr lang="hu-HU" b="0" i="0" dirty="0">
                <a:solidFill>
                  <a:srgbClr val="000000"/>
                </a:solidFill>
                <a:effectLst/>
              </a:rPr>
              <a:t>a tanulmányok során nehezen megvalósítható lenne a külföldi szakmai gyakorlat.</a:t>
            </a:r>
            <a:endParaRPr lang="hu-H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E9F1C69-D183-4838-97ED-DF6312E9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92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E723FD-6821-46A0-8E37-5E8A1A46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044" y="365125"/>
            <a:ext cx="9542755" cy="1325563"/>
          </a:xfrm>
        </p:spPr>
        <p:txBody>
          <a:bodyPr/>
          <a:lstStyle/>
          <a:p>
            <a:r>
              <a:rPr lang="hu-HU" b="1" dirty="0">
                <a:solidFill>
                  <a:srgbClr val="990033"/>
                </a:solidFill>
              </a:rPr>
              <a:t>További információ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2D30A7-2F39-41F9-A593-3610BB3BC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093"/>
            <a:ext cx="10515600" cy="3957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200" b="1" dirty="0">
                <a:solidFill>
                  <a:srgbClr val="990033"/>
                </a:solidFill>
                <a:latin typeface="+mj-lt"/>
              </a:rPr>
              <a:t>ELTE TKK </a:t>
            </a:r>
            <a:r>
              <a:rPr lang="hu-HU" sz="3200" b="1" i="0" cap="all" dirty="0">
                <a:solidFill>
                  <a:srgbClr val="990033"/>
                </a:solidFill>
                <a:effectLst/>
                <a:latin typeface="+mj-lt"/>
              </a:rPr>
              <a:t>HALLGATÓI MOBILITÁS</a:t>
            </a:r>
          </a:p>
          <a:p>
            <a:pPr marL="0" indent="0">
              <a:buNone/>
            </a:pPr>
            <a:r>
              <a:rPr lang="hu-HU" dirty="0">
                <a:hlinkClick r:id="rId2"/>
              </a:rPr>
              <a:t>https://tkk.elte.hu/hallgatoi-mobilitas/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>
              <a:hlinkClick r:id="rId3"/>
            </a:endParaRPr>
          </a:p>
          <a:p>
            <a:pPr marL="0" indent="0">
              <a:buNone/>
            </a:pPr>
            <a:r>
              <a:rPr lang="hu-HU" dirty="0">
                <a:hlinkClick r:id="rId3"/>
              </a:rPr>
              <a:t>international@tkk.elte.hu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200" b="1" i="0" cap="all" dirty="0">
                <a:solidFill>
                  <a:srgbClr val="990033"/>
                </a:solidFill>
                <a:effectLst/>
                <a:latin typeface="+mj-lt"/>
              </a:rPr>
              <a:t>ERASMUS+ SZAKMAI GYAKORLAT (KÜLFÖLDI MUNKATAPASZTALAT ELTE-S HALLGATÓKNAK)</a:t>
            </a:r>
            <a:endParaRPr lang="hu-HU" sz="3200" b="1" dirty="0">
              <a:solidFill>
                <a:srgbClr val="990033"/>
              </a:solidFill>
              <a:latin typeface="+mj-lt"/>
            </a:endParaRPr>
          </a:p>
          <a:p>
            <a:pPr marL="0" indent="0">
              <a:buNone/>
            </a:pPr>
            <a:r>
              <a:rPr lang="hu-HU" dirty="0">
                <a:latin typeface="+mj-lt"/>
                <a:hlinkClick r:id="rId4"/>
              </a:rPr>
              <a:t>https://www.elte.hu/erasmus/szakmai-gyakorlat</a:t>
            </a:r>
            <a:r>
              <a:rPr lang="hu-HU" dirty="0">
                <a:latin typeface="+mj-lt"/>
              </a:rPr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E9F1C69-D183-4838-97ED-DF6312E9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019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676</Words>
  <Application>Microsoft Office PowerPoint</Application>
  <PresentationFormat>Szélesvásznú</PresentationFormat>
  <Paragraphs>51</Paragraphs>
  <Slides>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Erasmus+ lehetőségek szakmai gyakorlatok esetén</vt:lpstr>
      <vt:lpstr>Bevezető információk </vt:lpstr>
      <vt:lpstr>A gyakorlatok – eljárás, elfogadás</vt:lpstr>
      <vt:lpstr>Szakmai gyakorlati hely</vt:lpstr>
      <vt:lpstr>A szaktárgyi tanítási gyakorlat külföldön</vt:lpstr>
      <vt:lpstr>Az összefüggő egyéni iskolai gyakorlat külföldön</vt:lpstr>
      <vt:lpstr>A gyakorlatkísérő szemináriumok lehetőségei</vt:lpstr>
      <vt:lpstr>Diplomaszerzés után megvalósuló szakmai gyakorlat</vt:lpstr>
      <vt:lpstr>További információ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TKK</dc:creator>
  <cp:lastModifiedBy>Dr. Golyán Szilvia</cp:lastModifiedBy>
  <cp:revision>45</cp:revision>
  <cp:lastPrinted>2022-02-23T18:39:33Z</cp:lastPrinted>
  <dcterms:created xsi:type="dcterms:W3CDTF">2018-08-31T10:56:03Z</dcterms:created>
  <dcterms:modified xsi:type="dcterms:W3CDTF">2022-02-28T10:03:38Z</dcterms:modified>
</cp:coreProperties>
</file>